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1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2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drawings/drawing1.xml" ContentType="application/vnd.openxmlformats-officedocument.drawingml.chartshapes+xml"/>
  <Override PartName="/ppt/charts/chart24.xml" ContentType="application/vnd.openxmlformats-officedocument.drawingml.chart+xml"/>
  <Override PartName="/ppt/drawings/drawing2.xml" ContentType="application/vnd.openxmlformats-officedocument.drawingml.chartshapes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drawings/drawing3.xml" ContentType="application/vnd.openxmlformats-officedocument.drawingml.chartshapes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charts/chart49.xml" ContentType="application/vnd.openxmlformats-officedocument.drawingml.chart+xml"/>
  <Override PartName="/ppt/charts/chart50.xml" ContentType="application/vnd.openxmlformats-officedocument.drawingml.chart+xml"/>
  <Override PartName="/ppt/charts/chart51.xml" ContentType="application/vnd.openxmlformats-officedocument.drawingml.chart+xml"/>
  <Override PartName="/ppt/charts/chart52.xml" ContentType="application/vnd.openxmlformats-officedocument.drawingml.chart+xml"/>
  <Override PartName="/ppt/charts/chart53.xml" ContentType="application/vnd.openxmlformats-officedocument.drawingml.chart+xml"/>
  <Override PartName="/ppt/charts/chart54.xml" ContentType="application/vnd.openxmlformats-officedocument.drawingml.chart+xml"/>
  <Override PartName="/ppt/charts/chart55.xml" ContentType="application/vnd.openxmlformats-officedocument.drawingml.chart+xml"/>
  <Override PartName="/ppt/charts/chart56.xml" ContentType="application/vnd.openxmlformats-officedocument.drawingml.chart+xml"/>
  <Override PartName="/ppt/charts/chart57.xml" ContentType="application/vnd.openxmlformats-officedocument.drawingml.chart+xml"/>
  <Override PartName="/ppt/charts/chart58.xml" ContentType="application/vnd.openxmlformats-officedocument.drawingml.chart+xml"/>
  <Override PartName="/ppt/charts/chart59.xml" ContentType="application/vnd.openxmlformats-officedocument.drawingml.chart+xml"/>
  <Override PartName="/ppt/charts/chart60.xml" ContentType="application/vnd.openxmlformats-officedocument.drawingml.chart+xml"/>
  <Override PartName="/ppt/charts/chart61.xml" ContentType="application/vnd.openxmlformats-officedocument.drawingml.chart+xml"/>
  <Override PartName="/ppt/charts/chart62.xml" ContentType="application/vnd.openxmlformats-officedocument.drawingml.chart+xml"/>
  <Override PartName="/ppt/charts/chart63.xml" ContentType="application/vnd.openxmlformats-officedocument.drawingml.chart+xml"/>
  <Override PartName="/ppt/charts/chart64.xml" ContentType="application/vnd.openxmlformats-officedocument.drawingml.chart+xml"/>
  <Override PartName="/ppt/charts/chart65.xml" ContentType="application/vnd.openxmlformats-officedocument.drawingml.chart+xml"/>
  <Override PartName="/ppt/charts/chart66.xml" ContentType="application/vnd.openxmlformats-officedocument.drawingml.chart+xml"/>
  <Override PartName="/ppt/charts/chart67.xml" ContentType="application/vnd.openxmlformats-officedocument.drawingml.chart+xml"/>
  <Override PartName="/ppt/charts/chart68.xml" ContentType="application/vnd.openxmlformats-officedocument.drawingml.chart+xml"/>
  <Override PartName="/ppt/charts/chart69.xml" ContentType="application/vnd.openxmlformats-officedocument.drawingml.chart+xml"/>
  <Override PartName="/ppt/charts/chart70.xml" ContentType="application/vnd.openxmlformats-officedocument.drawingml.chart+xml"/>
  <Override PartName="/ppt/charts/chart71.xml" ContentType="application/vnd.openxmlformats-officedocument.drawingml.chart+xml"/>
  <Override PartName="/ppt/charts/chart72.xml" ContentType="application/vnd.openxmlformats-officedocument.drawingml.chart+xml"/>
  <Override PartName="/ppt/charts/chart73.xml" ContentType="application/vnd.openxmlformats-officedocument.drawingml.chart+xml"/>
  <Override PartName="/ppt/charts/chart74.xml" ContentType="application/vnd.openxmlformats-officedocument.drawingml.chart+xml"/>
  <Override PartName="/ppt/charts/chart75.xml" ContentType="application/vnd.openxmlformats-officedocument.drawingml.chart+xml"/>
  <Override PartName="/ppt/charts/chart76.xml" ContentType="application/vnd.openxmlformats-officedocument.drawingml.chart+xml"/>
  <Override PartName="/ppt/charts/chart77.xml" ContentType="application/vnd.openxmlformats-officedocument.drawingml.chart+xml"/>
  <Override PartName="/ppt/charts/chart78.xml" ContentType="application/vnd.openxmlformats-officedocument.drawingml.chart+xml"/>
  <Override PartName="/ppt/charts/chart79.xml" ContentType="application/vnd.openxmlformats-officedocument.drawingml.chart+xml"/>
  <Override PartName="/ppt/charts/chart80.xml" ContentType="application/vnd.openxmlformats-officedocument.drawingml.chart+xml"/>
  <Override PartName="/ppt/charts/chart8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70" r:id="rId13"/>
    <p:sldId id="276" r:id="rId14"/>
    <p:sldId id="285" r:id="rId15"/>
    <p:sldId id="286" r:id="rId16"/>
    <p:sldId id="287" r:id="rId17"/>
    <p:sldId id="310" r:id="rId18"/>
    <p:sldId id="311" r:id="rId19"/>
    <p:sldId id="290" r:id="rId20"/>
    <p:sldId id="291" r:id="rId21"/>
    <p:sldId id="313" r:id="rId22"/>
    <p:sldId id="292" r:id="rId23"/>
    <p:sldId id="314" r:id="rId24"/>
    <p:sldId id="293" r:id="rId25"/>
    <p:sldId id="315" r:id="rId26"/>
    <p:sldId id="316" r:id="rId27"/>
    <p:sldId id="317" r:id="rId28"/>
    <p:sldId id="318" r:id="rId29"/>
    <p:sldId id="319" r:id="rId30"/>
    <p:sldId id="320" r:id="rId31"/>
    <p:sldId id="321" r:id="rId32"/>
    <p:sldId id="322" r:id="rId33"/>
    <p:sldId id="323" r:id="rId34"/>
    <p:sldId id="324" r:id="rId35"/>
    <p:sldId id="325" r:id="rId36"/>
    <p:sldId id="326" r:id="rId37"/>
    <p:sldId id="327" r:id="rId38"/>
    <p:sldId id="328" r:id="rId39"/>
    <p:sldId id="329" r:id="rId40"/>
    <p:sldId id="330" r:id="rId41"/>
    <p:sldId id="331" r:id="rId42"/>
    <p:sldId id="332" r:id="rId43"/>
    <p:sldId id="333" r:id="rId44"/>
    <p:sldId id="334" r:id="rId45"/>
    <p:sldId id="335" r:id="rId46"/>
  </p:sldIdLst>
  <p:sldSz cx="17614900" cy="9906000"/>
  <p:notesSz cx="9947275" cy="6858000"/>
  <p:embeddedFontLs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Century Gothic" panose="020B0502020202020204" pitchFamily="34" charset="0"/>
      <p:regular r:id="rId53"/>
      <p:bold r:id="rId54"/>
      <p:italic r:id="rId55"/>
      <p:boldItalic r:id="rId56"/>
    </p:embeddedFont>
    <p:embeddedFont>
      <p:font typeface="Copperplate Gothic Light" panose="020E0507020206020404" pitchFamily="34" charset="0"/>
      <p:regular r:id="rId5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99" autoAdjust="0"/>
    <p:restoredTop sz="98055" autoAdjust="0"/>
  </p:normalViewPr>
  <p:slideViewPr>
    <p:cSldViewPr>
      <p:cViewPr>
        <p:scale>
          <a:sx n="84" d="100"/>
          <a:sy n="84" d="100"/>
        </p:scale>
        <p:origin x="-678" y="1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56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1.xlsx"/></Relationships>
</file>

<file path=ppt/charts/_rels/chart5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2.xlsx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3.xlsx"/></Relationships>
</file>

<file path=ppt/charts/_rels/chart5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4.xlsx"/></Relationships>
</file>

<file path=ppt/charts/_rels/chart5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.xlsx"/></Relationships>
</file>

<file path=ppt/charts/_rels/chart5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6.xlsx"/></Relationships>
</file>

<file path=ppt/charts/_rels/chart5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7.xlsx"/></Relationships>
</file>

<file path=ppt/charts/_rels/chart5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8.xlsx"/></Relationships>
</file>

<file path=ppt/charts/_rels/chart5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9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6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0.xlsx"/></Relationships>
</file>

<file path=ppt/charts/_rels/chart6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1.xlsx"/></Relationships>
</file>

<file path=ppt/charts/_rels/chart6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2.xlsx"/></Relationships>
</file>

<file path=ppt/charts/_rels/chart6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3.xlsx"/></Relationships>
</file>

<file path=ppt/charts/_rels/chart6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4.xlsx"/></Relationships>
</file>

<file path=ppt/charts/_rels/chart6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5.xlsx"/></Relationships>
</file>

<file path=ppt/charts/_rels/chart6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6.xlsx"/></Relationships>
</file>

<file path=ppt/charts/_rels/chart6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7.xlsx"/></Relationships>
</file>

<file path=ppt/charts/_rels/chart6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8.xlsx"/></Relationships>
</file>

<file path=ppt/charts/_rels/chart6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9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7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0.xlsx"/></Relationships>
</file>

<file path=ppt/charts/_rels/chart7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1.xlsx"/></Relationships>
</file>

<file path=ppt/charts/_rels/chart7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2.xlsx"/></Relationships>
</file>

<file path=ppt/charts/_rels/chart7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3.xlsx"/></Relationships>
</file>

<file path=ppt/charts/_rels/chart7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4.xlsx"/></Relationships>
</file>

<file path=ppt/charts/_rels/chart7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5.xlsx"/></Relationships>
</file>

<file path=ppt/charts/_rels/chart7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6.xlsx"/></Relationships>
</file>

<file path=ppt/charts/_rels/chart7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7.xlsx"/></Relationships>
</file>

<file path=ppt/charts/_rels/chart7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8.xlsx"/></Relationships>
</file>

<file path=ppt/charts/_rels/chart7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9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8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0.xlsx"/></Relationships>
</file>

<file path=ppt/charts/_rels/chart8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1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Всего</c:v>
                </c:pt>
                <c:pt idx="1">
                  <c:v>налоговые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78.400000000000006</c:v>
                </c:pt>
                <c:pt idx="1">
                  <c:v>21.6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cat>
            <c:strRef>
              <c:f>Лист1!$A$2:$A$3</c:f>
              <c:strCache>
                <c:ptCount val="2"/>
                <c:pt idx="0">
                  <c:v>Кв. 3</c:v>
                </c:pt>
                <c:pt idx="1">
                  <c:v>Кв. 4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0.8</c:v>
                </c:pt>
                <c:pt idx="1">
                  <c:v>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3</c:v>
                </c:pt>
                <c:pt idx="1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0.6</c:v>
                </c:pt>
                <c:pt idx="1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0.9</c:v>
                </c:pt>
                <c:pt idx="1">
                  <c:v>99.1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"/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42.8</c:v>
                </c:pt>
                <c:pt idx="1">
                  <c:v>57.2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0.4</c:v>
                </c:pt>
                <c:pt idx="1">
                  <c:v>1.1000000000000001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55.7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1837056"/>
        <c:axId val="161838592"/>
      </c:barChart>
      <c:catAx>
        <c:axId val="161837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1838592"/>
        <c:crosses val="autoZero"/>
        <c:auto val="1"/>
        <c:lblAlgn val="ctr"/>
        <c:lblOffset val="100"/>
        <c:noMultiLvlLbl val="0"/>
      </c:catAx>
      <c:valAx>
        <c:axId val="1618385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18370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936092234433471"/>
          <c:y val="8.3333333333333329E-2"/>
          <c:w val="0.67353378637359673"/>
          <c:h val="0.9166666666666666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85.7</c:v>
                </c:pt>
                <c:pt idx="1">
                  <c:v>14.3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3.9</c:v>
                </c:pt>
                <c:pt idx="1">
                  <c:v>96.1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3.2</c:v>
                </c:pt>
                <c:pt idx="1">
                  <c:v>96.8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73.900000000000006</c:v>
                </c:pt>
                <c:pt idx="1">
                  <c:v>26.1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29851783232978"/>
          <c:y val="6.0365859455143021E-2"/>
          <c:w val="0.85838775667747413"/>
          <c:h val="0.9396341405448569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73.400000000000006</c:v>
                </c:pt>
                <c:pt idx="1">
                  <c:v>26.6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73.3</c:v>
                </c:pt>
                <c:pt idx="1">
                  <c:v>26.7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78.099999999999994</c:v>
                </c:pt>
                <c:pt idx="1">
                  <c:v>29.9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3.5</c:v>
                </c:pt>
                <c:pt idx="1">
                  <c:v>96.5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1456.5</c:v>
                </c:pt>
                <c:pt idx="1">
                  <c:v>1859.4</c:v>
                </c:pt>
                <c:pt idx="2">
                  <c:v>833.8</c:v>
                </c:pt>
                <c:pt idx="3">
                  <c:v>750.7</c:v>
                </c:pt>
                <c:pt idx="4">
                  <c:v>814.8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8918016"/>
        <c:axId val="168936192"/>
      </c:barChart>
      <c:catAx>
        <c:axId val="168918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8936192"/>
        <c:crosses val="autoZero"/>
        <c:auto val="1"/>
        <c:lblAlgn val="ctr"/>
        <c:lblOffset val="100"/>
        <c:noMultiLvlLbl val="0"/>
      </c:catAx>
      <c:valAx>
        <c:axId val="168936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89180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Программные</c:v>
                </c:pt>
                <c:pt idx="1">
                  <c:v>Непрограммные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98.6</c:v>
                </c:pt>
                <c:pt idx="1">
                  <c:v>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Программные</c:v>
                </c:pt>
                <c:pt idx="1">
                  <c:v>Непрограммные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98.3</c:v>
                </c:pt>
                <c:pt idx="1">
                  <c:v>1.7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Программные</c:v>
                </c:pt>
                <c:pt idx="1">
                  <c:v>Непрограммные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98.5</c:v>
                </c:pt>
                <c:pt idx="1">
                  <c:v>1.5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Программные</c:v>
                </c:pt>
                <c:pt idx="1">
                  <c:v>Непрограммные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98.6</c:v>
                </c:pt>
                <c:pt idx="1">
                  <c:v>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Программные</c:v>
                </c:pt>
                <c:pt idx="1">
                  <c:v>Непрограммные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98.3</c:v>
                </c:pt>
                <c:pt idx="1">
                  <c:v>1.7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Программные</c:v>
                </c:pt>
                <c:pt idx="1">
                  <c:v>Непрограммные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98.5</c:v>
                </c:pt>
                <c:pt idx="1">
                  <c:v>1.5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887346913879661E-2"/>
          <c:y val="1.6463416215039006E-2"/>
          <c:w val="0.7941025264928121"/>
          <c:h val="0.9451219459498699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73.2</c:v>
                </c:pt>
                <c:pt idx="1">
                  <c:v>26.8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255.9</c:v>
                </c:pt>
                <c:pt idx="1">
                  <c:v>198.3</c:v>
                </c:pt>
                <c:pt idx="2">
                  <c:v>216.7</c:v>
                </c:pt>
                <c:pt idx="3">
                  <c:v>210.2</c:v>
                </c:pt>
                <c:pt idx="4">
                  <c:v>211.2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8029568"/>
        <c:axId val="168123392"/>
      </c:barChart>
      <c:catAx>
        <c:axId val="168029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8123392"/>
        <c:crosses val="autoZero"/>
        <c:auto val="1"/>
        <c:lblAlgn val="ctr"/>
        <c:lblOffset val="100"/>
        <c:noMultiLvlLbl val="0"/>
      </c:catAx>
      <c:valAx>
        <c:axId val="1681233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80295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0"/>
              <c:layout>
                <c:manualLayout>
                  <c:x val="-0.19667375464355283"/>
                  <c:y val="0.2485554065676222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delete val="1"/>
            </c:dLbl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216.7</c:v>
                </c:pt>
                <c:pt idx="1">
                  <c:v>617.1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94.7</c:v>
                </c:pt>
                <c:pt idx="1">
                  <c:v>100.9</c:v>
                </c:pt>
                <c:pt idx="2">
                  <c:v>103.4</c:v>
                </c:pt>
                <c:pt idx="3">
                  <c:v>103.1</c:v>
                </c:pt>
                <c:pt idx="4">
                  <c:v>105.3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8834944"/>
        <c:axId val="168836480"/>
      </c:barChart>
      <c:catAx>
        <c:axId val="168834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8836480"/>
        <c:crosses val="autoZero"/>
        <c:auto val="1"/>
        <c:lblAlgn val="ctr"/>
        <c:lblOffset val="100"/>
        <c:noMultiLvlLbl val="0"/>
      </c:catAx>
      <c:valAx>
        <c:axId val="1688364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88349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0"/>
              <c:layout>
                <c:manualLayout>
                  <c:x val="-0.11618973616186461"/>
                  <c:y val="9.9850100939253603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rPr>
                      <a:t>11</a:t>
                    </a:r>
                    <a:r>
                      <a:rPr lang="en-US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rPr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103.4</c:v>
                </c:pt>
                <c:pt idx="1">
                  <c:v>833.8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68</c:v>
                </c:pt>
                <c:pt idx="1">
                  <c:v>57.8</c:v>
                </c:pt>
                <c:pt idx="2">
                  <c:v>58.1</c:v>
                </c:pt>
                <c:pt idx="3">
                  <c:v>67.3</c:v>
                </c:pt>
                <c:pt idx="4">
                  <c:v>67.8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0587648"/>
        <c:axId val="170589184"/>
      </c:barChart>
      <c:catAx>
        <c:axId val="170587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0589184"/>
        <c:crosses val="autoZero"/>
        <c:auto val="1"/>
        <c:lblAlgn val="ctr"/>
        <c:lblOffset val="100"/>
        <c:noMultiLvlLbl val="0"/>
      </c:catAx>
      <c:valAx>
        <c:axId val="1705891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0587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1"/>
              <c:delete val="1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58.1</c:v>
                </c:pt>
                <c:pt idx="1">
                  <c:v>775.7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152.4</c:v>
                </c:pt>
                <c:pt idx="1">
                  <c:v>162.6</c:v>
                </c:pt>
                <c:pt idx="2">
                  <c:v>211.2</c:v>
                </c:pt>
                <c:pt idx="3">
                  <c:v>180.1</c:v>
                </c:pt>
                <c:pt idx="4">
                  <c:v>187.1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503616"/>
        <c:axId val="175706112"/>
      </c:barChart>
      <c:catAx>
        <c:axId val="175503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5706112"/>
        <c:crosses val="autoZero"/>
        <c:auto val="1"/>
        <c:lblAlgn val="ctr"/>
        <c:lblOffset val="100"/>
        <c:noMultiLvlLbl val="0"/>
      </c:catAx>
      <c:valAx>
        <c:axId val="175706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55036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211.2</c:v>
                </c:pt>
                <c:pt idx="1">
                  <c:v>622.6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9.9</c:v>
                </c:pt>
                <c:pt idx="1">
                  <c:v>11.8</c:v>
                </c:pt>
                <c:pt idx="2">
                  <c:v>13.3</c:v>
                </c:pt>
                <c:pt idx="3">
                  <c:v>13.7</c:v>
                </c:pt>
                <c:pt idx="4">
                  <c:v>13.6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991808"/>
        <c:axId val="176112384"/>
      </c:barChart>
      <c:catAx>
        <c:axId val="175991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6112384"/>
        <c:crosses val="autoZero"/>
        <c:auto val="1"/>
        <c:lblAlgn val="ctr"/>
        <c:lblOffset val="100"/>
        <c:noMultiLvlLbl val="0"/>
      </c:catAx>
      <c:valAx>
        <c:axId val="176112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59918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13.3</c:v>
                </c:pt>
                <c:pt idx="1">
                  <c:v>820.5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125.8</c:v>
                </c:pt>
                <c:pt idx="1">
                  <c:v>154.9</c:v>
                </c:pt>
                <c:pt idx="2">
                  <c:v>145.80000000000001</c:v>
                </c:pt>
                <c:pt idx="3">
                  <c:v>166.5</c:v>
                </c:pt>
                <c:pt idx="4">
                  <c:v>180.9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552384"/>
        <c:axId val="71557120"/>
      </c:barChart>
      <c:catAx>
        <c:axId val="71552384"/>
        <c:scaling>
          <c:orientation val="minMax"/>
        </c:scaling>
        <c:delete val="1"/>
        <c:axPos val="b"/>
        <c:majorTickMark val="out"/>
        <c:minorTickMark val="none"/>
        <c:tickLblPos val="none"/>
        <c:crossAx val="71557120"/>
        <c:crosses val="autoZero"/>
        <c:auto val="1"/>
        <c:lblAlgn val="ctr"/>
        <c:lblOffset val="100"/>
        <c:noMultiLvlLbl val="0"/>
      </c:catAx>
      <c:valAx>
        <c:axId val="7155712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715523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0.4</c:v>
                </c:pt>
                <c:pt idx="1">
                  <c:v>0.3</c:v>
                </c:pt>
                <c:pt idx="2">
                  <c:v>0.5</c:v>
                </c:pt>
                <c:pt idx="3">
                  <c:v>0.2</c:v>
                </c:pt>
                <c:pt idx="4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8438912"/>
        <c:axId val="178440448"/>
      </c:barChart>
      <c:catAx>
        <c:axId val="178438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8440448"/>
        <c:crosses val="autoZero"/>
        <c:auto val="1"/>
        <c:lblAlgn val="ctr"/>
        <c:lblOffset val="100"/>
        <c:noMultiLvlLbl val="0"/>
      </c:catAx>
      <c:valAx>
        <c:axId val="1784404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8438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1"/>
              <c:delete val="1"/>
            </c:dLbl>
            <c:txPr>
              <a:bodyPr/>
              <a:lstStyle/>
              <a:p>
                <a:pPr>
                  <a:defRPr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0.5</c:v>
                </c:pt>
                <c:pt idx="1">
                  <c:v>833.3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0.4</c:v>
                </c:pt>
                <c:pt idx="1">
                  <c:v>0.5</c:v>
                </c:pt>
                <c:pt idx="2">
                  <c:v>0.6</c:v>
                </c:pt>
                <c:pt idx="3">
                  <c:v>0.6</c:v>
                </c:pt>
                <c:pt idx="4">
                  <c:v>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8977152"/>
        <c:axId val="170235392"/>
      </c:barChart>
      <c:catAx>
        <c:axId val="168977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0235392"/>
        <c:crosses val="autoZero"/>
        <c:auto val="1"/>
        <c:lblAlgn val="ctr"/>
        <c:lblOffset val="100"/>
        <c:noMultiLvlLbl val="0"/>
      </c:catAx>
      <c:valAx>
        <c:axId val="1702353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89771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1"/>
              <c:delete val="1"/>
            </c:dLbl>
            <c:txPr>
              <a:bodyPr/>
              <a:lstStyle/>
              <a:p>
                <a:pPr>
                  <a:defRPr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0.6</c:v>
                </c:pt>
                <c:pt idx="1">
                  <c:v>833.2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</c:v>
                </c:pt>
                <c:pt idx="1">
                  <c:v>3.6</c:v>
                </c:pt>
                <c:pt idx="2">
                  <c:v>2.8</c:v>
                </c:pt>
                <c:pt idx="3">
                  <c:v>2.7</c:v>
                </c:pt>
                <c:pt idx="4">
                  <c:v>2.7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005120"/>
        <c:axId val="176115072"/>
      </c:barChart>
      <c:catAx>
        <c:axId val="176005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6115072"/>
        <c:crosses val="autoZero"/>
        <c:auto val="1"/>
        <c:lblAlgn val="ctr"/>
        <c:lblOffset val="100"/>
        <c:noMultiLvlLbl val="0"/>
      </c:catAx>
      <c:valAx>
        <c:axId val="1761150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60051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2.8</c:v>
                </c:pt>
                <c:pt idx="1">
                  <c:v>831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2.4</c:v>
                </c:pt>
                <c:pt idx="1">
                  <c:v>4.0999999999999996</c:v>
                </c:pt>
                <c:pt idx="2">
                  <c:v>5.2</c:v>
                </c:pt>
                <c:pt idx="3">
                  <c:v>4.2</c:v>
                </c:pt>
                <c:pt idx="4">
                  <c:v>6.4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9148288"/>
        <c:axId val="179149824"/>
      </c:barChart>
      <c:catAx>
        <c:axId val="179148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9149824"/>
        <c:crosses val="autoZero"/>
        <c:auto val="1"/>
        <c:lblAlgn val="ctr"/>
        <c:lblOffset val="100"/>
        <c:noMultiLvlLbl val="0"/>
      </c:catAx>
      <c:valAx>
        <c:axId val="1791498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9148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5.2</c:v>
                </c:pt>
                <c:pt idx="1">
                  <c:v>828.6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436.4</c:v>
                </c:pt>
                <c:pt idx="1">
                  <c:v>743.1</c:v>
                </c:pt>
                <c:pt idx="2">
                  <c:v>18.8</c:v>
                </c:pt>
                <c:pt idx="3">
                  <c:v>0</c:v>
                </c:pt>
                <c:pt idx="4">
                  <c:v>39.5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040512"/>
        <c:axId val="17042048"/>
      </c:barChart>
      <c:catAx>
        <c:axId val="17040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042048"/>
        <c:crosses val="autoZero"/>
        <c:auto val="1"/>
        <c:lblAlgn val="ctr"/>
        <c:lblOffset val="100"/>
        <c:noMultiLvlLbl val="0"/>
      </c:catAx>
      <c:valAx>
        <c:axId val="170420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040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18.8</c:v>
                </c:pt>
                <c:pt idx="1">
                  <c:v>815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elete val="1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2.2000000000000002</c:v>
                </c:pt>
                <c:pt idx="3">
                  <c:v>2.2000000000000002</c:v>
                </c:pt>
                <c:pt idx="4">
                  <c:v>2.2999999999999998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1075968"/>
        <c:axId val="161077504"/>
      </c:barChart>
      <c:catAx>
        <c:axId val="161075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Century Gothic" pitchFamily="34" charset="0"/>
              </a:defRPr>
            </a:pPr>
            <a:endParaRPr lang="ru-RU"/>
          </a:p>
        </c:txPr>
        <c:crossAx val="161077504"/>
        <c:crosses val="autoZero"/>
        <c:auto val="1"/>
        <c:lblAlgn val="ctr"/>
        <c:lblOffset val="100"/>
        <c:noMultiLvlLbl val="0"/>
      </c:catAx>
      <c:valAx>
        <c:axId val="161077504"/>
        <c:scaling>
          <c:orientation val="minMax"/>
        </c:scaling>
        <c:delete val="1"/>
        <c:axPos val="l"/>
        <c:majorGridlines/>
        <c:numFmt formatCode="General" sourceLinked="1"/>
        <c:majorTickMark val="none"/>
        <c:minorTickMark val="none"/>
        <c:tickLblPos val="none"/>
        <c:crossAx val="1610759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43.4</c:v>
                </c:pt>
                <c:pt idx="1">
                  <c:v>63.3</c:v>
                </c:pt>
                <c:pt idx="2">
                  <c:v>15.8</c:v>
                </c:pt>
                <c:pt idx="3">
                  <c:v>41</c:v>
                </c:pt>
                <c:pt idx="4">
                  <c:v>38.200000000000003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9981696"/>
        <c:axId val="180020352"/>
      </c:barChart>
      <c:catAx>
        <c:axId val="179981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0020352"/>
        <c:crosses val="autoZero"/>
        <c:auto val="1"/>
        <c:lblAlgn val="ctr"/>
        <c:lblOffset val="100"/>
        <c:noMultiLvlLbl val="0"/>
      </c:catAx>
      <c:valAx>
        <c:axId val="1800203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99816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15.8</c:v>
                </c:pt>
                <c:pt idx="1">
                  <c:v>818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4.0999999999999996</c:v>
                </c:pt>
                <c:pt idx="1">
                  <c:v>126.4</c:v>
                </c:pt>
                <c:pt idx="2">
                  <c:v>57.2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0845952"/>
        <c:axId val="180860032"/>
      </c:barChart>
      <c:catAx>
        <c:axId val="180845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0860032"/>
        <c:crosses val="autoZero"/>
        <c:auto val="1"/>
        <c:lblAlgn val="ctr"/>
        <c:lblOffset val="100"/>
        <c:noMultiLvlLbl val="0"/>
      </c:catAx>
      <c:valAx>
        <c:axId val="1808600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08459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57.2</c:v>
                </c:pt>
                <c:pt idx="1">
                  <c:v>776.6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272.3</c:v>
                </c:pt>
                <c:pt idx="1">
                  <c:v>222.3</c:v>
                </c:pt>
                <c:pt idx="2">
                  <c:v>31.3</c:v>
                </c:pt>
                <c:pt idx="3">
                  <c:v>22.3</c:v>
                </c:pt>
                <c:pt idx="4">
                  <c:v>26.4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0797824"/>
        <c:axId val="180799360"/>
      </c:barChart>
      <c:catAx>
        <c:axId val="180797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0799360"/>
        <c:crosses val="autoZero"/>
        <c:auto val="1"/>
        <c:lblAlgn val="ctr"/>
        <c:lblOffset val="100"/>
        <c:noMultiLvlLbl val="0"/>
      </c:catAx>
      <c:valAx>
        <c:axId val="1807993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07978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31.3</c:v>
                </c:pt>
                <c:pt idx="1">
                  <c:v>802.5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6.6</c:v>
                </c:pt>
                <c:pt idx="1">
                  <c:v>8.8000000000000007</c:v>
                </c:pt>
                <c:pt idx="2">
                  <c:v>9.3000000000000007</c:v>
                </c:pt>
                <c:pt idx="3">
                  <c:v>9.4</c:v>
                </c:pt>
                <c:pt idx="4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1240960"/>
        <c:axId val="181242496"/>
      </c:barChart>
      <c:catAx>
        <c:axId val="181240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1242496"/>
        <c:crosses val="autoZero"/>
        <c:auto val="1"/>
        <c:lblAlgn val="ctr"/>
        <c:lblOffset val="100"/>
        <c:noMultiLvlLbl val="0"/>
      </c:catAx>
      <c:valAx>
        <c:axId val="1812424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12409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9.3000000000000007</c:v>
                </c:pt>
                <c:pt idx="1">
                  <c:v>824.5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58.7</c:v>
                </c:pt>
                <c:pt idx="1">
                  <c:v>70.900000000000006</c:v>
                </c:pt>
                <c:pt idx="2">
                  <c:v>51.9</c:v>
                </c:pt>
                <c:pt idx="3">
                  <c:v>55.6</c:v>
                </c:pt>
                <c:pt idx="4">
                  <c:v>55.6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0607232"/>
        <c:axId val="179474432"/>
      </c:barChart>
      <c:catAx>
        <c:axId val="180607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9474432"/>
        <c:crosses val="autoZero"/>
        <c:auto val="1"/>
        <c:lblAlgn val="ctr"/>
        <c:lblOffset val="100"/>
        <c:noMultiLvlLbl val="0"/>
      </c:catAx>
      <c:valAx>
        <c:axId val="1794744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0607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51.9</c:v>
                </c:pt>
                <c:pt idx="1">
                  <c:v>781.9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08080"/>
            </a:solidFill>
          </c:spPr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4.5999999999999996</c:v>
                </c:pt>
                <c:pt idx="1">
                  <c:v>95.4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11.8</c:v>
                </c:pt>
                <c:pt idx="1">
                  <c:v>12.6</c:v>
                </c:pt>
                <c:pt idx="2">
                  <c:v>13.7</c:v>
                </c:pt>
                <c:pt idx="3">
                  <c:v>10.4</c:v>
                </c:pt>
                <c:pt idx="4">
                  <c:v>12.7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5390848"/>
        <c:axId val="235392384"/>
      </c:barChart>
      <c:catAx>
        <c:axId val="235390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35392384"/>
        <c:crosses val="autoZero"/>
        <c:auto val="1"/>
        <c:lblAlgn val="ctr"/>
        <c:lblOffset val="100"/>
        <c:noMultiLvlLbl val="0"/>
      </c:catAx>
      <c:valAx>
        <c:axId val="235392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53908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13.7</c:v>
                </c:pt>
                <c:pt idx="1">
                  <c:v>820.1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3.6</c:v>
                </c:pt>
                <c:pt idx="1">
                  <c:v>2.2999999999999998</c:v>
                </c:pt>
                <c:pt idx="2">
                  <c:v>1.8</c:v>
                </c:pt>
                <c:pt idx="3">
                  <c:v>1.8</c:v>
                </c:pt>
                <c:pt idx="4">
                  <c:v>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3897344"/>
        <c:axId val="234027264"/>
      </c:barChart>
      <c:catAx>
        <c:axId val="233897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34027264"/>
        <c:crosses val="autoZero"/>
        <c:auto val="1"/>
        <c:lblAlgn val="ctr"/>
        <c:lblOffset val="100"/>
        <c:noMultiLvlLbl val="0"/>
      </c:catAx>
      <c:valAx>
        <c:axId val="2340272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38973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dLbls>
            <c:dLbl>
              <c:idx val="1"/>
              <c:delete val="1"/>
            </c:dLbl>
            <c:txPr>
              <a:bodyPr/>
              <a:lstStyle/>
              <a:p>
                <a:pPr>
                  <a:defRPr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1.8</c:v>
                </c:pt>
                <c:pt idx="1">
                  <c:v>832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2923648"/>
        <c:axId val="332925184"/>
      </c:barChart>
      <c:catAx>
        <c:axId val="332923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2925184"/>
        <c:crosses val="autoZero"/>
        <c:auto val="1"/>
        <c:lblAlgn val="ctr"/>
        <c:lblOffset val="100"/>
        <c:noMultiLvlLbl val="0"/>
      </c:catAx>
      <c:valAx>
        <c:axId val="3329251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2923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explosion val="2"/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0.1</c:v>
                </c:pt>
                <c:pt idx="1">
                  <c:v>833.7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0.2</c:v>
                </c:pt>
                <c:pt idx="1">
                  <c:v>0.2</c:v>
                </c:pt>
                <c:pt idx="2">
                  <c:v>0.2</c:v>
                </c:pt>
                <c:pt idx="3">
                  <c:v>0.2</c:v>
                </c:pt>
                <c:pt idx="4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3548160"/>
        <c:axId val="333721984"/>
      </c:barChart>
      <c:catAx>
        <c:axId val="333548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3721984"/>
        <c:crosses val="autoZero"/>
        <c:auto val="1"/>
        <c:lblAlgn val="ctr"/>
        <c:lblOffset val="100"/>
        <c:noMultiLvlLbl val="0"/>
      </c:catAx>
      <c:valAx>
        <c:axId val="333721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35481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explosion val="2"/>
          <c:dLbls>
            <c:dLbl>
              <c:idx val="1"/>
              <c:delete val="1"/>
            </c:dLbl>
            <c:txPr>
              <a:bodyPr/>
              <a:lstStyle/>
              <a:p>
                <a:pPr>
                  <a:defRPr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0.2</c:v>
                </c:pt>
                <c:pt idx="1">
                  <c:v>833.6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0.01</c:v>
                </c:pt>
                <c:pt idx="1">
                  <c:v>0.01</c:v>
                </c:pt>
                <c:pt idx="2">
                  <c:v>0.01</c:v>
                </c:pt>
                <c:pt idx="3">
                  <c:v>0.01</c:v>
                </c:pt>
                <c:pt idx="4">
                  <c:v>0.01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586624"/>
        <c:axId val="334588160"/>
      </c:barChart>
      <c:catAx>
        <c:axId val="334586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4588160"/>
        <c:crosses val="autoZero"/>
        <c:auto val="1"/>
        <c:lblAlgn val="ctr"/>
        <c:lblOffset val="100"/>
        <c:noMultiLvlLbl val="0"/>
      </c:catAx>
      <c:valAx>
        <c:axId val="334588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45866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explosion val="2"/>
          <c:dLbls>
            <c:dLbl>
              <c:idx val="1"/>
              <c:delete val="1"/>
            </c:dLbl>
            <c:txPr>
              <a:bodyPr/>
              <a:lstStyle/>
              <a:p>
                <a:pPr>
                  <a:defRPr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0.1</c:v>
                </c:pt>
                <c:pt idx="1">
                  <c:v>833.7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722743811697998E-2"/>
          <c:y val="5.7142857142857141E-2"/>
          <c:w val="0.845577011751523"/>
          <c:h val="0.895238095238095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08080"/>
            </a:solidFill>
          </c:spPr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4.0999999999999996</c:v>
                </c:pt>
                <c:pt idx="1">
                  <c:v>95.9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0.01</c:v>
                </c:pt>
                <c:pt idx="1">
                  <c:v>0.01</c:v>
                </c:pt>
                <c:pt idx="2">
                  <c:v>0.01</c:v>
                </c:pt>
                <c:pt idx="3">
                  <c:v>0.01</c:v>
                </c:pt>
                <c:pt idx="4">
                  <c:v>0.01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677504"/>
        <c:axId val="334679040"/>
      </c:barChart>
      <c:catAx>
        <c:axId val="334677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4679040"/>
        <c:crosses val="autoZero"/>
        <c:auto val="1"/>
        <c:lblAlgn val="ctr"/>
        <c:lblOffset val="100"/>
        <c:noMultiLvlLbl val="0"/>
      </c:catAx>
      <c:valAx>
        <c:axId val="3346790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46775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explosion val="2"/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0.1</c:v>
                </c:pt>
                <c:pt idx="1">
                  <c:v>833.7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</c:v>
                </c:pt>
                <c:pt idx="1">
                  <c:v>2.1</c:v>
                </c:pt>
                <c:pt idx="2">
                  <c:v>0.4</c:v>
                </c:pt>
                <c:pt idx="3">
                  <c:v>0.4</c:v>
                </c:pt>
                <c:pt idx="4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919936"/>
        <c:axId val="334946304"/>
      </c:barChart>
      <c:catAx>
        <c:axId val="334919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4946304"/>
        <c:crosses val="autoZero"/>
        <c:auto val="1"/>
        <c:lblAlgn val="ctr"/>
        <c:lblOffset val="100"/>
        <c:noMultiLvlLbl val="0"/>
      </c:catAx>
      <c:valAx>
        <c:axId val="3349463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49199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explosion val="2"/>
          <c:dLbls>
            <c:dLbl>
              <c:idx val="1"/>
              <c:delete val="1"/>
            </c:dLbl>
            <c:txPr>
              <a:bodyPr/>
              <a:lstStyle/>
              <a:p>
                <a:pPr>
                  <a:defRPr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0.4</c:v>
                </c:pt>
                <c:pt idx="1">
                  <c:v>833.4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0.1</c:v>
                </c:pt>
                <c:pt idx="1">
                  <c:v>0.1</c:v>
                </c:pt>
                <c:pt idx="2">
                  <c:v>0.04</c:v>
                </c:pt>
                <c:pt idx="3">
                  <c:v>0.04</c:v>
                </c:pt>
                <c:pt idx="4">
                  <c:v>0.04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5363072"/>
        <c:axId val="335364864"/>
      </c:barChart>
      <c:catAx>
        <c:axId val="335363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5364864"/>
        <c:crosses val="autoZero"/>
        <c:auto val="1"/>
        <c:lblAlgn val="ctr"/>
        <c:lblOffset val="100"/>
        <c:noMultiLvlLbl val="0"/>
      </c:catAx>
      <c:valAx>
        <c:axId val="335364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53630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explosion val="2"/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0.04</c:v>
                </c:pt>
                <c:pt idx="1">
                  <c:v>833.76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0.1</c:v>
                </c:pt>
                <c:pt idx="1">
                  <c:v>0.06</c:v>
                </c:pt>
                <c:pt idx="2">
                  <c:v>0</c:v>
                </c:pt>
                <c:pt idx="3">
                  <c:v>0.06</c:v>
                </c:pt>
                <c:pt idx="4">
                  <c:v>0.06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2972672"/>
        <c:axId val="342982656"/>
      </c:barChart>
      <c:catAx>
        <c:axId val="342972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42982656"/>
        <c:crosses val="autoZero"/>
        <c:auto val="1"/>
        <c:lblAlgn val="ctr"/>
        <c:lblOffset val="100"/>
        <c:noMultiLvlLbl val="0"/>
      </c:catAx>
      <c:valAx>
        <c:axId val="3429826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2972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explosion val="2"/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0.06</c:v>
                </c:pt>
                <c:pt idx="1">
                  <c:v>833.74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2.5</c:v>
                </c:pt>
                <c:pt idx="1">
                  <c:v>0</c:v>
                </c:pt>
                <c:pt idx="2">
                  <c:v>0.2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3096704"/>
        <c:axId val="343467136"/>
      </c:barChart>
      <c:catAx>
        <c:axId val="343096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43467136"/>
        <c:crosses val="autoZero"/>
        <c:auto val="1"/>
        <c:lblAlgn val="ctr"/>
        <c:lblOffset val="100"/>
        <c:noMultiLvlLbl val="0"/>
      </c:catAx>
      <c:valAx>
        <c:axId val="3434671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3096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explosion val="2"/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0.2</c:v>
                </c:pt>
                <c:pt idx="1">
                  <c:v>833.6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08080"/>
            </a:solidFill>
          </c:spPr>
          <c:explosion val="2"/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4.0999999999999996</c:v>
                </c:pt>
                <c:pt idx="1">
                  <c:v>95.9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>
                <a:solidFill>
                  <a:srgbClr val="008080"/>
                </a:solidFill>
              </a:defRPr>
            </a:pPr>
            <a:r>
              <a:rPr lang="ru-RU" dirty="0" smtClean="0">
                <a:solidFill>
                  <a:srgbClr val="008080"/>
                </a:solidFill>
              </a:rPr>
              <a:t>Объем финансирования (млн. рублей)</a:t>
            </a:r>
            <a:endParaRPr lang="ru-RU" dirty="0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7.0000000000000007E-2</c:v>
                </c:pt>
                <c:pt idx="1">
                  <c:v>0</c:v>
                </c:pt>
                <c:pt idx="2">
                  <c:v>0.2</c:v>
                </c:pt>
                <c:pt idx="3">
                  <c:v>0.1</c:v>
                </c:pt>
                <c:pt idx="4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151680"/>
        <c:axId val="334212480"/>
      </c:barChart>
      <c:catAx>
        <c:axId val="334151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4212480"/>
        <c:crosses val="autoZero"/>
        <c:auto val="1"/>
        <c:lblAlgn val="ctr"/>
        <c:lblOffset val="100"/>
        <c:noMultiLvlLbl val="0"/>
      </c:catAx>
      <c:valAx>
        <c:axId val="3342124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41516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</c:v>
                </c:pt>
              </c:strCache>
            </c:strRef>
          </c:tx>
          <c:explosion val="2"/>
          <c:dLbls>
            <c:dLbl>
              <c:idx val="1"/>
              <c:delete val="1"/>
            </c:dLbl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2024</c:v>
                </c:pt>
                <c:pt idx="1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0.2</c:v>
                </c:pt>
                <c:pt idx="1">
                  <c:v>833.6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cat>
            <c:strRef>
              <c:f>Лист1!$A$2:$A$4</c:f>
              <c:strCache>
                <c:ptCount val="3"/>
                <c:pt idx="0">
                  <c:v>Кв. 1</c:v>
                </c:pt>
                <c:pt idx="1">
                  <c:v>Кв. 3</c:v>
                </c:pt>
                <c:pt idx="2">
                  <c:v>Кв. 4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55.7</c:v>
                </c:pt>
                <c:pt idx="1">
                  <c:v>8.6999999999999993</c:v>
                </c:pt>
                <c:pt idx="2">
                  <c:v>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0.09063</cdr:x>
      <cdr:y>0</cdr:y>
    </cdr:from>
    <cdr:to>
      <cdr:x>0.23867</cdr:x>
      <cdr:y>0.4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52" y="-762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0.35688</cdr:x>
      <cdr:y>0.40073</cdr:y>
    </cdr:from>
    <cdr:to>
      <cdr:x>0.72769</cdr:x>
      <cdr:y>0.595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10325" y="785881"/>
          <a:ext cx="945868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solidFill>
                <a:srgbClr val="008080"/>
              </a:solidFill>
            </a:rPr>
            <a:t>98,6%</a:t>
          </a:r>
          <a:endParaRPr lang="ru-RU" sz="2000" b="1" dirty="0">
            <a:solidFill>
              <a:srgbClr val="00808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0.35688</cdr:x>
      <cdr:y>0.40073</cdr:y>
    </cdr:from>
    <cdr:to>
      <cdr:x>0.72769</cdr:x>
      <cdr:y>0.595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10325" y="785881"/>
          <a:ext cx="945868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solidFill>
                <a:srgbClr val="008080"/>
              </a:solidFill>
            </a:rPr>
            <a:t>1,4%</a:t>
          </a:r>
          <a:endParaRPr lang="ru-RU" sz="2000" b="1" dirty="0">
            <a:solidFill>
              <a:srgbClr val="00808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10246" cy="342900"/>
          </a:xfrm>
          <a:prstGeom prst="rect">
            <a:avLst/>
          </a:prstGeom>
        </p:spPr>
        <p:txBody>
          <a:bodyPr vert="horz" lIns="55828" tIns="27913" rIns="55828" bIns="27913" rtlCol="0"/>
          <a:lstStyle>
            <a:lvl1pPr algn="l">
              <a:defRPr sz="7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4340" y="0"/>
            <a:ext cx="4310246" cy="342900"/>
          </a:xfrm>
          <a:prstGeom prst="rect">
            <a:avLst/>
          </a:prstGeom>
        </p:spPr>
        <p:txBody>
          <a:bodyPr vert="horz" lIns="55828" tIns="27913" rIns="55828" bIns="27913" rtlCol="0"/>
          <a:lstStyle>
            <a:lvl1pPr algn="r">
              <a:defRPr sz="700"/>
            </a:lvl1pPr>
          </a:lstStyle>
          <a:p>
            <a:fld id="{DB1212FB-374F-4E19-95DE-1AA4F3E090B8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514002"/>
            <a:ext cx="4310246" cy="342900"/>
          </a:xfrm>
          <a:prstGeom prst="rect">
            <a:avLst/>
          </a:prstGeom>
        </p:spPr>
        <p:txBody>
          <a:bodyPr vert="horz" lIns="55828" tIns="27913" rIns="55828" bIns="27913" rtlCol="0" anchor="b"/>
          <a:lstStyle>
            <a:lvl1pPr algn="l">
              <a:defRPr sz="7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4340" y="6514002"/>
            <a:ext cx="4310246" cy="342900"/>
          </a:xfrm>
          <a:prstGeom prst="rect">
            <a:avLst/>
          </a:prstGeom>
        </p:spPr>
        <p:txBody>
          <a:bodyPr vert="horz" lIns="55828" tIns="27913" rIns="55828" bIns="27913" rtlCol="0" anchor="b"/>
          <a:lstStyle>
            <a:lvl1pPr algn="r">
              <a:defRPr sz="700"/>
            </a:lvl1pPr>
          </a:lstStyle>
          <a:p>
            <a:fld id="{C1B37F80-AF70-4661-A415-C59DD44BB9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382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539" cy="342981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5148" y="0"/>
            <a:ext cx="4310539" cy="342981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r">
              <a:defRPr sz="1200"/>
            </a:lvl1pPr>
          </a:lstStyle>
          <a:p>
            <a:fld id="{C6CBC7F6-29BF-419D-8570-69DCF741E918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89" tIns="45994" rIns="91989" bIns="4599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252" y="3257510"/>
            <a:ext cx="7958773" cy="3086824"/>
          </a:xfrm>
          <a:prstGeom prst="rect">
            <a:avLst/>
          </a:prstGeom>
        </p:spPr>
        <p:txBody>
          <a:bodyPr vert="horz" lIns="91989" tIns="45994" rIns="91989" bIns="4599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410"/>
            <a:ext cx="4310539" cy="342980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5148" y="6513410"/>
            <a:ext cx="4310539" cy="342980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r">
              <a:defRPr sz="1200"/>
            </a:lvl1pPr>
          </a:lstStyle>
          <a:p>
            <a:fld id="{BF962154-C093-45B5-9832-822CAB9AEE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100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962154-C093-45B5-9832-822CAB9AEEA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962154-C093-45B5-9832-822CAB9AEEA8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871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21117" y="3070860"/>
            <a:ext cx="14972665" cy="2080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42235" y="5547360"/>
            <a:ext cx="12330430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80745" y="2278380"/>
            <a:ext cx="7662481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071673" y="2278380"/>
            <a:ext cx="7662481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871" y="118871"/>
            <a:ext cx="649224" cy="80772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968" y="8471916"/>
            <a:ext cx="1091184" cy="132328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1206" y="117474"/>
            <a:ext cx="17112487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46136" y="1734756"/>
            <a:ext cx="8983980" cy="54902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989066" y="9212580"/>
            <a:ext cx="5636768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80745" y="9212580"/>
            <a:ext cx="4051427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49580" y="9026938"/>
            <a:ext cx="332740" cy="306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image" Target="../media/image19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chart" Target="../charts/chart14.xml"/><Relationship Id="rId4" Type="http://schemas.openxmlformats.org/officeDocument/2006/relationships/image" Target="../media/image20.png"/><Relationship Id="rId9" Type="http://schemas.openxmlformats.org/officeDocument/2006/relationships/chart" Target="../charts/char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6.png"/><Relationship Id="rId10" Type="http://schemas.microsoft.com/office/2007/relationships/hdphoto" Target="../media/hdphoto3.wdp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5.xml"/><Relationship Id="rId3" Type="http://schemas.openxmlformats.org/officeDocument/2006/relationships/image" Target="../media/image30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chart" Target="../charts/char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2.xml"/><Relationship Id="rId3" Type="http://schemas.openxmlformats.org/officeDocument/2006/relationships/chart" Target="../charts/chart17.xml"/><Relationship Id="rId7" Type="http://schemas.openxmlformats.org/officeDocument/2006/relationships/chart" Target="../charts/chart2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0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Relationship Id="rId9" Type="http://schemas.openxmlformats.org/officeDocument/2006/relationships/chart" Target="../charts/char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9.xml"/><Relationship Id="rId4" Type="http://schemas.openxmlformats.org/officeDocument/2006/relationships/chart" Target="../charts/char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chart" Target="../charts/char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5.xml"/><Relationship Id="rId4" Type="http://schemas.openxmlformats.org/officeDocument/2006/relationships/chart" Target="../charts/chart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9.xml"/><Relationship Id="rId5" Type="http://schemas.openxmlformats.org/officeDocument/2006/relationships/chart" Target="../charts/chart38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chart" Target="../charts/chart43.xml"/><Relationship Id="rId4" Type="http://schemas.openxmlformats.org/officeDocument/2006/relationships/chart" Target="../charts/chart4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5.xml"/><Relationship Id="rId4" Type="http://schemas.openxmlformats.org/officeDocument/2006/relationships/chart" Target="../charts/chart4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chart" Target="../charts/chart4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chart" Target="../charts/chart49.xml"/><Relationship Id="rId4" Type="http://schemas.openxmlformats.org/officeDocument/2006/relationships/chart" Target="../charts/chart4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1.xml"/><Relationship Id="rId4" Type="http://schemas.openxmlformats.org/officeDocument/2006/relationships/chart" Target="../charts/chart5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3.xml"/><Relationship Id="rId5" Type="http://schemas.openxmlformats.org/officeDocument/2006/relationships/chart" Target="../charts/chart5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5.xml"/><Relationship Id="rId5" Type="http://schemas.openxmlformats.org/officeDocument/2006/relationships/chart" Target="../charts/chart54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chart" Target="../charts/chart5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chart" Target="../charts/chart5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chart" Target="../charts/chart6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chart" Target="../charts/char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5.xml"/><Relationship Id="rId4" Type="http://schemas.openxmlformats.org/officeDocument/2006/relationships/chart" Target="../charts/chart6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chart" Target="../charts/chart6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9.xml"/><Relationship Id="rId4" Type="http://schemas.openxmlformats.org/officeDocument/2006/relationships/chart" Target="../charts/chart6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chart" Target="../charts/chart7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chart" Target="../charts/chart73.xml"/><Relationship Id="rId4" Type="http://schemas.openxmlformats.org/officeDocument/2006/relationships/chart" Target="../charts/chart7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5.xml"/><Relationship Id="rId4" Type="http://schemas.openxmlformats.org/officeDocument/2006/relationships/chart" Target="../charts/chart7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chart" Target="../charts/chart7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9.xml"/><Relationship Id="rId4" Type="http://schemas.openxmlformats.org/officeDocument/2006/relationships/chart" Target="../charts/chart7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1.xml"/><Relationship Id="rId4" Type="http://schemas.openxmlformats.org/officeDocument/2006/relationships/chart" Target="../charts/chart8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chart" Target="../charts/chart4.xml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chart" Target="../charts/chart5.xml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77811" y="0"/>
            <a:ext cx="10732135" cy="9906000"/>
          </a:xfrm>
          <a:custGeom>
            <a:avLst/>
            <a:gdLst/>
            <a:ahLst/>
            <a:cxnLst/>
            <a:rect l="l" t="t" r="r" b="b"/>
            <a:pathLst>
              <a:path w="10732135" h="9906000">
                <a:moveTo>
                  <a:pt x="0" y="9906000"/>
                </a:moveTo>
                <a:lnTo>
                  <a:pt x="10732008" y="9906000"/>
                </a:lnTo>
                <a:lnTo>
                  <a:pt x="1073200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00A2AA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190615" cy="9906000"/>
          </a:xfrm>
          <a:custGeom>
            <a:avLst/>
            <a:gdLst/>
            <a:ahLst/>
            <a:cxnLst/>
            <a:rect l="l" t="t" r="r" b="b"/>
            <a:pathLst>
              <a:path w="6190615" h="9906000">
                <a:moveTo>
                  <a:pt x="0" y="9906000"/>
                </a:moveTo>
                <a:lnTo>
                  <a:pt x="6190488" y="9906000"/>
                </a:lnTo>
                <a:lnTo>
                  <a:pt x="619048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00A2AA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57416" y="3986784"/>
            <a:ext cx="10852785" cy="3328670"/>
          </a:xfrm>
          <a:custGeom>
            <a:avLst/>
            <a:gdLst/>
            <a:ahLst/>
            <a:cxnLst/>
            <a:rect l="l" t="t" r="r" b="b"/>
            <a:pathLst>
              <a:path w="10852785" h="3328670">
                <a:moveTo>
                  <a:pt x="10852403" y="0"/>
                </a:moveTo>
                <a:lnTo>
                  <a:pt x="0" y="0"/>
                </a:lnTo>
                <a:lnTo>
                  <a:pt x="0" y="3328416"/>
                </a:lnTo>
                <a:lnTo>
                  <a:pt x="10852403" y="3328416"/>
                </a:lnTo>
                <a:lnTo>
                  <a:pt x="10852403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380858" y="3892422"/>
            <a:ext cx="9732645" cy="1778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0" b="1" spc="-5" dirty="0">
                <a:solidFill>
                  <a:srgbClr val="00797E"/>
                </a:solidFill>
                <a:latin typeface="Century Gothic"/>
                <a:cs typeface="Century Gothic"/>
              </a:rPr>
              <a:t>БЮДЖЕТ</a:t>
            </a:r>
            <a:r>
              <a:rPr sz="11500" b="1" spc="-60" dirty="0">
                <a:solidFill>
                  <a:srgbClr val="00797E"/>
                </a:solidFill>
                <a:latin typeface="Century Gothic"/>
                <a:cs typeface="Century Gothic"/>
              </a:rPr>
              <a:t> </a:t>
            </a:r>
            <a:r>
              <a:rPr sz="11500" b="1" spc="-5" dirty="0">
                <a:solidFill>
                  <a:srgbClr val="00797E"/>
                </a:solidFill>
                <a:latin typeface="Century Gothic"/>
                <a:cs typeface="Century Gothic"/>
              </a:rPr>
              <a:t>ДЛЯ</a:t>
            </a:r>
            <a:endParaRPr sz="115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25994" y="4903215"/>
            <a:ext cx="9840595" cy="2434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800" b="1" dirty="0">
                <a:solidFill>
                  <a:srgbClr val="00797E"/>
                </a:solidFill>
                <a:latin typeface="Century Gothic"/>
                <a:cs typeface="Century Gothic"/>
              </a:rPr>
              <a:t>ГРАЖДАН</a:t>
            </a:r>
            <a:endParaRPr sz="15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28501" y="293623"/>
            <a:ext cx="4078604" cy="1449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55"/>
              </a:lnSpc>
              <a:spcBef>
                <a:spcPts val="100"/>
              </a:spcBef>
            </a:pPr>
            <a:r>
              <a:rPr lang="ru-RU" sz="23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Управление финансов Администрации </a:t>
            </a:r>
            <a:r>
              <a:rPr lang="ru-RU" sz="2300" b="1" dirty="0" err="1" smtClean="0">
                <a:solidFill>
                  <a:srgbClr val="FFFFFF"/>
                </a:solidFill>
                <a:latin typeface="Century Gothic"/>
                <a:cs typeface="Century Gothic"/>
              </a:rPr>
              <a:t>Карабашского</a:t>
            </a:r>
            <a:r>
              <a:rPr lang="ru-RU" sz="23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 городского округа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190488" y="0"/>
            <a:ext cx="687705" cy="9906000"/>
          </a:xfrm>
          <a:custGeom>
            <a:avLst/>
            <a:gdLst/>
            <a:ahLst/>
            <a:cxnLst/>
            <a:rect l="l" t="t" r="r" b="b"/>
            <a:pathLst>
              <a:path w="687704" h="9906000">
                <a:moveTo>
                  <a:pt x="687323" y="0"/>
                </a:moveTo>
                <a:lnTo>
                  <a:pt x="0" y="0"/>
                </a:lnTo>
                <a:lnTo>
                  <a:pt x="0" y="9906000"/>
                </a:lnTo>
                <a:lnTo>
                  <a:pt x="687323" y="9906000"/>
                </a:lnTo>
                <a:lnTo>
                  <a:pt x="687323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226422" y="7563357"/>
            <a:ext cx="812038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620" algn="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НА </a:t>
            </a:r>
            <a:r>
              <a:rPr sz="2400" b="1" dirty="0">
                <a:solidFill>
                  <a:srgbClr val="FFFFFF"/>
                </a:solidFill>
                <a:latin typeface="Century Gothic"/>
                <a:cs typeface="Century Gothic"/>
              </a:rPr>
              <a:t>ОСНОВЕ </a:t>
            </a:r>
            <a:r>
              <a:rPr sz="2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ПРОЕКТА </a:t>
            </a:r>
            <a:r>
              <a:rPr lang="ru-RU" sz="2400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РЕШЕНИЯ СОБРАНИЯ ДЕПУТАТОВ КАРАБАШСКОГО ГОРОДСКОГО ОКРУГА «О БЮДЖЕТЕ  КАРАБАШСКОГО ГОРОДСКОГО ОКРУГА НА 2024 ГОД И ПЛАНОВЫЙ ПЕРИОД 2025 И 2026 ГОДОВ»</a:t>
            </a:r>
            <a:endParaRPr sz="2400" dirty="0">
              <a:latin typeface="Century Gothic"/>
              <a:cs typeface="Century Gothic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8850" y="293623"/>
            <a:ext cx="967739" cy="107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-3048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9160" y="0"/>
            <a:ext cx="16710660" cy="1262380"/>
          </a:xfrm>
          <a:custGeom>
            <a:avLst/>
            <a:gdLst/>
            <a:ahLst/>
            <a:cxnLst/>
            <a:rect l="l" t="t" r="r" b="b"/>
            <a:pathLst>
              <a:path w="16710660" h="1262380">
                <a:moveTo>
                  <a:pt x="16710660" y="0"/>
                </a:moveTo>
                <a:lnTo>
                  <a:pt x="0" y="0"/>
                </a:lnTo>
                <a:lnTo>
                  <a:pt x="0" y="1261872"/>
                </a:lnTo>
                <a:lnTo>
                  <a:pt x="16710660" y="1261872"/>
                </a:lnTo>
                <a:lnTo>
                  <a:pt x="16710660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77595" y="398526"/>
            <a:ext cx="1436306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НАЦИОНАЛЬНЫЕ </a:t>
            </a:r>
            <a:r>
              <a:rPr spc="-5" dirty="0"/>
              <a:t>ПРОЕКТЫ, </a:t>
            </a:r>
            <a:r>
              <a:rPr spc="-10" dirty="0"/>
              <a:t>РЕАЛИЗУЕМЫЕ НА ТЕРРИТОРИИ </a:t>
            </a:r>
            <a:r>
              <a:rPr lang="ru-RU" spc="-10" dirty="0" smtClean="0"/>
              <a:t>КАРАБАШСКОГО ГОРОДСКОГО ОКРУГА</a:t>
            </a:r>
            <a:endParaRPr spc="-5" dirty="0"/>
          </a:p>
        </p:txBody>
      </p:sp>
      <p:graphicFrame>
        <p:nvGraphicFramePr>
          <p:cNvPr id="73" name="object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126382"/>
              </p:ext>
            </p:extLst>
          </p:nvPr>
        </p:nvGraphicFramePr>
        <p:xfrm>
          <a:off x="4662271" y="1828800"/>
          <a:ext cx="12960984" cy="60154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8945"/>
                <a:gridCol w="7729855"/>
                <a:gridCol w="1520825"/>
                <a:gridCol w="1520825"/>
                <a:gridCol w="1524634"/>
                <a:gridCol w="215900"/>
              </a:tblGrid>
              <a:tr h="10776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Национальный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проект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795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795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049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049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11573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80"/>
                        </a:spcBef>
                      </a:pPr>
                      <a:r>
                        <a:rPr sz="1800" b="1" dirty="0">
                          <a:latin typeface="Century Gothic"/>
                          <a:cs typeface="Century Gothic"/>
                        </a:rPr>
                        <a:t>Демография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  <a:p>
                      <a:pPr marL="5080">
                        <a:lnSpc>
                          <a:spcPts val="1430"/>
                        </a:lnSpc>
                      </a:pPr>
                      <a:r>
                        <a:rPr sz="1200" i="1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200" i="1" spc="-5" dirty="0">
                          <a:latin typeface="Century Gothic"/>
                          <a:cs typeface="Century Gothic"/>
                        </a:rPr>
                        <a:t>рамках национального проекта «Демография» </a:t>
                      </a:r>
                      <a:r>
                        <a:rPr sz="1200" i="1" spc="-5" dirty="0" err="1">
                          <a:latin typeface="Century Gothic"/>
                          <a:cs typeface="Century Gothic"/>
                        </a:rPr>
                        <a:t>реализуется</a:t>
                      </a:r>
                      <a:r>
                        <a:rPr sz="1200" i="1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200" i="1" spc="0" dirty="0" smtClean="0">
                          <a:latin typeface="Century Gothic"/>
                          <a:cs typeface="Century Gothic"/>
                        </a:rPr>
                        <a:t>1</a:t>
                      </a:r>
                      <a:r>
                        <a:rPr lang="ru-RU" sz="1200" i="1" spc="-5" baseline="0" dirty="0" smtClean="0">
                          <a:latin typeface="Century Gothic"/>
                          <a:cs typeface="Century Gothic"/>
                        </a:rPr>
                        <a:t> региональный проект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28575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0,6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0655" marB="0"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0,6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0,6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11571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80"/>
                        </a:spcBef>
                      </a:pP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Образование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  <a:p>
                      <a:pPr marL="5080">
                        <a:lnSpc>
                          <a:spcPts val="1430"/>
                        </a:lnSpc>
                      </a:pPr>
                      <a:r>
                        <a:rPr sz="1200" i="1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200" i="1" spc="-5" dirty="0">
                          <a:latin typeface="Century Gothic"/>
                          <a:cs typeface="Century Gothic"/>
                        </a:rPr>
                        <a:t>рамках национального проекта «Образование» </a:t>
                      </a:r>
                      <a:r>
                        <a:rPr sz="1200" i="1" spc="-5" dirty="0" err="1">
                          <a:latin typeface="Century Gothic"/>
                          <a:cs typeface="Century Gothic"/>
                        </a:rPr>
                        <a:t>реализуется</a:t>
                      </a:r>
                      <a:r>
                        <a:rPr sz="1200" i="1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200" i="1" spc="145" baseline="0" dirty="0" smtClean="0">
                          <a:latin typeface="Century Gothic"/>
                          <a:cs typeface="Century Gothic"/>
                        </a:rPr>
                        <a:t> 2 региональных </a:t>
                      </a:r>
                      <a:r>
                        <a:rPr sz="1200" i="1" spc="-5" dirty="0" err="1" smtClean="0">
                          <a:latin typeface="Century Gothic"/>
                          <a:cs typeface="Century Gothic"/>
                        </a:rPr>
                        <a:t>проект</a:t>
                      </a:r>
                      <a:r>
                        <a:rPr lang="ru-RU" sz="1200" i="1" spc="-5" dirty="0" smtClean="0">
                          <a:latin typeface="Century Gothic"/>
                          <a:cs typeface="Century Gothic"/>
                        </a:rPr>
                        <a:t>а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28575">
                      <a:solidFill>
                        <a:srgbClr val="FFFFFF"/>
                      </a:solidFill>
                      <a:prstDash val="solid"/>
                    </a:lnL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8,7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065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0,8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0,9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124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0"/>
                        </a:spcBef>
                      </a:pPr>
                      <a:r>
                        <a:rPr sz="1800" b="1" spc="-5" dirty="0" err="1" smtClean="0">
                          <a:latin typeface="Century Gothic"/>
                          <a:cs typeface="Century Gothic"/>
                        </a:rPr>
                        <a:t>Жилье</a:t>
                      </a:r>
                      <a:r>
                        <a:rPr sz="1800" b="1" spc="-5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b="1" dirty="0">
                          <a:latin typeface="Century Gothic"/>
                          <a:cs typeface="Century Gothic"/>
                        </a:rPr>
                        <a:t>и городская</a:t>
                      </a:r>
                      <a:r>
                        <a:rPr sz="1800" b="1" spc="-4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среда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  <a:p>
                      <a:pPr marL="5080" marR="651510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i="1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200" i="1" spc="-5" dirty="0">
                          <a:latin typeface="Century Gothic"/>
                          <a:cs typeface="Century Gothic"/>
                        </a:rPr>
                        <a:t>рамках национального проекта «Жилье </a:t>
                      </a:r>
                      <a:r>
                        <a:rPr sz="1200" i="1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200" i="1" spc="-5" dirty="0">
                          <a:latin typeface="Century Gothic"/>
                          <a:cs typeface="Century Gothic"/>
                        </a:rPr>
                        <a:t>городская среда» </a:t>
                      </a:r>
                      <a:r>
                        <a:rPr lang="ru-RU" sz="1200" i="1" spc="-5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i="1" spc="-5" dirty="0" err="1" smtClean="0">
                          <a:latin typeface="Century Gothic"/>
                          <a:cs typeface="Century Gothic"/>
                        </a:rPr>
                        <a:t>реализу</a:t>
                      </a:r>
                      <a:r>
                        <a:rPr lang="ru-RU" sz="1200" i="1" spc="-5" dirty="0" err="1" smtClean="0">
                          <a:latin typeface="Century Gothic"/>
                          <a:cs typeface="Century Gothic"/>
                        </a:rPr>
                        <a:t>ется</a:t>
                      </a:r>
                      <a:r>
                        <a:rPr lang="ru-RU" sz="1200" i="1" spc="-5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200" i="1" spc="-5" baseline="0" dirty="0" smtClean="0">
                          <a:latin typeface="Century Gothic"/>
                          <a:cs typeface="Century Gothic"/>
                        </a:rPr>
                        <a:t> 2 </a:t>
                      </a:r>
                      <a:r>
                        <a:rPr lang="ru-RU" sz="1200" i="1" spc="-5" dirty="0" smtClean="0">
                          <a:latin typeface="Century Gothic"/>
                          <a:cs typeface="Century Gothic"/>
                        </a:rPr>
                        <a:t> региональных</a:t>
                      </a:r>
                      <a:r>
                        <a:rPr lang="ru-RU" sz="1200" i="1" spc="-5" baseline="0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i="1" spc="-5" dirty="0" err="1" smtClean="0">
                          <a:latin typeface="Century Gothic"/>
                          <a:cs typeface="Century Gothic"/>
                        </a:rPr>
                        <a:t>проект</a:t>
                      </a:r>
                      <a:r>
                        <a:rPr lang="ru-RU" sz="1200" i="1" spc="-5" dirty="0" smtClean="0">
                          <a:latin typeface="Century Gothic"/>
                          <a:cs typeface="Century Gothic"/>
                        </a:rPr>
                        <a:t>а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55,7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478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0,0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0,0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065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2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lang="ru-RU" sz="24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65,0</a:t>
                      </a:r>
                      <a:endParaRPr sz="2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lang="ru-RU" sz="24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1,4</a:t>
                      </a:r>
                      <a:endParaRPr sz="2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779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lang="ru-RU" sz="24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1,5</a:t>
                      </a:r>
                      <a:endParaRPr sz="2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779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104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77" name="object 77"/>
          <p:cNvSpPr txBox="1"/>
          <p:nvPr/>
        </p:nvSpPr>
        <p:spPr>
          <a:xfrm>
            <a:off x="937099" y="2418713"/>
            <a:ext cx="369332" cy="932497"/>
          </a:xfrm>
          <a:prstGeom prst="rect">
            <a:avLst/>
          </a:prstGeom>
        </p:spPr>
        <p:txBody>
          <a:bodyPr vert="vert270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b="1" spc="-5" dirty="0" smtClean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400" b="1" spc="-5" dirty="0" smtClean="0">
                <a:solidFill>
                  <a:srgbClr val="AEABAB"/>
                </a:solidFill>
                <a:latin typeface="Century Gothic"/>
                <a:cs typeface="Century Gothic"/>
              </a:rPr>
              <a:t>4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937099" y="5134735"/>
            <a:ext cx="369332" cy="946151"/>
          </a:xfrm>
          <a:prstGeom prst="rect">
            <a:avLst/>
          </a:prstGeom>
        </p:spPr>
        <p:txBody>
          <a:bodyPr vert="vert270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b="1" spc="-5" dirty="0" smtClean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400" b="1" spc="-5" dirty="0" smtClean="0">
                <a:solidFill>
                  <a:srgbClr val="AEABAB"/>
                </a:solidFill>
                <a:latin typeface="Century Gothic"/>
                <a:cs typeface="Century Gothic"/>
              </a:rPr>
              <a:t>5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940452" y="8032190"/>
            <a:ext cx="369332" cy="906741"/>
          </a:xfrm>
          <a:prstGeom prst="rect">
            <a:avLst/>
          </a:prstGeom>
        </p:spPr>
        <p:txBody>
          <a:bodyPr vert="vert270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b="1" dirty="0" smtClean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400" b="1" dirty="0" smtClean="0">
                <a:solidFill>
                  <a:srgbClr val="AEABAB"/>
                </a:solidFill>
                <a:latin typeface="Century Gothic"/>
                <a:cs typeface="Century Gothic"/>
              </a:rPr>
              <a:t>6</a:t>
            </a:r>
            <a:endParaRPr sz="2400" dirty="0">
              <a:latin typeface="Century Gothic"/>
              <a:cs typeface="Century Gothic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0" y="294745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" name="TextBox 81"/>
          <p:cNvSpPr txBox="1"/>
          <p:nvPr/>
        </p:nvSpPr>
        <p:spPr>
          <a:xfrm>
            <a:off x="1797050" y="22860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8080"/>
                </a:solidFill>
              </a:rPr>
              <a:t>65,0</a:t>
            </a:r>
          </a:p>
          <a:p>
            <a:pPr algn="ctr"/>
            <a:r>
              <a:rPr lang="ru-RU" b="1" dirty="0" smtClean="0">
                <a:solidFill>
                  <a:srgbClr val="008080"/>
                </a:solidFill>
              </a:rPr>
              <a:t> млн. рублей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101850" y="51054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8080"/>
                </a:solidFill>
              </a:rPr>
              <a:t>1,4</a:t>
            </a:r>
          </a:p>
          <a:p>
            <a:pPr algn="ctr"/>
            <a:r>
              <a:rPr lang="ru-RU" b="1" dirty="0" err="1" smtClean="0">
                <a:solidFill>
                  <a:srgbClr val="008080"/>
                </a:solidFill>
              </a:rPr>
              <a:t>млн.рублей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2254250" y="81534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8080"/>
                </a:solidFill>
              </a:rPr>
              <a:t>1,5</a:t>
            </a:r>
          </a:p>
          <a:p>
            <a:pPr algn="ctr"/>
            <a:r>
              <a:rPr lang="ru-RU" b="1" dirty="0" smtClean="0">
                <a:solidFill>
                  <a:srgbClr val="008080"/>
                </a:solidFill>
              </a:rPr>
              <a:t>млн.рублей</a:t>
            </a:r>
            <a:endParaRPr lang="ru-RU" b="1" dirty="0">
              <a:solidFill>
                <a:srgbClr val="008080"/>
              </a:solidFill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409567134"/>
              </p:ext>
            </p:extLst>
          </p:nvPr>
        </p:nvGraphicFramePr>
        <p:xfrm>
          <a:off x="1334181" y="1161365"/>
          <a:ext cx="32004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1780190450"/>
              </p:ext>
            </p:extLst>
          </p:nvPr>
        </p:nvGraphicFramePr>
        <p:xfrm>
          <a:off x="1452033" y="3980765"/>
          <a:ext cx="2899834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1071072711"/>
              </p:ext>
            </p:extLst>
          </p:nvPr>
        </p:nvGraphicFramePr>
        <p:xfrm>
          <a:off x="1375833" y="6898105"/>
          <a:ext cx="3052233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4000" y="9296400"/>
            <a:ext cx="667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10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-30480" y="8221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9160" y="0"/>
            <a:ext cx="16710660" cy="1262380"/>
          </a:xfrm>
          <a:custGeom>
            <a:avLst/>
            <a:gdLst/>
            <a:ahLst/>
            <a:cxnLst/>
            <a:rect l="l" t="t" r="r" b="b"/>
            <a:pathLst>
              <a:path w="16710660" h="1262380">
                <a:moveTo>
                  <a:pt x="16710660" y="0"/>
                </a:moveTo>
                <a:lnTo>
                  <a:pt x="0" y="0"/>
                </a:lnTo>
                <a:lnTo>
                  <a:pt x="0" y="1261872"/>
                </a:lnTo>
                <a:lnTo>
                  <a:pt x="16710660" y="1261872"/>
                </a:lnTo>
                <a:lnTo>
                  <a:pt x="16710660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77595" y="366217"/>
            <a:ext cx="77216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НАЦИОНАЛЬНЫЙ ПРОЕКТ</a:t>
            </a:r>
            <a:r>
              <a:rPr spc="60" dirty="0"/>
              <a:t> </a:t>
            </a:r>
            <a:r>
              <a:rPr sz="3200" dirty="0"/>
              <a:t>«ДЕМОГРАФИЯ»</a:t>
            </a:r>
            <a:endParaRPr sz="3200"/>
          </a:p>
        </p:txBody>
      </p:sp>
      <p:sp>
        <p:nvSpPr>
          <p:cNvPr id="9" name="object 9"/>
          <p:cNvSpPr txBox="1"/>
          <p:nvPr/>
        </p:nvSpPr>
        <p:spPr>
          <a:xfrm>
            <a:off x="1818894" y="1286662"/>
            <a:ext cx="6351905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  <a:tabLst>
                <a:tab pos="1827530" algn="l"/>
                <a:tab pos="2847340" algn="l"/>
                <a:tab pos="4677410" algn="l"/>
                <a:tab pos="6082665" algn="l"/>
              </a:tabLst>
            </a:pPr>
            <a:r>
              <a:rPr sz="1600" b="1" spc="-15" dirty="0">
                <a:latin typeface="Century Gothic"/>
                <a:cs typeface="Century Gothic"/>
              </a:rPr>
              <a:t>Н</a:t>
            </a:r>
            <a:r>
              <a:rPr sz="1600" b="1" spc="-10" dirty="0">
                <a:latin typeface="Century Gothic"/>
                <a:cs typeface="Century Gothic"/>
              </a:rPr>
              <a:t>а</a:t>
            </a:r>
            <a:r>
              <a:rPr sz="1600" b="1" spc="-5" dirty="0">
                <a:latin typeface="Century Gothic"/>
                <a:cs typeface="Century Gothic"/>
              </a:rPr>
              <a:t>ц</a:t>
            </a:r>
            <a:r>
              <a:rPr sz="1600" b="1" spc="-10" dirty="0">
                <a:latin typeface="Century Gothic"/>
                <a:cs typeface="Century Gothic"/>
              </a:rPr>
              <a:t>и</a:t>
            </a:r>
            <a:r>
              <a:rPr sz="1600" b="1" spc="5" dirty="0">
                <a:latin typeface="Century Gothic"/>
                <a:cs typeface="Century Gothic"/>
              </a:rPr>
              <a:t>о</a:t>
            </a:r>
            <a:r>
              <a:rPr sz="1600" b="1" spc="-10" dirty="0">
                <a:latin typeface="Century Gothic"/>
                <a:cs typeface="Century Gothic"/>
              </a:rPr>
              <a:t>н</a:t>
            </a:r>
            <a:r>
              <a:rPr sz="1600" b="1" spc="10" dirty="0">
                <a:latin typeface="Century Gothic"/>
                <a:cs typeface="Century Gothic"/>
              </a:rPr>
              <a:t>а</a:t>
            </a:r>
            <a:r>
              <a:rPr sz="1600" b="1" spc="-15" dirty="0">
                <a:latin typeface="Century Gothic"/>
                <a:cs typeface="Century Gothic"/>
              </a:rPr>
              <a:t>л</a:t>
            </a:r>
            <a:r>
              <a:rPr sz="1600" b="1" spc="-5" dirty="0">
                <a:latin typeface="Century Gothic"/>
                <a:cs typeface="Century Gothic"/>
              </a:rPr>
              <a:t>ьный</a:t>
            </a:r>
            <a:r>
              <a:rPr sz="1600" b="1" dirty="0">
                <a:latin typeface="Century Gothic"/>
                <a:cs typeface="Century Gothic"/>
              </a:rPr>
              <a:t>	</a:t>
            </a:r>
            <a:r>
              <a:rPr sz="1600" b="1" spc="-10" dirty="0">
                <a:latin typeface="Century Gothic"/>
                <a:cs typeface="Century Gothic"/>
              </a:rPr>
              <a:t>п</a:t>
            </a:r>
            <a:r>
              <a:rPr sz="1600" b="1" spc="10" dirty="0">
                <a:latin typeface="Century Gothic"/>
                <a:cs typeface="Century Gothic"/>
              </a:rPr>
              <a:t>р</a:t>
            </a:r>
            <a:r>
              <a:rPr sz="1600" b="1" spc="-10" dirty="0">
                <a:latin typeface="Century Gothic"/>
                <a:cs typeface="Century Gothic"/>
              </a:rPr>
              <a:t>о</a:t>
            </a:r>
            <a:r>
              <a:rPr sz="1600" b="1" dirty="0">
                <a:latin typeface="Century Gothic"/>
                <a:cs typeface="Century Gothic"/>
              </a:rPr>
              <a:t>е</a:t>
            </a:r>
            <a:r>
              <a:rPr sz="1600" b="1" spc="-5" dirty="0">
                <a:latin typeface="Century Gothic"/>
                <a:cs typeface="Century Gothic"/>
              </a:rPr>
              <a:t>кт</a:t>
            </a:r>
            <a:r>
              <a:rPr sz="1600" b="1" dirty="0">
                <a:latin typeface="Century Gothic"/>
                <a:cs typeface="Century Gothic"/>
              </a:rPr>
              <a:t>	</a:t>
            </a:r>
            <a:r>
              <a:rPr sz="1600" b="1" spc="-5" dirty="0">
                <a:latin typeface="Century Gothic"/>
                <a:cs typeface="Century Gothic"/>
              </a:rPr>
              <a:t>«</a:t>
            </a:r>
            <a:r>
              <a:rPr sz="1600" b="1" spc="5" dirty="0">
                <a:latin typeface="Century Gothic"/>
                <a:cs typeface="Century Gothic"/>
              </a:rPr>
              <a:t>Д</a:t>
            </a:r>
            <a:r>
              <a:rPr sz="1600" b="1" spc="-10" dirty="0">
                <a:latin typeface="Century Gothic"/>
                <a:cs typeface="Century Gothic"/>
              </a:rPr>
              <a:t>емо</a:t>
            </a:r>
            <a:r>
              <a:rPr sz="1600" b="1" spc="-5" dirty="0">
                <a:latin typeface="Century Gothic"/>
                <a:cs typeface="Century Gothic"/>
              </a:rPr>
              <a:t>г</a:t>
            </a:r>
            <a:r>
              <a:rPr sz="1600" b="1" spc="-10" dirty="0">
                <a:latin typeface="Century Gothic"/>
                <a:cs typeface="Century Gothic"/>
              </a:rPr>
              <a:t>р</a:t>
            </a:r>
            <a:r>
              <a:rPr sz="1600" b="1" spc="10" dirty="0">
                <a:latin typeface="Century Gothic"/>
                <a:cs typeface="Century Gothic"/>
              </a:rPr>
              <a:t>а</a:t>
            </a:r>
            <a:r>
              <a:rPr sz="1600" b="1" spc="-5" dirty="0">
                <a:latin typeface="Century Gothic"/>
                <a:cs typeface="Century Gothic"/>
              </a:rPr>
              <a:t>ф</a:t>
            </a:r>
            <a:r>
              <a:rPr sz="1600" b="1" spc="5" dirty="0">
                <a:latin typeface="Century Gothic"/>
                <a:cs typeface="Century Gothic"/>
              </a:rPr>
              <a:t>и</a:t>
            </a:r>
            <a:r>
              <a:rPr sz="1600" b="1" spc="-5" dirty="0">
                <a:latin typeface="Century Gothic"/>
                <a:cs typeface="Century Gothic"/>
              </a:rPr>
              <a:t>я»</a:t>
            </a:r>
            <a:r>
              <a:rPr sz="1600" b="1" dirty="0">
                <a:latin typeface="Century Gothic"/>
                <a:cs typeface="Century Gothic"/>
              </a:rPr>
              <a:t>	</a:t>
            </a:r>
            <a:r>
              <a:rPr sz="1600" b="1" spc="-10" dirty="0">
                <a:latin typeface="Century Gothic"/>
                <a:cs typeface="Century Gothic"/>
              </a:rPr>
              <a:t>н</a:t>
            </a:r>
            <a:r>
              <a:rPr sz="1600" b="1" spc="-5" dirty="0">
                <a:latin typeface="Century Gothic"/>
                <a:cs typeface="Century Gothic"/>
              </a:rPr>
              <a:t>а</a:t>
            </a:r>
            <a:r>
              <a:rPr sz="1600" b="1" spc="5" dirty="0">
                <a:latin typeface="Century Gothic"/>
                <a:cs typeface="Century Gothic"/>
              </a:rPr>
              <a:t>п</a:t>
            </a:r>
            <a:r>
              <a:rPr sz="1600" b="1" spc="-10" dirty="0">
                <a:latin typeface="Century Gothic"/>
                <a:cs typeface="Century Gothic"/>
              </a:rPr>
              <a:t>р</a:t>
            </a:r>
            <a:r>
              <a:rPr sz="1600" b="1" spc="10" dirty="0">
                <a:latin typeface="Century Gothic"/>
                <a:cs typeface="Century Gothic"/>
              </a:rPr>
              <a:t>а</a:t>
            </a:r>
            <a:r>
              <a:rPr sz="1600" b="1" dirty="0">
                <a:latin typeface="Century Gothic"/>
                <a:cs typeface="Century Gothic"/>
              </a:rPr>
              <a:t>в</a:t>
            </a:r>
            <a:r>
              <a:rPr sz="1600" b="1" spc="-5" dirty="0">
                <a:latin typeface="Century Gothic"/>
                <a:cs typeface="Century Gothic"/>
              </a:rPr>
              <a:t>л</a:t>
            </a:r>
            <a:r>
              <a:rPr sz="1600" b="1" spc="-10" dirty="0">
                <a:latin typeface="Century Gothic"/>
                <a:cs typeface="Century Gothic"/>
              </a:rPr>
              <a:t>е</a:t>
            </a:r>
            <a:r>
              <a:rPr sz="1600" b="1" spc="-5" dirty="0">
                <a:latin typeface="Century Gothic"/>
                <a:cs typeface="Century Gothic"/>
              </a:rPr>
              <a:t>н</a:t>
            </a:r>
            <a:r>
              <a:rPr sz="1600" b="1" dirty="0">
                <a:latin typeface="Century Gothic"/>
                <a:cs typeface="Century Gothic"/>
              </a:rPr>
              <a:t>	</a:t>
            </a:r>
            <a:r>
              <a:rPr sz="1600" b="1" spc="-5" dirty="0">
                <a:latin typeface="Century Gothic"/>
                <a:cs typeface="Century Gothic"/>
              </a:rPr>
              <a:t>на  </a:t>
            </a:r>
            <a:r>
              <a:rPr sz="1600" b="1" spc="-10" dirty="0">
                <a:latin typeface="Century Gothic"/>
                <a:cs typeface="Century Gothic"/>
              </a:rPr>
              <a:t>достижение</a:t>
            </a:r>
            <a:r>
              <a:rPr sz="1600" b="1" spc="25" dirty="0">
                <a:latin typeface="Century Gothic"/>
                <a:cs typeface="Century Gothic"/>
              </a:rPr>
              <a:t> </a:t>
            </a:r>
            <a:r>
              <a:rPr sz="1600" b="1" spc="-5" dirty="0">
                <a:latin typeface="Century Gothic"/>
                <a:cs typeface="Century Gothic"/>
              </a:rPr>
              <a:t>целей: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18894" y="2128520"/>
            <a:ext cx="55156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entury Gothic"/>
                <a:cs typeface="Century Gothic"/>
              </a:rPr>
              <a:t>увеличение </a:t>
            </a:r>
            <a:r>
              <a:rPr sz="1400" spc="-5" dirty="0">
                <a:latin typeface="Century Gothic"/>
                <a:cs typeface="Century Gothic"/>
              </a:rPr>
              <a:t>ожидаемой продолжительности здоровой</a:t>
            </a:r>
            <a:r>
              <a:rPr sz="1400" spc="-95" dirty="0">
                <a:latin typeface="Century Gothic"/>
                <a:cs typeface="Century Gothic"/>
              </a:rPr>
              <a:t> </a:t>
            </a:r>
            <a:r>
              <a:rPr sz="1400" spc="-5" dirty="0">
                <a:latin typeface="Century Gothic"/>
                <a:cs typeface="Century Gothic"/>
              </a:rPr>
              <a:t>жизни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18894" y="2619248"/>
            <a:ext cx="6355080" cy="1221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entury Gothic"/>
                <a:cs typeface="Century Gothic"/>
              </a:rPr>
              <a:t>увеличение суммарного коэффициента</a:t>
            </a:r>
            <a:r>
              <a:rPr sz="1400" spc="-120" dirty="0">
                <a:latin typeface="Century Gothic"/>
                <a:cs typeface="Century Gothic"/>
              </a:rPr>
              <a:t> </a:t>
            </a:r>
            <a:r>
              <a:rPr sz="1400" spc="-5" dirty="0">
                <a:latin typeface="Century Gothic"/>
                <a:cs typeface="Century Gothic"/>
              </a:rPr>
              <a:t>рождаемости</a:t>
            </a:r>
            <a:endParaRPr sz="1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 dirty="0">
              <a:latin typeface="Century Gothic"/>
              <a:cs typeface="Century Gothic"/>
            </a:endParaRPr>
          </a:p>
          <a:p>
            <a:pPr marL="12700" marR="5080" algn="just">
              <a:lnSpc>
                <a:spcPct val="114999"/>
              </a:lnSpc>
            </a:pPr>
            <a:r>
              <a:rPr sz="1400" spc="-5" dirty="0">
                <a:latin typeface="Century Gothic"/>
                <a:cs typeface="Century Gothic"/>
              </a:rPr>
              <a:t>увеличение доли </a:t>
            </a:r>
            <a:r>
              <a:rPr sz="1400" dirty="0">
                <a:latin typeface="Century Gothic"/>
                <a:cs typeface="Century Gothic"/>
              </a:rPr>
              <a:t>граждан, ведущих </a:t>
            </a:r>
            <a:r>
              <a:rPr sz="1400" spc="-10" dirty="0">
                <a:latin typeface="Century Gothic"/>
                <a:cs typeface="Century Gothic"/>
              </a:rPr>
              <a:t>здоровый </a:t>
            </a:r>
            <a:r>
              <a:rPr sz="1400" dirty="0">
                <a:latin typeface="Century Gothic"/>
                <a:cs typeface="Century Gothic"/>
              </a:rPr>
              <a:t>образ </a:t>
            </a:r>
            <a:r>
              <a:rPr sz="1400" spc="-10" dirty="0">
                <a:latin typeface="Century Gothic"/>
                <a:cs typeface="Century Gothic"/>
              </a:rPr>
              <a:t>жизни, </a:t>
            </a:r>
            <a:r>
              <a:rPr sz="1400" dirty="0">
                <a:latin typeface="Century Gothic"/>
                <a:cs typeface="Century Gothic"/>
              </a:rPr>
              <a:t>и  граждан, </a:t>
            </a:r>
            <a:r>
              <a:rPr sz="1400" spc="-5" dirty="0">
                <a:latin typeface="Century Gothic"/>
                <a:cs typeface="Century Gothic"/>
              </a:rPr>
              <a:t>систематически занимающихся физической культурой </a:t>
            </a:r>
            <a:r>
              <a:rPr sz="1400" dirty="0">
                <a:latin typeface="Century Gothic"/>
                <a:cs typeface="Century Gothic"/>
              </a:rPr>
              <a:t>и  спортом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025009" y="5698997"/>
            <a:ext cx="3621404" cy="128817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" marR="11430" indent="-1905" algn="ctr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Century Gothic"/>
                <a:cs typeface="Century Gothic"/>
              </a:rPr>
              <a:t>Доля расходов на реализацию  </a:t>
            </a:r>
            <a:r>
              <a:rPr sz="1400" i="1" spc="-5" dirty="0">
                <a:latin typeface="Century Gothic"/>
                <a:cs typeface="Century Gothic"/>
              </a:rPr>
              <a:t>национального </a:t>
            </a:r>
            <a:r>
              <a:rPr sz="1400" i="1" dirty="0">
                <a:latin typeface="Century Gothic"/>
                <a:cs typeface="Century Gothic"/>
              </a:rPr>
              <a:t>проекта</a:t>
            </a:r>
            <a:r>
              <a:rPr sz="1400" i="1" spc="-105" dirty="0">
                <a:latin typeface="Century Gothic"/>
                <a:cs typeface="Century Gothic"/>
              </a:rPr>
              <a:t> </a:t>
            </a:r>
            <a:r>
              <a:rPr sz="1400" b="1" i="1" dirty="0">
                <a:latin typeface="Century Gothic"/>
                <a:cs typeface="Century Gothic"/>
              </a:rPr>
              <a:t>«Демография»  </a:t>
            </a:r>
            <a:r>
              <a:rPr sz="1400" i="1" dirty="0">
                <a:latin typeface="Century Gothic"/>
                <a:cs typeface="Century Gothic"/>
              </a:rPr>
              <a:t>в общем объеме расходов</a:t>
            </a:r>
            <a:r>
              <a:rPr sz="1400" i="1" spc="-10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на</a:t>
            </a:r>
            <a:endParaRPr sz="1400" dirty="0">
              <a:latin typeface="Century Gothic"/>
              <a:cs typeface="Century Gothic"/>
            </a:endParaRPr>
          </a:p>
          <a:p>
            <a:pPr marL="12700" marR="5080" indent="-1905" algn="ctr">
              <a:lnSpc>
                <a:spcPts val="1630"/>
              </a:lnSpc>
              <a:spcBef>
                <a:spcPts val="95"/>
              </a:spcBef>
            </a:pPr>
            <a:r>
              <a:rPr sz="1400" i="1" dirty="0">
                <a:latin typeface="Century Gothic"/>
                <a:cs typeface="Century Gothic"/>
              </a:rPr>
              <a:t>реализацию </a:t>
            </a:r>
            <a:r>
              <a:rPr sz="1400" i="1" spc="-5" dirty="0">
                <a:latin typeface="Century Gothic"/>
                <a:cs typeface="Century Gothic"/>
              </a:rPr>
              <a:t>национальных </a:t>
            </a:r>
            <a:r>
              <a:rPr sz="1400" i="1" dirty="0">
                <a:latin typeface="Century Gothic"/>
                <a:cs typeface="Century Gothic"/>
              </a:rPr>
              <a:t>проектов в  </a:t>
            </a:r>
            <a:r>
              <a:rPr lang="ru-RU" sz="1400" i="1" spc="-5" dirty="0" err="1" smtClean="0">
                <a:latin typeface="Century Gothic"/>
                <a:cs typeface="Century Gothic"/>
              </a:rPr>
              <a:t>Карабашском</a:t>
            </a:r>
            <a:r>
              <a:rPr lang="ru-RU" sz="1400" i="1" spc="-5" dirty="0" smtClean="0">
                <a:latin typeface="Century Gothic"/>
                <a:cs typeface="Century Gothic"/>
              </a:rPr>
              <a:t> городском округе </a:t>
            </a:r>
            <a:r>
              <a:rPr sz="1400" i="1" dirty="0" smtClean="0">
                <a:latin typeface="Century Gothic"/>
                <a:cs typeface="Century Gothic"/>
              </a:rPr>
              <a:t>в </a:t>
            </a:r>
            <a:r>
              <a:rPr sz="1400" i="1" spc="-5" dirty="0" smtClean="0">
                <a:latin typeface="Century Gothic"/>
                <a:cs typeface="Century Gothic"/>
              </a:rPr>
              <a:t>202</a:t>
            </a:r>
            <a:r>
              <a:rPr lang="ru-RU" sz="1400" i="1" spc="-5" dirty="0" smtClean="0">
                <a:latin typeface="Century Gothic"/>
                <a:cs typeface="Century Gothic"/>
              </a:rPr>
              <a:t>4</a:t>
            </a:r>
            <a:r>
              <a:rPr sz="1400" i="1" spc="-5" dirty="0" smtClean="0">
                <a:latin typeface="Century Gothic"/>
                <a:cs typeface="Century Gothic"/>
              </a:rPr>
              <a:t>, 202</a:t>
            </a:r>
            <a:r>
              <a:rPr lang="ru-RU" sz="1400" i="1" spc="-5" dirty="0" smtClean="0">
                <a:latin typeface="Century Gothic"/>
                <a:cs typeface="Century Gothic"/>
              </a:rPr>
              <a:t>5</a:t>
            </a:r>
            <a:r>
              <a:rPr sz="1400" i="1" spc="-5" dirty="0" smtClean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 smtClean="0">
                <a:latin typeface="Century Gothic"/>
                <a:cs typeface="Century Gothic"/>
              </a:rPr>
              <a:t>202</a:t>
            </a:r>
            <a:r>
              <a:rPr lang="ru-RU" sz="1400" i="1" spc="-5" dirty="0" smtClean="0">
                <a:latin typeface="Century Gothic"/>
                <a:cs typeface="Century Gothic"/>
              </a:rPr>
              <a:t>6</a:t>
            </a:r>
            <a:r>
              <a:rPr sz="1400" i="1" spc="-5" dirty="0" err="1" smtClean="0">
                <a:latin typeface="Century Gothic"/>
                <a:cs typeface="Century Gothic"/>
              </a:rPr>
              <a:t>гг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49850" y="4724400"/>
            <a:ext cx="805878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000" b="1" spc="5" dirty="0" smtClean="0">
                <a:solidFill>
                  <a:srgbClr val="00A2AA"/>
                </a:solidFill>
                <a:latin typeface="Century Gothic"/>
                <a:cs typeface="Century Gothic"/>
              </a:rPr>
              <a:t>0,9%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445250" y="4800600"/>
            <a:ext cx="73850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000" b="1" spc="5" dirty="0" smtClean="0">
                <a:solidFill>
                  <a:srgbClr val="00A2AA"/>
                </a:solidFill>
                <a:latin typeface="Century Gothic"/>
                <a:cs typeface="Century Gothic"/>
              </a:rPr>
              <a:t>42,8%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969250" y="4724400"/>
            <a:ext cx="105816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000" b="1" spc="5" dirty="0" smtClean="0">
                <a:solidFill>
                  <a:srgbClr val="00A2AA"/>
                </a:solidFill>
                <a:latin typeface="Century Gothic"/>
                <a:cs typeface="Century Gothic"/>
              </a:rPr>
              <a:t>40,0</a:t>
            </a:r>
            <a:r>
              <a:rPr sz="2000" b="1" spc="5" dirty="0" smtClean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121664" y="4506468"/>
            <a:ext cx="3571240" cy="2289174"/>
          </a:xfrm>
          <a:custGeom>
            <a:avLst/>
            <a:gdLst/>
            <a:ahLst/>
            <a:cxnLst/>
            <a:rect l="l" t="t" r="r" b="b"/>
            <a:pathLst>
              <a:path w="3571240" h="2510154">
                <a:moveTo>
                  <a:pt x="1056132" y="242316"/>
                </a:moveTo>
                <a:lnTo>
                  <a:pt x="0" y="242316"/>
                </a:lnTo>
                <a:lnTo>
                  <a:pt x="0" y="2510028"/>
                </a:lnTo>
                <a:lnTo>
                  <a:pt x="1056132" y="2510028"/>
                </a:lnTo>
                <a:lnTo>
                  <a:pt x="1056132" y="242316"/>
                </a:lnTo>
                <a:close/>
              </a:path>
              <a:path w="3571240" h="2510154">
                <a:moveTo>
                  <a:pt x="2313432" y="220980"/>
                </a:moveTo>
                <a:lnTo>
                  <a:pt x="1257300" y="220980"/>
                </a:lnTo>
                <a:lnTo>
                  <a:pt x="1257300" y="2510028"/>
                </a:lnTo>
                <a:lnTo>
                  <a:pt x="2313432" y="2510028"/>
                </a:lnTo>
                <a:lnTo>
                  <a:pt x="2313432" y="220980"/>
                </a:lnTo>
                <a:close/>
              </a:path>
              <a:path w="3571240" h="2510154">
                <a:moveTo>
                  <a:pt x="3570732" y="0"/>
                </a:moveTo>
                <a:lnTo>
                  <a:pt x="2513076" y="0"/>
                </a:lnTo>
                <a:lnTo>
                  <a:pt x="2513076" y="2510028"/>
                </a:lnTo>
                <a:lnTo>
                  <a:pt x="3570732" y="2510028"/>
                </a:lnTo>
                <a:lnTo>
                  <a:pt x="3570732" y="0"/>
                </a:lnTo>
                <a:close/>
              </a:path>
            </a:pathLst>
          </a:custGeom>
          <a:solidFill>
            <a:srgbClr val="0079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411605" y="6910578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 smtClean="0">
                <a:solidFill>
                  <a:srgbClr val="7E7E7E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 smtClean="0">
                <a:solidFill>
                  <a:srgbClr val="7E7E7E"/>
                </a:solidFill>
                <a:latin typeface="Century Gothic"/>
                <a:cs typeface="Century Gothic"/>
              </a:rPr>
              <a:t>4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668904" y="6910578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 smtClean="0">
                <a:solidFill>
                  <a:srgbClr val="7E7E7E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 smtClean="0">
                <a:solidFill>
                  <a:srgbClr val="7E7E7E"/>
                </a:solidFill>
                <a:latin typeface="Century Gothic"/>
                <a:cs typeface="Century Gothic"/>
              </a:rPr>
              <a:t>5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926204" y="6910578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 smtClean="0">
                <a:solidFill>
                  <a:srgbClr val="7E7E7E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 smtClean="0">
                <a:solidFill>
                  <a:srgbClr val="7E7E7E"/>
                </a:solidFill>
                <a:latin typeface="Century Gothic"/>
                <a:cs typeface="Century Gothic"/>
              </a:rPr>
              <a:t>6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310243" y="4227321"/>
            <a:ext cx="13830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797E"/>
                </a:solidFill>
                <a:latin typeface="Century Gothic"/>
                <a:cs typeface="Century Gothic"/>
              </a:rPr>
              <a:t>В </a:t>
            </a:r>
            <a:r>
              <a:rPr sz="1800" b="1" spc="-5" dirty="0" smtClean="0">
                <a:solidFill>
                  <a:srgbClr val="00797E"/>
                </a:solidFill>
                <a:latin typeface="Century Gothic"/>
                <a:cs typeface="Century Gothic"/>
              </a:rPr>
              <a:t>202</a:t>
            </a:r>
            <a:r>
              <a:rPr lang="ru-RU" sz="1800" b="1" spc="-5" dirty="0" smtClean="0">
                <a:solidFill>
                  <a:srgbClr val="00797E"/>
                </a:solidFill>
                <a:latin typeface="Century Gothic"/>
                <a:cs typeface="Century Gothic"/>
              </a:rPr>
              <a:t>4</a:t>
            </a:r>
            <a:r>
              <a:rPr sz="1800" b="1" spc="-75" dirty="0" smtClean="0">
                <a:solidFill>
                  <a:srgbClr val="00797E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797E"/>
                </a:solidFill>
                <a:latin typeface="Century Gothic"/>
                <a:cs typeface="Century Gothic"/>
              </a:rPr>
              <a:t>году: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343135" y="4630039"/>
            <a:ext cx="7921625" cy="438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350" dirty="0">
                <a:latin typeface="Century Gothic"/>
                <a:cs typeface="Century Gothic"/>
              </a:rPr>
              <a:t>1.	</a:t>
            </a:r>
            <a:r>
              <a:rPr sz="1350" spc="-5" dirty="0">
                <a:latin typeface="Century Gothic"/>
                <a:cs typeface="Century Gothic"/>
              </a:rPr>
              <a:t>Предоставить </a:t>
            </a:r>
            <a:r>
              <a:rPr sz="1350" spc="-5" dirty="0" err="1">
                <a:latin typeface="Century Gothic"/>
                <a:cs typeface="Century Gothic"/>
              </a:rPr>
              <a:t>семьям</a:t>
            </a:r>
            <a:r>
              <a:rPr sz="1350" spc="-5" dirty="0">
                <a:latin typeface="Century Gothic"/>
                <a:cs typeface="Century Gothic"/>
              </a:rPr>
              <a:t> </a:t>
            </a:r>
            <a:r>
              <a:rPr lang="ru-RU" sz="1350" spc="-5" dirty="0" smtClean="0">
                <a:latin typeface="Century Gothic"/>
                <a:cs typeface="Century Gothic"/>
              </a:rPr>
              <a:t>единовременные </a:t>
            </a:r>
            <a:r>
              <a:rPr sz="1350" spc="-5" dirty="0" smtClean="0">
                <a:latin typeface="Century Gothic"/>
                <a:cs typeface="Century Gothic"/>
              </a:rPr>
              <a:t> </a:t>
            </a:r>
            <a:r>
              <a:rPr sz="1350" spc="-5" dirty="0">
                <a:latin typeface="Century Gothic"/>
                <a:cs typeface="Century Gothic"/>
              </a:rPr>
              <a:t>выплаты </a:t>
            </a:r>
            <a:r>
              <a:rPr sz="1350" dirty="0">
                <a:latin typeface="Century Gothic"/>
                <a:cs typeface="Century Gothic"/>
              </a:rPr>
              <a:t>в связи с </a:t>
            </a:r>
            <a:r>
              <a:rPr sz="1350" spc="-5" dirty="0">
                <a:latin typeface="Century Gothic"/>
                <a:cs typeface="Century Gothic"/>
              </a:rPr>
              <a:t>рождением (усыновлением) </a:t>
            </a:r>
            <a:r>
              <a:rPr sz="1350" dirty="0" err="1" smtClean="0">
                <a:latin typeface="Century Gothic"/>
                <a:cs typeface="Century Gothic"/>
              </a:rPr>
              <a:t>ребенка</a:t>
            </a:r>
            <a:r>
              <a:rPr sz="1350" dirty="0" smtClean="0">
                <a:latin typeface="Century Gothic"/>
                <a:cs typeface="Century Gothic"/>
              </a:rPr>
              <a:t> </a:t>
            </a:r>
            <a:r>
              <a:rPr sz="1350" dirty="0" err="1">
                <a:latin typeface="Century Gothic"/>
                <a:cs typeface="Century Gothic"/>
              </a:rPr>
              <a:t>на</a:t>
            </a:r>
            <a:r>
              <a:rPr sz="1350" dirty="0">
                <a:latin typeface="Century Gothic"/>
                <a:cs typeface="Century Gothic"/>
              </a:rPr>
              <a:t> </a:t>
            </a:r>
            <a:r>
              <a:rPr lang="ru-RU" sz="1350" spc="-5" dirty="0" smtClean="0">
                <a:latin typeface="Century Gothic"/>
                <a:cs typeface="Century Gothic"/>
              </a:rPr>
              <a:t>2</a:t>
            </a:r>
            <a:r>
              <a:rPr sz="1350" spc="-5" dirty="0" smtClean="0">
                <a:latin typeface="Century Gothic"/>
                <a:cs typeface="Century Gothic"/>
              </a:rPr>
              <a:t>00</a:t>
            </a:r>
            <a:r>
              <a:rPr sz="1350" spc="-75" dirty="0" smtClean="0">
                <a:latin typeface="Century Gothic"/>
                <a:cs typeface="Century Gothic"/>
              </a:rPr>
              <a:t> </a:t>
            </a:r>
            <a:r>
              <a:rPr sz="1350" dirty="0" err="1" smtClean="0">
                <a:latin typeface="Century Gothic"/>
                <a:cs typeface="Century Gothic"/>
              </a:rPr>
              <a:t>детей</a:t>
            </a:r>
            <a:r>
              <a:rPr lang="ru-RU" sz="1350" dirty="0">
                <a:latin typeface="Century Gothic"/>
                <a:cs typeface="Century Gothic"/>
              </a:rPr>
              <a:t>.</a:t>
            </a:r>
            <a:endParaRPr sz="1350" dirty="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0450448" y="1427480"/>
            <a:ext cx="6797675" cy="1061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entury Gothic"/>
                <a:cs typeface="Century Gothic"/>
              </a:rPr>
              <a:t>ФЕДЕРАЛЬНЫЙ </a:t>
            </a:r>
            <a:r>
              <a:rPr sz="1800" b="1" spc="-5" dirty="0">
                <a:latin typeface="Century Gothic"/>
                <a:cs typeface="Century Gothic"/>
              </a:rPr>
              <a:t>ПРОЕКТ </a:t>
            </a:r>
            <a:r>
              <a:rPr sz="1800" b="1" dirty="0">
                <a:latin typeface="Century Gothic"/>
                <a:cs typeface="Century Gothic"/>
              </a:rPr>
              <a:t>«ФИНАНСОВАЯ </a:t>
            </a:r>
            <a:r>
              <a:rPr sz="1800" b="1" spc="-5" dirty="0">
                <a:latin typeface="Century Gothic"/>
                <a:cs typeface="Century Gothic"/>
              </a:rPr>
              <a:t>ПОДДЕРЖКА </a:t>
            </a:r>
            <a:r>
              <a:rPr sz="1800" b="1" dirty="0">
                <a:latin typeface="Century Gothic"/>
                <a:cs typeface="Century Gothic"/>
              </a:rPr>
              <a:t>СЕМЕЙ  </a:t>
            </a:r>
            <a:r>
              <a:rPr sz="1800" b="1" spc="-5" dirty="0">
                <a:latin typeface="Century Gothic"/>
                <a:cs typeface="Century Gothic"/>
              </a:rPr>
              <a:t>ПРИ РОЖДЕНИИ</a:t>
            </a:r>
            <a:r>
              <a:rPr sz="1800" b="1" spc="10" dirty="0">
                <a:latin typeface="Century Gothic"/>
                <a:cs typeface="Century Gothic"/>
              </a:rPr>
              <a:t> </a:t>
            </a:r>
            <a:r>
              <a:rPr sz="1800" b="1" dirty="0">
                <a:latin typeface="Century Gothic"/>
                <a:cs typeface="Century Gothic"/>
              </a:rPr>
              <a:t>ДЕТЕЙ»</a:t>
            </a:r>
            <a:endParaRPr sz="1800" dirty="0">
              <a:latin typeface="Century Gothic"/>
              <a:cs typeface="Century Gothic"/>
            </a:endParaRPr>
          </a:p>
          <a:p>
            <a:pPr marL="12700" marR="6350">
              <a:lnSpc>
                <a:spcPts val="1920"/>
              </a:lnSpc>
              <a:spcBef>
                <a:spcPts val="60"/>
              </a:spcBef>
            </a:pPr>
            <a:r>
              <a:rPr sz="1600" i="1" spc="-5" dirty="0">
                <a:latin typeface="Century Gothic"/>
                <a:cs typeface="Century Gothic"/>
              </a:rPr>
              <a:t>РЕГИОНАЛЬНЫЙ ПРОЕКТ «ФИНАНСОВАЯ ПОДДЕРЖКА СЕМЕЙ </a:t>
            </a:r>
            <a:r>
              <a:rPr sz="1600" i="1" spc="-10" dirty="0">
                <a:latin typeface="Century Gothic"/>
                <a:cs typeface="Century Gothic"/>
              </a:rPr>
              <a:t>ПРИ  </a:t>
            </a:r>
            <a:r>
              <a:rPr sz="1600" i="1" spc="-5" dirty="0">
                <a:latin typeface="Century Gothic"/>
                <a:cs typeface="Century Gothic"/>
              </a:rPr>
              <a:t>РОЖДЕНИИ ДЕТЕЙ В </a:t>
            </a:r>
            <a:r>
              <a:rPr lang="ru-RU" sz="1600" i="1" spc="-5" dirty="0" smtClean="0">
                <a:latin typeface="Century Gothic"/>
                <a:cs typeface="Century Gothic"/>
              </a:rPr>
              <a:t>ЧЕЛЯБИНСКОЙ </a:t>
            </a:r>
            <a:r>
              <a:rPr sz="1600" i="1" spc="70" dirty="0" smtClean="0">
                <a:latin typeface="Century Gothic"/>
                <a:cs typeface="Century Gothic"/>
              </a:rPr>
              <a:t> </a:t>
            </a:r>
            <a:r>
              <a:rPr sz="1600" i="1" spc="-5" dirty="0">
                <a:latin typeface="Century Gothic"/>
                <a:cs typeface="Century Gothic"/>
              </a:rPr>
              <a:t>ОБЛАСТИ»</a:t>
            </a:r>
            <a:endParaRPr sz="1600" dirty="0">
              <a:latin typeface="Century Gothic"/>
              <a:cs typeface="Century Gothic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9148571" y="1427988"/>
            <a:ext cx="1222375" cy="1221105"/>
            <a:chOff x="9148571" y="1427988"/>
            <a:chExt cx="1222375" cy="1221105"/>
          </a:xfrm>
        </p:grpSpPr>
        <p:sp>
          <p:nvSpPr>
            <p:cNvPr id="39" name="object 39"/>
            <p:cNvSpPr/>
            <p:nvPr/>
          </p:nvSpPr>
          <p:spPr>
            <a:xfrm>
              <a:off x="9148571" y="1427988"/>
              <a:ext cx="1222375" cy="1221105"/>
            </a:xfrm>
            <a:custGeom>
              <a:avLst/>
              <a:gdLst/>
              <a:ahLst/>
              <a:cxnLst/>
              <a:rect l="l" t="t" r="r" b="b"/>
              <a:pathLst>
                <a:path w="1222375" h="1221105">
                  <a:moveTo>
                    <a:pt x="611124" y="0"/>
                  </a:moveTo>
                  <a:lnTo>
                    <a:pt x="563358" y="1836"/>
                  </a:lnTo>
                  <a:lnTo>
                    <a:pt x="516599" y="7255"/>
                  </a:lnTo>
                  <a:lnTo>
                    <a:pt x="470982" y="16121"/>
                  </a:lnTo>
                  <a:lnTo>
                    <a:pt x="426644" y="28299"/>
                  </a:lnTo>
                  <a:lnTo>
                    <a:pt x="383719" y="43651"/>
                  </a:lnTo>
                  <a:lnTo>
                    <a:pt x="342344" y="62044"/>
                  </a:lnTo>
                  <a:lnTo>
                    <a:pt x="302655" y="83340"/>
                  </a:lnTo>
                  <a:lnTo>
                    <a:pt x="264786" y="107404"/>
                  </a:lnTo>
                  <a:lnTo>
                    <a:pt x="228875" y="134100"/>
                  </a:lnTo>
                  <a:lnTo>
                    <a:pt x="195056" y="163293"/>
                  </a:lnTo>
                  <a:lnTo>
                    <a:pt x="163466" y="194847"/>
                  </a:lnTo>
                  <a:lnTo>
                    <a:pt x="134240" y="228626"/>
                  </a:lnTo>
                  <a:lnTo>
                    <a:pt x="107514" y="264494"/>
                  </a:lnTo>
                  <a:lnTo>
                    <a:pt x="83424" y="302316"/>
                  </a:lnTo>
                  <a:lnTo>
                    <a:pt x="62106" y="341955"/>
                  </a:lnTo>
                  <a:lnTo>
                    <a:pt x="43695" y="383277"/>
                  </a:lnTo>
                  <a:lnTo>
                    <a:pt x="28326" y="426144"/>
                  </a:lnTo>
                  <a:lnTo>
                    <a:pt x="16137" y="470422"/>
                  </a:lnTo>
                  <a:lnTo>
                    <a:pt x="7262" y="515975"/>
                  </a:lnTo>
                  <a:lnTo>
                    <a:pt x="1838" y="562667"/>
                  </a:lnTo>
                  <a:lnTo>
                    <a:pt x="0" y="610361"/>
                  </a:lnTo>
                  <a:lnTo>
                    <a:pt x="1838" y="658056"/>
                  </a:lnTo>
                  <a:lnTo>
                    <a:pt x="7262" y="704748"/>
                  </a:lnTo>
                  <a:lnTo>
                    <a:pt x="16137" y="750301"/>
                  </a:lnTo>
                  <a:lnTo>
                    <a:pt x="28326" y="794579"/>
                  </a:lnTo>
                  <a:lnTo>
                    <a:pt x="43695" y="837446"/>
                  </a:lnTo>
                  <a:lnTo>
                    <a:pt x="62106" y="878768"/>
                  </a:lnTo>
                  <a:lnTo>
                    <a:pt x="83424" y="918407"/>
                  </a:lnTo>
                  <a:lnTo>
                    <a:pt x="107514" y="956229"/>
                  </a:lnTo>
                  <a:lnTo>
                    <a:pt x="134240" y="992097"/>
                  </a:lnTo>
                  <a:lnTo>
                    <a:pt x="163466" y="1025876"/>
                  </a:lnTo>
                  <a:lnTo>
                    <a:pt x="195056" y="1057430"/>
                  </a:lnTo>
                  <a:lnTo>
                    <a:pt x="228875" y="1086623"/>
                  </a:lnTo>
                  <a:lnTo>
                    <a:pt x="264786" y="1113319"/>
                  </a:lnTo>
                  <a:lnTo>
                    <a:pt x="302655" y="1137383"/>
                  </a:lnTo>
                  <a:lnTo>
                    <a:pt x="342344" y="1158679"/>
                  </a:lnTo>
                  <a:lnTo>
                    <a:pt x="383719" y="1177072"/>
                  </a:lnTo>
                  <a:lnTo>
                    <a:pt x="426644" y="1192424"/>
                  </a:lnTo>
                  <a:lnTo>
                    <a:pt x="470982" y="1204602"/>
                  </a:lnTo>
                  <a:lnTo>
                    <a:pt x="516599" y="1213468"/>
                  </a:lnTo>
                  <a:lnTo>
                    <a:pt x="563358" y="1218887"/>
                  </a:lnTo>
                  <a:lnTo>
                    <a:pt x="611124" y="1220723"/>
                  </a:lnTo>
                  <a:lnTo>
                    <a:pt x="658889" y="1218887"/>
                  </a:lnTo>
                  <a:lnTo>
                    <a:pt x="705648" y="1213468"/>
                  </a:lnTo>
                  <a:lnTo>
                    <a:pt x="751265" y="1204602"/>
                  </a:lnTo>
                  <a:lnTo>
                    <a:pt x="795603" y="1192424"/>
                  </a:lnTo>
                  <a:lnTo>
                    <a:pt x="838528" y="1177072"/>
                  </a:lnTo>
                  <a:lnTo>
                    <a:pt x="879903" y="1158679"/>
                  </a:lnTo>
                  <a:lnTo>
                    <a:pt x="919592" y="1137383"/>
                  </a:lnTo>
                  <a:lnTo>
                    <a:pt x="957461" y="1113319"/>
                  </a:lnTo>
                  <a:lnTo>
                    <a:pt x="993372" y="1086623"/>
                  </a:lnTo>
                  <a:lnTo>
                    <a:pt x="1027191" y="1057430"/>
                  </a:lnTo>
                  <a:lnTo>
                    <a:pt x="1058781" y="1025876"/>
                  </a:lnTo>
                  <a:lnTo>
                    <a:pt x="1088007" y="992097"/>
                  </a:lnTo>
                  <a:lnTo>
                    <a:pt x="1114733" y="956229"/>
                  </a:lnTo>
                  <a:lnTo>
                    <a:pt x="1138823" y="918407"/>
                  </a:lnTo>
                  <a:lnTo>
                    <a:pt x="1160141" y="878768"/>
                  </a:lnTo>
                  <a:lnTo>
                    <a:pt x="1178552" y="837446"/>
                  </a:lnTo>
                  <a:lnTo>
                    <a:pt x="1193921" y="794579"/>
                  </a:lnTo>
                  <a:lnTo>
                    <a:pt x="1206110" y="750301"/>
                  </a:lnTo>
                  <a:lnTo>
                    <a:pt x="1214985" y="704748"/>
                  </a:lnTo>
                  <a:lnTo>
                    <a:pt x="1220409" y="658056"/>
                  </a:lnTo>
                  <a:lnTo>
                    <a:pt x="1222248" y="610361"/>
                  </a:lnTo>
                  <a:lnTo>
                    <a:pt x="1220409" y="562667"/>
                  </a:lnTo>
                  <a:lnTo>
                    <a:pt x="1214985" y="515975"/>
                  </a:lnTo>
                  <a:lnTo>
                    <a:pt x="1206110" y="470422"/>
                  </a:lnTo>
                  <a:lnTo>
                    <a:pt x="1193921" y="426144"/>
                  </a:lnTo>
                  <a:lnTo>
                    <a:pt x="1178552" y="383277"/>
                  </a:lnTo>
                  <a:lnTo>
                    <a:pt x="1160141" y="341955"/>
                  </a:lnTo>
                  <a:lnTo>
                    <a:pt x="1138823" y="302316"/>
                  </a:lnTo>
                  <a:lnTo>
                    <a:pt x="1114733" y="264494"/>
                  </a:lnTo>
                  <a:lnTo>
                    <a:pt x="1088007" y="228626"/>
                  </a:lnTo>
                  <a:lnTo>
                    <a:pt x="1058781" y="194847"/>
                  </a:lnTo>
                  <a:lnTo>
                    <a:pt x="1027191" y="163293"/>
                  </a:lnTo>
                  <a:lnTo>
                    <a:pt x="993372" y="134100"/>
                  </a:lnTo>
                  <a:lnTo>
                    <a:pt x="957461" y="107404"/>
                  </a:lnTo>
                  <a:lnTo>
                    <a:pt x="919592" y="83340"/>
                  </a:lnTo>
                  <a:lnTo>
                    <a:pt x="879903" y="62044"/>
                  </a:lnTo>
                  <a:lnTo>
                    <a:pt x="838528" y="43651"/>
                  </a:lnTo>
                  <a:lnTo>
                    <a:pt x="795603" y="28299"/>
                  </a:lnTo>
                  <a:lnTo>
                    <a:pt x="751265" y="16121"/>
                  </a:lnTo>
                  <a:lnTo>
                    <a:pt x="705648" y="7255"/>
                  </a:lnTo>
                  <a:lnTo>
                    <a:pt x="658889" y="1836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62871" y="1607820"/>
              <a:ext cx="923544" cy="903731"/>
            </a:xfrm>
            <a:prstGeom prst="rect">
              <a:avLst/>
            </a:prstGeom>
          </p:spPr>
        </p:pic>
      </p:grpSp>
      <p:sp>
        <p:nvSpPr>
          <p:cNvPr id="41" name="object 41"/>
          <p:cNvSpPr/>
          <p:nvPr/>
        </p:nvSpPr>
        <p:spPr>
          <a:xfrm>
            <a:off x="11338560" y="2956559"/>
            <a:ext cx="4295140" cy="1219200"/>
          </a:xfrm>
          <a:custGeom>
            <a:avLst/>
            <a:gdLst/>
            <a:ahLst/>
            <a:cxnLst/>
            <a:rect l="l" t="t" r="r" b="b"/>
            <a:pathLst>
              <a:path w="4295140" h="1219200">
                <a:moveTo>
                  <a:pt x="1068324" y="89916"/>
                </a:moveTo>
                <a:lnTo>
                  <a:pt x="0" y="89916"/>
                </a:lnTo>
                <a:lnTo>
                  <a:pt x="0" y="1219200"/>
                </a:lnTo>
                <a:lnTo>
                  <a:pt x="1068324" y="1219200"/>
                </a:lnTo>
                <a:lnTo>
                  <a:pt x="1068324" y="89916"/>
                </a:lnTo>
                <a:close/>
              </a:path>
              <a:path w="4295140" h="1219200">
                <a:moveTo>
                  <a:pt x="2680716" y="45720"/>
                </a:moveTo>
                <a:lnTo>
                  <a:pt x="1613916" y="45720"/>
                </a:lnTo>
                <a:lnTo>
                  <a:pt x="1613916" y="1219200"/>
                </a:lnTo>
                <a:lnTo>
                  <a:pt x="2680716" y="1219200"/>
                </a:lnTo>
                <a:lnTo>
                  <a:pt x="2680716" y="45720"/>
                </a:lnTo>
                <a:close/>
              </a:path>
              <a:path w="4295140" h="1219200">
                <a:moveTo>
                  <a:pt x="4294632" y="0"/>
                </a:moveTo>
                <a:lnTo>
                  <a:pt x="3226308" y="0"/>
                </a:lnTo>
                <a:lnTo>
                  <a:pt x="3226308" y="1219200"/>
                </a:lnTo>
                <a:lnTo>
                  <a:pt x="4294632" y="1219200"/>
                </a:lnTo>
                <a:lnTo>
                  <a:pt x="4294632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1664188" y="4272533"/>
            <a:ext cx="36461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25600" algn="l"/>
                <a:tab pos="3238500" algn="l"/>
              </a:tabLst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dirty="0" smtClean="0">
                <a:solidFill>
                  <a:srgbClr val="585858"/>
                </a:solidFill>
                <a:latin typeface="Century Gothic"/>
                <a:cs typeface="Century Gothic"/>
              </a:rPr>
              <a:t>4</a:t>
            </a:r>
            <a:r>
              <a:rPr sz="1400" dirty="0">
                <a:solidFill>
                  <a:srgbClr val="585858"/>
                </a:solidFill>
                <a:latin typeface="Century Gothic"/>
                <a:cs typeface="Century Gothic"/>
              </a:rPr>
              <a:t>	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dirty="0" smtClean="0">
                <a:solidFill>
                  <a:srgbClr val="585858"/>
                </a:solidFill>
                <a:latin typeface="Century Gothic"/>
                <a:cs typeface="Century Gothic"/>
              </a:rPr>
              <a:t>5</a:t>
            </a:r>
            <a:r>
              <a:rPr sz="1400" dirty="0">
                <a:solidFill>
                  <a:srgbClr val="585858"/>
                </a:solidFill>
                <a:latin typeface="Century Gothic"/>
                <a:cs typeface="Century Gothic"/>
              </a:rPr>
              <a:t>	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6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1404854" y="2493173"/>
            <a:ext cx="922655" cy="51371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370"/>
              </a:spcBef>
            </a:pPr>
            <a:r>
              <a:rPr lang="ru-RU" sz="1600" b="1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0,6</a:t>
            </a:r>
            <a:endParaRPr sz="16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2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200" dirty="0">
              <a:latin typeface="Century Gothic"/>
              <a:cs typeface="Century Gothic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3050138" y="2457487"/>
            <a:ext cx="922655" cy="51371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370"/>
              </a:spcBef>
            </a:pPr>
            <a:r>
              <a:rPr lang="ru-RU" sz="1600" b="1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0,6</a:t>
            </a:r>
            <a:endParaRPr sz="16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2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200" dirty="0">
              <a:latin typeface="Century Gothic"/>
              <a:cs typeface="Century Gothic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4581759" y="2411988"/>
            <a:ext cx="923290" cy="51308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370"/>
              </a:spcBef>
            </a:pPr>
            <a:r>
              <a:rPr lang="ru-RU" sz="1600" b="1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0,6</a:t>
            </a:r>
            <a:endParaRPr sz="16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12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200" dirty="0">
              <a:latin typeface="Century Gothic"/>
              <a:cs typeface="Century Gothic"/>
            </a:endParaRPr>
          </a:p>
        </p:txBody>
      </p:sp>
      <p:sp>
        <p:nvSpPr>
          <p:cNvPr id="46" name="object 46"/>
          <p:cNvSpPr/>
          <p:nvPr/>
        </p:nvSpPr>
        <p:spPr>
          <a:xfrm rot="385629">
            <a:off x="11162129" y="3301349"/>
            <a:ext cx="4485124" cy="652145"/>
          </a:xfrm>
          <a:custGeom>
            <a:avLst/>
            <a:gdLst/>
            <a:ahLst/>
            <a:cxnLst/>
            <a:rect l="l" t="t" r="r" b="b"/>
            <a:pathLst>
              <a:path w="4007484" h="652145">
                <a:moveTo>
                  <a:pt x="1792985" y="413766"/>
                </a:moveTo>
                <a:lnTo>
                  <a:pt x="1585086" y="433324"/>
                </a:lnTo>
                <a:lnTo>
                  <a:pt x="1585340" y="433324"/>
                </a:lnTo>
                <a:lnTo>
                  <a:pt x="0" y="576072"/>
                </a:lnTo>
                <a:lnTo>
                  <a:pt x="7111" y="652018"/>
                </a:lnTo>
                <a:lnTo>
                  <a:pt x="936370" y="565785"/>
                </a:lnTo>
                <a:lnTo>
                  <a:pt x="936116" y="565785"/>
                </a:lnTo>
                <a:lnTo>
                  <a:pt x="1800225" y="489712"/>
                </a:lnTo>
                <a:lnTo>
                  <a:pt x="2010410" y="467868"/>
                </a:lnTo>
                <a:lnTo>
                  <a:pt x="2218562" y="443230"/>
                </a:lnTo>
                <a:lnTo>
                  <a:pt x="2320670" y="429641"/>
                </a:lnTo>
                <a:lnTo>
                  <a:pt x="2420874" y="415290"/>
                </a:lnTo>
                <a:lnTo>
                  <a:pt x="2429685" y="413893"/>
                </a:lnTo>
                <a:lnTo>
                  <a:pt x="1792604" y="413893"/>
                </a:lnTo>
                <a:lnTo>
                  <a:pt x="1792985" y="413766"/>
                </a:lnTo>
                <a:close/>
              </a:path>
              <a:path w="4007484" h="652145">
                <a:moveTo>
                  <a:pt x="2606547" y="308610"/>
                </a:moveTo>
                <a:lnTo>
                  <a:pt x="2409189" y="339979"/>
                </a:lnTo>
                <a:lnTo>
                  <a:pt x="2409824" y="339979"/>
                </a:lnTo>
                <a:lnTo>
                  <a:pt x="2310003" y="354203"/>
                </a:lnTo>
                <a:lnTo>
                  <a:pt x="2310383" y="354203"/>
                </a:lnTo>
                <a:lnTo>
                  <a:pt x="2208656" y="367665"/>
                </a:lnTo>
                <a:lnTo>
                  <a:pt x="2209037" y="367665"/>
                </a:lnTo>
                <a:lnTo>
                  <a:pt x="2105787" y="380238"/>
                </a:lnTo>
                <a:lnTo>
                  <a:pt x="2106168" y="380238"/>
                </a:lnTo>
                <a:lnTo>
                  <a:pt x="2001901" y="392176"/>
                </a:lnTo>
                <a:lnTo>
                  <a:pt x="2002408" y="392176"/>
                </a:lnTo>
                <a:lnTo>
                  <a:pt x="1792604" y="413893"/>
                </a:lnTo>
                <a:lnTo>
                  <a:pt x="2429685" y="413893"/>
                </a:lnTo>
                <a:lnTo>
                  <a:pt x="2618739" y="383921"/>
                </a:lnTo>
                <a:lnTo>
                  <a:pt x="2817368" y="349250"/>
                </a:lnTo>
                <a:lnTo>
                  <a:pt x="3016376" y="311912"/>
                </a:lnTo>
                <a:lnTo>
                  <a:pt x="3032312" y="308737"/>
                </a:lnTo>
                <a:lnTo>
                  <a:pt x="2606039" y="308737"/>
                </a:lnTo>
                <a:lnTo>
                  <a:pt x="2606547" y="308610"/>
                </a:lnTo>
                <a:close/>
              </a:path>
              <a:path w="4007484" h="652145">
                <a:moveTo>
                  <a:pt x="3002153" y="236982"/>
                </a:moveTo>
                <a:lnTo>
                  <a:pt x="2803524" y="274320"/>
                </a:lnTo>
                <a:lnTo>
                  <a:pt x="2804032" y="274320"/>
                </a:lnTo>
                <a:lnTo>
                  <a:pt x="2606039" y="308737"/>
                </a:lnTo>
                <a:lnTo>
                  <a:pt x="3032312" y="308737"/>
                </a:lnTo>
                <a:lnTo>
                  <a:pt x="3384400" y="237109"/>
                </a:lnTo>
                <a:lnTo>
                  <a:pt x="3001772" y="237109"/>
                </a:lnTo>
                <a:lnTo>
                  <a:pt x="3002153" y="236982"/>
                </a:lnTo>
                <a:close/>
              </a:path>
              <a:path w="4007484" h="652145">
                <a:moveTo>
                  <a:pt x="3200780" y="197485"/>
                </a:moveTo>
                <a:lnTo>
                  <a:pt x="3001772" y="237109"/>
                </a:lnTo>
                <a:lnTo>
                  <a:pt x="3384400" y="237109"/>
                </a:lnTo>
                <a:lnTo>
                  <a:pt x="3569305" y="197612"/>
                </a:lnTo>
                <a:lnTo>
                  <a:pt x="3200526" y="197612"/>
                </a:lnTo>
                <a:lnTo>
                  <a:pt x="3200780" y="197485"/>
                </a:lnTo>
                <a:close/>
              </a:path>
              <a:path w="4007484" h="652145">
                <a:moveTo>
                  <a:pt x="4002397" y="66167"/>
                </a:moveTo>
                <a:lnTo>
                  <a:pt x="3812920" y="66167"/>
                </a:lnTo>
                <a:lnTo>
                  <a:pt x="3829303" y="140589"/>
                </a:lnTo>
                <a:lnTo>
                  <a:pt x="3792058" y="148794"/>
                </a:lnTo>
                <a:lnTo>
                  <a:pt x="3808476" y="223139"/>
                </a:lnTo>
                <a:lnTo>
                  <a:pt x="4002397" y="66167"/>
                </a:lnTo>
                <a:close/>
              </a:path>
              <a:path w="4007484" h="652145">
                <a:moveTo>
                  <a:pt x="3599306" y="113157"/>
                </a:moveTo>
                <a:lnTo>
                  <a:pt x="3399662" y="156083"/>
                </a:lnTo>
                <a:lnTo>
                  <a:pt x="3200526" y="197612"/>
                </a:lnTo>
                <a:lnTo>
                  <a:pt x="3569305" y="197612"/>
                </a:lnTo>
                <a:lnTo>
                  <a:pt x="3792058" y="148794"/>
                </a:lnTo>
                <a:lnTo>
                  <a:pt x="3784216" y="113284"/>
                </a:lnTo>
                <a:lnTo>
                  <a:pt x="3599179" y="113284"/>
                </a:lnTo>
                <a:close/>
              </a:path>
              <a:path w="4007484" h="652145">
                <a:moveTo>
                  <a:pt x="3812920" y="66167"/>
                </a:moveTo>
                <a:lnTo>
                  <a:pt x="3775627" y="74388"/>
                </a:lnTo>
                <a:lnTo>
                  <a:pt x="3792058" y="148794"/>
                </a:lnTo>
                <a:lnTo>
                  <a:pt x="3829303" y="140589"/>
                </a:lnTo>
                <a:lnTo>
                  <a:pt x="3812920" y="66167"/>
                </a:lnTo>
                <a:close/>
              </a:path>
              <a:path w="4007484" h="652145">
                <a:moveTo>
                  <a:pt x="3775627" y="74388"/>
                </a:moveTo>
                <a:lnTo>
                  <a:pt x="3599179" y="113284"/>
                </a:lnTo>
                <a:lnTo>
                  <a:pt x="3784216" y="113284"/>
                </a:lnTo>
                <a:lnTo>
                  <a:pt x="3775627" y="74388"/>
                </a:lnTo>
                <a:close/>
              </a:path>
              <a:path w="4007484" h="652145">
                <a:moveTo>
                  <a:pt x="3759199" y="0"/>
                </a:moveTo>
                <a:lnTo>
                  <a:pt x="3775627" y="74388"/>
                </a:lnTo>
                <a:lnTo>
                  <a:pt x="3812920" y="66167"/>
                </a:lnTo>
                <a:lnTo>
                  <a:pt x="4002397" y="66167"/>
                </a:lnTo>
                <a:lnTo>
                  <a:pt x="4007103" y="62357"/>
                </a:lnTo>
                <a:lnTo>
                  <a:pt x="37591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3625850" y="4495800"/>
            <a:ext cx="1057910" cy="677108"/>
          </a:xfrm>
          <a:prstGeom prst="rect">
            <a:avLst/>
          </a:prstGeom>
          <a:ln w="9144">
            <a:solidFill>
              <a:srgbClr val="00826C"/>
            </a:solidFill>
          </a:ln>
        </p:spPr>
        <p:txBody>
          <a:bodyPr vert="horz" wrap="square" lIns="0" tIns="213360" rIns="0" bIns="0" rtlCol="0">
            <a:spAutoFit/>
          </a:bodyPr>
          <a:lstStyle/>
          <a:p>
            <a:pPr marL="117475">
              <a:lnSpc>
                <a:spcPct val="100000"/>
              </a:lnSpc>
              <a:spcBef>
                <a:spcPts val="1680"/>
              </a:spcBef>
            </a:pPr>
            <a:r>
              <a:rPr lang="ru-RU" sz="18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0,6</a:t>
            </a:r>
            <a:endParaRPr sz="1800" dirty="0">
              <a:latin typeface="Century Gothic"/>
              <a:cs typeface="Century Gothic"/>
            </a:endParaRPr>
          </a:p>
          <a:p>
            <a:pPr marL="52069">
              <a:lnSpc>
                <a:spcPct val="100000"/>
              </a:lnSpc>
              <a:spcBef>
                <a:spcPts val="15"/>
              </a:spcBef>
            </a:pPr>
            <a:r>
              <a:rPr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млн.рублей</a:t>
            </a:r>
            <a:endParaRPr sz="1200" dirty="0">
              <a:latin typeface="Century Gothic"/>
              <a:cs typeface="Century Gothic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121663" y="4495800"/>
            <a:ext cx="1056640" cy="689291"/>
          </a:xfrm>
          <a:prstGeom prst="rect">
            <a:avLst/>
          </a:prstGeom>
          <a:solidFill>
            <a:srgbClr val="008080"/>
          </a:solidFill>
          <a:ln w="9144">
            <a:solidFill>
              <a:srgbClr val="00826C"/>
            </a:solidFill>
          </a:ln>
        </p:spPr>
        <p:txBody>
          <a:bodyPr vert="horz" wrap="square" lIns="0" tIns="225425" rIns="0" bIns="0" rtlCol="0">
            <a:spAutoFit/>
          </a:bodyPr>
          <a:lstStyle/>
          <a:p>
            <a:pPr marL="144145">
              <a:lnSpc>
                <a:spcPct val="100000"/>
              </a:lnSpc>
              <a:spcBef>
                <a:spcPts val="1775"/>
              </a:spcBef>
            </a:pPr>
            <a:r>
              <a:rPr lang="ru-RU" sz="18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0,6</a:t>
            </a:r>
            <a:endParaRPr sz="1800" dirty="0">
              <a:latin typeface="Century Gothic"/>
              <a:cs typeface="Century Gothic"/>
            </a:endParaRPr>
          </a:p>
          <a:p>
            <a:pPr marL="78740">
              <a:lnSpc>
                <a:spcPct val="100000"/>
              </a:lnSpc>
              <a:spcBef>
                <a:spcPts val="10"/>
              </a:spcBef>
            </a:pPr>
            <a:r>
              <a:rPr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млн.рублей</a:t>
            </a:r>
            <a:endParaRPr sz="1200" dirty="0">
              <a:latin typeface="Century Gothic"/>
              <a:cs typeface="Century Gothic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378964" y="4506467"/>
            <a:ext cx="1056640" cy="676467"/>
          </a:xfrm>
          <a:prstGeom prst="rect">
            <a:avLst/>
          </a:prstGeom>
          <a:solidFill>
            <a:srgbClr val="008080"/>
          </a:solidFill>
          <a:ln w="9144">
            <a:solidFill>
              <a:srgbClr val="00826C"/>
            </a:solidFill>
          </a:ln>
        </p:spPr>
        <p:txBody>
          <a:bodyPr vert="horz" wrap="square" lIns="0" tIns="212725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1675"/>
              </a:spcBef>
            </a:pPr>
            <a:r>
              <a:rPr lang="ru-RU" sz="18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0,6</a:t>
            </a:r>
            <a:endParaRPr sz="1800" dirty="0">
              <a:latin typeface="Century Gothic"/>
              <a:cs typeface="Century Gothic"/>
            </a:endParaRPr>
          </a:p>
          <a:p>
            <a:pPr marL="78105">
              <a:lnSpc>
                <a:spcPct val="100000"/>
              </a:lnSpc>
              <a:spcBef>
                <a:spcPts val="15"/>
              </a:spcBef>
            </a:pPr>
            <a:r>
              <a:rPr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млн.рублей</a:t>
            </a:r>
            <a:endParaRPr sz="1200" dirty="0">
              <a:latin typeface="Century Gothic"/>
              <a:cs typeface="Century Gothic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0" y="915924"/>
            <a:ext cx="1797050" cy="2962910"/>
            <a:chOff x="0" y="915924"/>
            <a:chExt cx="1797050" cy="2962910"/>
          </a:xfrm>
        </p:grpSpPr>
        <p:sp>
          <p:nvSpPr>
            <p:cNvPr id="52" name="object 52"/>
            <p:cNvSpPr/>
            <p:nvPr/>
          </p:nvSpPr>
          <p:spPr>
            <a:xfrm>
              <a:off x="0" y="1101852"/>
              <a:ext cx="1282065" cy="1903730"/>
            </a:xfrm>
            <a:custGeom>
              <a:avLst/>
              <a:gdLst/>
              <a:ahLst/>
              <a:cxnLst/>
              <a:rect l="l" t="t" r="r" b="b"/>
              <a:pathLst>
                <a:path w="1282065" h="1903730">
                  <a:moveTo>
                    <a:pt x="329946" y="0"/>
                  </a:moveTo>
                  <a:lnTo>
                    <a:pt x="282444" y="1164"/>
                  </a:lnTo>
                  <a:lnTo>
                    <a:pt x="235546" y="4622"/>
                  </a:lnTo>
                  <a:lnTo>
                    <a:pt x="189305" y="10318"/>
                  </a:lnTo>
                  <a:lnTo>
                    <a:pt x="143776" y="18199"/>
                  </a:lnTo>
                  <a:lnTo>
                    <a:pt x="99014" y="28208"/>
                  </a:lnTo>
                  <a:lnTo>
                    <a:pt x="55072" y="40293"/>
                  </a:lnTo>
                  <a:lnTo>
                    <a:pt x="12006" y="54399"/>
                  </a:lnTo>
                  <a:lnTo>
                    <a:pt x="0" y="1844497"/>
                  </a:lnTo>
                  <a:lnTo>
                    <a:pt x="12006" y="1849076"/>
                  </a:lnTo>
                  <a:lnTo>
                    <a:pt x="55072" y="1863182"/>
                  </a:lnTo>
                  <a:lnTo>
                    <a:pt x="99014" y="1875267"/>
                  </a:lnTo>
                  <a:lnTo>
                    <a:pt x="143776" y="1885276"/>
                  </a:lnTo>
                  <a:lnTo>
                    <a:pt x="189305" y="1893157"/>
                  </a:lnTo>
                  <a:lnTo>
                    <a:pt x="235546" y="1898853"/>
                  </a:lnTo>
                  <a:lnTo>
                    <a:pt x="282444" y="1902311"/>
                  </a:lnTo>
                  <a:lnTo>
                    <a:pt x="329946" y="1903476"/>
                  </a:lnTo>
                  <a:lnTo>
                    <a:pt x="377447" y="1902311"/>
                  </a:lnTo>
                  <a:lnTo>
                    <a:pt x="424345" y="1898853"/>
                  </a:lnTo>
                  <a:lnTo>
                    <a:pt x="470586" y="1893157"/>
                  </a:lnTo>
                  <a:lnTo>
                    <a:pt x="516115" y="1885276"/>
                  </a:lnTo>
                  <a:lnTo>
                    <a:pt x="560877" y="1875267"/>
                  </a:lnTo>
                  <a:lnTo>
                    <a:pt x="604819" y="1863182"/>
                  </a:lnTo>
                  <a:lnTo>
                    <a:pt x="647885" y="1849076"/>
                  </a:lnTo>
                  <a:lnTo>
                    <a:pt x="690021" y="1833005"/>
                  </a:lnTo>
                  <a:lnTo>
                    <a:pt x="731173" y="1815022"/>
                  </a:lnTo>
                  <a:lnTo>
                    <a:pt x="771286" y="1795183"/>
                  </a:lnTo>
                  <a:lnTo>
                    <a:pt x="810305" y="1773540"/>
                  </a:lnTo>
                  <a:lnTo>
                    <a:pt x="848176" y="1750150"/>
                  </a:lnTo>
                  <a:lnTo>
                    <a:pt x="884844" y="1725067"/>
                  </a:lnTo>
                  <a:lnTo>
                    <a:pt x="920255" y="1698345"/>
                  </a:lnTo>
                  <a:lnTo>
                    <a:pt x="954354" y="1670038"/>
                  </a:lnTo>
                  <a:lnTo>
                    <a:pt x="987088" y="1640201"/>
                  </a:lnTo>
                  <a:lnTo>
                    <a:pt x="1018400" y="1608889"/>
                  </a:lnTo>
                  <a:lnTo>
                    <a:pt x="1048237" y="1576157"/>
                  </a:lnTo>
                  <a:lnTo>
                    <a:pt x="1076545" y="1542058"/>
                  </a:lnTo>
                  <a:lnTo>
                    <a:pt x="1103268" y="1506647"/>
                  </a:lnTo>
                  <a:lnTo>
                    <a:pt x="1128352" y="1469979"/>
                  </a:lnTo>
                  <a:lnTo>
                    <a:pt x="1151743" y="1432108"/>
                  </a:lnTo>
                  <a:lnTo>
                    <a:pt x="1173386" y="1393089"/>
                  </a:lnTo>
                  <a:lnTo>
                    <a:pt x="1193226" y="1352976"/>
                  </a:lnTo>
                  <a:lnTo>
                    <a:pt x="1211210" y="1311824"/>
                  </a:lnTo>
                  <a:lnTo>
                    <a:pt x="1227282" y="1269687"/>
                  </a:lnTo>
                  <a:lnTo>
                    <a:pt x="1241388" y="1226620"/>
                  </a:lnTo>
                  <a:lnTo>
                    <a:pt x="1253473" y="1182678"/>
                  </a:lnTo>
                  <a:lnTo>
                    <a:pt x="1263483" y="1137914"/>
                  </a:lnTo>
                  <a:lnTo>
                    <a:pt x="1271364" y="1092383"/>
                  </a:lnTo>
                  <a:lnTo>
                    <a:pt x="1277061" y="1046141"/>
                  </a:lnTo>
                  <a:lnTo>
                    <a:pt x="1280519" y="999241"/>
                  </a:lnTo>
                  <a:lnTo>
                    <a:pt x="1281684" y="951738"/>
                  </a:lnTo>
                  <a:lnTo>
                    <a:pt x="1280519" y="904234"/>
                  </a:lnTo>
                  <a:lnTo>
                    <a:pt x="1277061" y="857334"/>
                  </a:lnTo>
                  <a:lnTo>
                    <a:pt x="1271364" y="811092"/>
                  </a:lnTo>
                  <a:lnTo>
                    <a:pt x="1263483" y="765561"/>
                  </a:lnTo>
                  <a:lnTo>
                    <a:pt x="1253473" y="720797"/>
                  </a:lnTo>
                  <a:lnTo>
                    <a:pt x="1241388" y="676855"/>
                  </a:lnTo>
                  <a:lnTo>
                    <a:pt x="1227282" y="633788"/>
                  </a:lnTo>
                  <a:lnTo>
                    <a:pt x="1211210" y="591651"/>
                  </a:lnTo>
                  <a:lnTo>
                    <a:pt x="1193226" y="550499"/>
                  </a:lnTo>
                  <a:lnTo>
                    <a:pt x="1173386" y="510386"/>
                  </a:lnTo>
                  <a:lnTo>
                    <a:pt x="1151743" y="471367"/>
                  </a:lnTo>
                  <a:lnTo>
                    <a:pt x="1128352" y="433496"/>
                  </a:lnTo>
                  <a:lnTo>
                    <a:pt x="1103268" y="396828"/>
                  </a:lnTo>
                  <a:lnTo>
                    <a:pt x="1076545" y="361417"/>
                  </a:lnTo>
                  <a:lnTo>
                    <a:pt x="1048237" y="327318"/>
                  </a:lnTo>
                  <a:lnTo>
                    <a:pt x="1018400" y="294586"/>
                  </a:lnTo>
                  <a:lnTo>
                    <a:pt x="987088" y="263274"/>
                  </a:lnTo>
                  <a:lnTo>
                    <a:pt x="954354" y="233437"/>
                  </a:lnTo>
                  <a:lnTo>
                    <a:pt x="920255" y="205130"/>
                  </a:lnTo>
                  <a:lnTo>
                    <a:pt x="884844" y="178408"/>
                  </a:lnTo>
                  <a:lnTo>
                    <a:pt x="848176" y="153325"/>
                  </a:lnTo>
                  <a:lnTo>
                    <a:pt x="810305" y="129935"/>
                  </a:lnTo>
                  <a:lnTo>
                    <a:pt x="771286" y="108292"/>
                  </a:lnTo>
                  <a:lnTo>
                    <a:pt x="731173" y="88453"/>
                  </a:lnTo>
                  <a:lnTo>
                    <a:pt x="690021" y="70470"/>
                  </a:lnTo>
                  <a:lnTo>
                    <a:pt x="647885" y="54399"/>
                  </a:lnTo>
                  <a:lnTo>
                    <a:pt x="604819" y="40293"/>
                  </a:lnTo>
                  <a:lnTo>
                    <a:pt x="560877" y="28208"/>
                  </a:lnTo>
                  <a:lnTo>
                    <a:pt x="516115" y="18199"/>
                  </a:lnTo>
                  <a:lnTo>
                    <a:pt x="470586" y="10318"/>
                  </a:lnTo>
                  <a:lnTo>
                    <a:pt x="424345" y="4622"/>
                  </a:lnTo>
                  <a:lnTo>
                    <a:pt x="377447" y="1164"/>
                  </a:lnTo>
                  <a:lnTo>
                    <a:pt x="329946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74548" y="915924"/>
              <a:ext cx="1222375" cy="1222375"/>
            </a:xfrm>
            <a:custGeom>
              <a:avLst/>
              <a:gdLst/>
              <a:ahLst/>
              <a:cxnLst/>
              <a:rect l="l" t="t" r="r" b="b"/>
              <a:pathLst>
                <a:path w="1222375" h="1222375">
                  <a:moveTo>
                    <a:pt x="611124" y="0"/>
                  </a:moveTo>
                  <a:lnTo>
                    <a:pt x="563364" y="1838"/>
                  </a:lnTo>
                  <a:lnTo>
                    <a:pt x="516611" y="7262"/>
                  </a:lnTo>
                  <a:lnTo>
                    <a:pt x="470998" y="16137"/>
                  </a:lnTo>
                  <a:lnTo>
                    <a:pt x="426663" y="28326"/>
                  </a:lnTo>
                  <a:lnTo>
                    <a:pt x="383740" y="43695"/>
                  </a:lnTo>
                  <a:lnTo>
                    <a:pt x="342366" y="62106"/>
                  </a:lnTo>
                  <a:lnTo>
                    <a:pt x="302677" y="83424"/>
                  </a:lnTo>
                  <a:lnTo>
                    <a:pt x="264809" y="107514"/>
                  </a:lnTo>
                  <a:lnTo>
                    <a:pt x="228896" y="134240"/>
                  </a:lnTo>
                  <a:lnTo>
                    <a:pt x="195076" y="163466"/>
                  </a:lnTo>
                  <a:lnTo>
                    <a:pt x="163484" y="195056"/>
                  </a:lnTo>
                  <a:lnTo>
                    <a:pt x="134256" y="228875"/>
                  </a:lnTo>
                  <a:lnTo>
                    <a:pt x="107528" y="264786"/>
                  </a:lnTo>
                  <a:lnTo>
                    <a:pt x="83436" y="302655"/>
                  </a:lnTo>
                  <a:lnTo>
                    <a:pt x="62115" y="342344"/>
                  </a:lnTo>
                  <a:lnTo>
                    <a:pt x="43701" y="383719"/>
                  </a:lnTo>
                  <a:lnTo>
                    <a:pt x="28331" y="426644"/>
                  </a:lnTo>
                  <a:lnTo>
                    <a:pt x="16140" y="470982"/>
                  </a:lnTo>
                  <a:lnTo>
                    <a:pt x="7263" y="516599"/>
                  </a:lnTo>
                  <a:lnTo>
                    <a:pt x="1838" y="563358"/>
                  </a:lnTo>
                  <a:lnTo>
                    <a:pt x="0" y="611124"/>
                  </a:lnTo>
                  <a:lnTo>
                    <a:pt x="1838" y="658889"/>
                  </a:lnTo>
                  <a:lnTo>
                    <a:pt x="7263" y="705648"/>
                  </a:lnTo>
                  <a:lnTo>
                    <a:pt x="16140" y="751265"/>
                  </a:lnTo>
                  <a:lnTo>
                    <a:pt x="28331" y="795603"/>
                  </a:lnTo>
                  <a:lnTo>
                    <a:pt x="43701" y="838528"/>
                  </a:lnTo>
                  <a:lnTo>
                    <a:pt x="62115" y="879903"/>
                  </a:lnTo>
                  <a:lnTo>
                    <a:pt x="83436" y="919592"/>
                  </a:lnTo>
                  <a:lnTo>
                    <a:pt x="107528" y="957461"/>
                  </a:lnTo>
                  <a:lnTo>
                    <a:pt x="134256" y="993372"/>
                  </a:lnTo>
                  <a:lnTo>
                    <a:pt x="163484" y="1027191"/>
                  </a:lnTo>
                  <a:lnTo>
                    <a:pt x="195076" y="1058781"/>
                  </a:lnTo>
                  <a:lnTo>
                    <a:pt x="228896" y="1088007"/>
                  </a:lnTo>
                  <a:lnTo>
                    <a:pt x="264809" y="1114733"/>
                  </a:lnTo>
                  <a:lnTo>
                    <a:pt x="302677" y="1138823"/>
                  </a:lnTo>
                  <a:lnTo>
                    <a:pt x="342366" y="1160141"/>
                  </a:lnTo>
                  <a:lnTo>
                    <a:pt x="383740" y="1178552"/>
                  </a:lnTo>
                  <a:lnTo>
                    <a:pt x="426663" y="1193921"/>
                  </a:lnTo>
                  <a:lnTo>
                    <a:pt x="470998" y="1206110"/>
                  </a:lnTo>
                  <a:lnTo>
                    <a:pt x="516611" y="1214985"/>
                  </a:lnTo>
                  <a:lnTo>
                    <a:pt x="563364" y="1220409"/>
                  </a:lnTo>
                  <a:lnTo>
                    <a:pt x="611124" y="1222248"/>
                  </a:lnTo>
                  <a:lnTo>
                    <a:pt x="658889" y="1220409"/>
                  </a:lnTo>
                  <a:lnTo>
                    <a:pt x="705648" y="1214985"/>
                  </a:lnTo>
                  <a:lnTo>
                    <a:pt x="751265" y="1206110"/>
                  </a:lnTo>
                  <a:lnTo>
                    <a:pt x="795603" y="1193921"/>
                  </a:lnTo>
                  <a:lnTo>
                    <a:pt x="838528" y="1178552"/>
                  </a:lnTo>
                  <a:lnTo>
                    <a:pt x="879903" y="1160141"/>
                  </a:lnTo>
                  <a:lnTo>
                    <a:pt x="919592" y="1138823"/>
                  </a:lnTo>
                  <a:lnTo>
                    <a:pt x="957461" y="1114733"/>
                  </a:lnTo>
                  <a:lnTo>
                    <a:pt x="993372" y="1088007"/>
                  </a:lnTo>
                  <a:lnTo>
                    <a:pt x="1027191" y="1058781"/>
                  </a:lnTo>
                  <a:lnTo>
                    <a:pt x="1058781" y="1027191"/>
                  </a:lnTo>
                  <a:lnTo>
                    <a:pt x="1088007" y="993372"/>
                  </a:lnTo>
                  <a:lnTo>
                    <a:pt x="1114733" y="957461"/>
                  </a:lnTo>
                  <a:lnTo>
                    <a:pt x="1138823" y="919592"/>
                  </a:lnTo>
                  <a:lnTo>
                    <a:pt x="1160141" y="879903"/>
                  </a:lnTo>
                  <a:lnTo>
                    <a:pt x="1178552" y="838528"/>
                  </a:lnTo>
                  <a:lnTo>
                    <a:pt x="1193921" y="795603"/>
                  </a:lnTo>
                  <a:lnTo>
                    <a:pt x="1206110" y="751265"/>
                  </a:lnTo>
                  <a:lnTo>
                    <a:pt x="1214985" y="705648"/>
                  </a:lnTo>
                  <a:lnTo>
                    <a:pt x="1220409" y="658889"/>
                  </a:lnTo>
                  <a:lnTo>
                    <a:pt x="1222247" y="611124"/>
                  </a:lnTo>
                  <a:lnTo>
                    <a:pt x="1220409" y="563358"/>
                  </a:lnTo>
                  <a:lnTo>
                    <a:pt x="1214985" y="516599"/>
                  </a:lnTo>
                  <a:lnTo>
                    <a:pt x="1206110" y="470982"/>
                  </a:lnTo>
                  <a:lnTo>
                    <a:pt x="1193921" y="426644"/>
                  </a:lnTo>
                  <a:lnTo>
                    <a:pt x="1178552" y="383719"/>
                  </a:lnTo>
                  <a:lnTo>
                    <a:pt x="1160141" y="342344"/>
                  </a:lnTo>
                  <a:lnTo>
                    <a:pt x="1138823" y="302655"/>
                  </a:lnTo>
                  <a:lnTo>
                    <a:pt x="1114733" y="264786"/>
                  </a:lnTo>
                  <a:lnTo>
                    <a:pt x="1088007" y="228875"/>
                  </a:lnTo>
                  <a:lnTo>
                    <a:pt x="1058781" y="195056"/>
                  </a:lnTo>
                  <a:lnTo>
                    <a:pt x="1027191" y="163466"/>
                  </a:lnTo>
                  <a:lnTo>
                    <a:pt x="993372" y="134240"/>
                  </a:lnTo>
                  <a:lnTo>
                    <a:pt x="957461" y="107514"/>
                  </a:lnTo>
                  <a:lnTo>
                    <a:pt x="919592" y="83424"/>
                  </a:lnTo>
                  <a:lnTo>
                    <a:pt x="879903" y="62106"/>
                  </a:lnTo>
                  <a:lnTo>
                    <a:pt x="838528" y="43695"/>
                  </a:lnTo>
                  <a:lnTo>
                    <a:pt x="795603" y="28326"/>
                  </a:lnTo>
                  <a:lnTo>
                    <a:pt x="751265" y="16137"/>
                  </a:lnTo>
                  <a:lnTo>
                    <a:pt x="705648" y="7262"/>
                  </a:lnTo>
                  <a:lnTo>
                    <a:pt x="658889" y="1838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068324" y="1900427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328422" y="0"/>
                  </a:moveTo>
                  <a:lnTo>
                    <a:pt x="279890" y="3561"/>
                  </a:lnTo>
                  <a:lnTo>
                    <a:pt x="233569" y="13907"/>
                  </a:lnTo>
                  <a:lnTo>
                    <a:pt x="189968" y="30528"/>
                  </a:lnTo>
                  <a:lnTo>
                    <a:pt x="149593" y="52917"/>
                  </a:lnTo>
                  <a:lnTo>
                    <a:pt x="112953" y="80565"/>
                  </a:lnTo>
                  <a:lnTo>
                    <a:pt x="80556" y="112963"/>
                  </a:lnTo>
                  <a:lnTo>
                    <a:pt x="52911" y="149604"/>
                  </a:lnTo>
                  <a:lnTo>
                    <a:pt x="30524" y="189979"/>
                  </a:lnTo>
                  <a:lnTo>
                    <a:pt x="13905" y="233579"/>
                  </a:lnTo>
                  <a:lnTo>
                    <a:pt x="3560" y="279896"/>
                  </a:lnTo>
                  <a:lnTo>
                    <a:pt x="0" y="328422"/>
                  </a:lnTo>
                  <a:lnTo>
                    <a:pt x="3560" y="376947"/>
                  </a:lnTo>
                  <a:lnTo>
                    <a:pt x="13905" y="423264"/>
                  </a:lnTo>
                  <a:lnTo>
                    <a:pt x="30524" y="466864"/>
                  </a:lnTo>
                  <a:lnTo>
                    <a:pt x="52911" y="507239"/>
                  </a:lnTo>
                  <a:lnTo>
                    <a:pt x="80556" y="543880"/>
                  </a:lnTo>
                  <a:lnTo>
                    <a:pt x="112953" y="576278"/>
                  </a:lnTo>
                  <a:lnTo>
                    <a:pt x="149593" y="603926"/>
                  </a:lnTo>
                  <a:lnTo>
                    <a:pt x="189968" y="626315"/>
                  </a:lnTo>
                  <a:lnTo>
                    <a:pt x="233569" y="642936"/>
                  </a:lnTo>
                  <a:lnTo>
                    <a:pt x="279890" y="653282"/>
                  </a:lnTo>
                  <a:lnTo>
                    <a:pt x="328422" y="656844"/>
                  </a:lnTo>
                  <a:lnTo>
                    <a:pt x="376947" y="653282"/>
                  </a:lnTo>
                  <a:lnTo>
                    <a:pt x="423264" y="642936"/>
                  </a:lnTo>
                  <a:lnTo>
                    <a:pt x="466864" y="626315"/>
                  </a:lnTo>
                  <a:lnTo>
                    <a:pt x="507239" y="603926"/>
                  </a:lnTo>
                  <a:lnTo>
                    <a:pt x="543880" y="576278"/>
                  </a:lnTo>
                  <a:lnTo>
                    <a:pt x="576278" y="543880"/>
                  </a:lnTo>
                  <a:lnTo>
                    <a:pt x="603926" y="507239"/>
                  </a:lnTo>
                  <a:lnTo>
                    <a:pt x="626315" y="466864"/>
                  </a:lnTo>
                  <a:lnTo>
                    <a:pt x="642936" y="423264"/>
                  </a:lnTo>
                  <a:lnTo>
                    <a:pt x="653282" y="376947"/>
                  </a:lnTo>
                  <a:lnTo>
                    <a:pt x="656844" y="328422"/>
                  </a:lnTo>
                  <a:lnTo>
                    <a:pt x="653282" y="279896"/>
                  </a:lnTo>
                  <a:lnTo>
                    <a:pt x="642936" y="233579"/>
                  </a:lnTo>
                  <a:lnTo>
                    <a:pt x="626315" y="189979"/>
                  </a:lnTo>
                  <a:lnTo>
                    <a:pt x="603926" y="149604"/>
                  </a:lnTo>
                  <a:lnTo>
                    <a:pt x="576278" y="112963"/>
                  </a:lnTo>
                  <a:lnTo>
                    <a:pt x="543880" y="80565"/>
                  </a:lnTo>
                  <a:lnTo>
                    <a:pt x="507239" y="52917"/>
                  </a:lnTo>
                  <a:lnTo>
                    <a:pt x="466864" y="30528"/>
                  </a:lnTo>
                  <a:lnTo>
                    <a:pt x="423264" y="13907"/>
                  </a:lnTo>
                  <a:lnTo>
                    <a:pt x="376947" y="3561"/>
                  </a:lnTo>
                  <a:lnTo>
                    <a:pt x="328422" y="0"/>
                  </a:lnTo>
                  <a:close/>
                </a:path>
              </a:pathLst>
            </a:custGeom>
            <a:solidFill>
              <a:srgbClr val="0079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1767" y="2014727"/>
              <a:ext cx="437388" cy="437387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083563" y="255422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328422" y="0"/>
                  </a:moveTo>
                  <a:lnTo>
                    <a:pt x="279890" y="3561"/>
                  </a:lnTo>
                  <a:lnTo>
                    <a:pt x="233569" y="13907"/>
                  </a:lnTo>
                  <a:lnTo>
                    <a:pt x="189968" y="30528"/>
                  </a:lnTo>
                  <a:lnTo>
                    <a:pt x="149593" y="52917"/>
                  </a:lnTo>
                  <a:lnTo>
                    <a:pt x="112953" y="80565"/>
                  </a:lnTo>
                  <a:lnTo>
                    <a:pt x="80556" y="112963"/>
                  </a:lnTo>
                  <a:lnTo>
                    <a:pt x="52911" y="149604"/>
                  </a:lnTo>
                  <a:lnTo>
                    <a:pt x="30524" y="189979"/>
                  </a:lnTo>
                  <a:lnTo>
                    <a:pt x="13905" y="233579"/>
                  </a:lnTo>
                  <a:lnTo>
                    <a:pt x="3560" y="279896"/>
                  </a:lnTo>
                  <a:lnTo>
                    <a:pt x="0" y="328422"/>
                  </a:lnTo>
                  <a:lnTo>
                    <a:pt x="3560" y="376947"/>
                  </a:lnTo>
                  <a:lnTo>
                    <a:pt x="13905" y="423264"/>
                  </a:lnTo>
                  <a:lnTo>
                    <a:pt x="30524" y="466864"/>
                  </a:lnTo>
                  <a:lnTo>
                    <a:pt x="52911" y="507239"/>
                  </a:lnTo>
                  <a:lnTo>
                    <a:pt x="80556" y="543880"/>
                  </a:lnTo>
                  <a:lnTo>
                    <a:pt x="112953" y="576278"/>
                  </a:lnTo>
                  <a:lnTo>
                    <a:pt x="149593" y="603926"/>
                  </a:lnTo>
                  <a:lnTo>
                    <a:pt x="189968" y="626315"/>
                  </a:lnTo>
                  <a:lnTo>
                    <a:pt x="233569" y="642936"/>
                  </a:lnTo>
                  <a:lnTo>
                    <a:pt x="279890" y="653282"/>
                  </a:lnTo>
                  <a:lnTo>
                    <a:pt x="328422" y="656844"/>
                  </a:lnTo>
                  <a:lnTo>
                    <a:pt x="376947" y="653282"/>
                  </a:lnTo>
                  <a:lnTo>
                    <a:pt x="423264" y="642936"/>
                  </a:lnTo>
                  <a:lnTo>
                    <a:pt x="466864" y="626315"/>
                  </a:lnTo>
                  <a:lnTo>
                    <a:pt x="507239" y="603926"/>
                  </a:lnTo>
                  <a:lnTo>
                    <a:pt x="543880" y="576278"/>
                  </a:lnTo>
                  <a:lnTo>
                    <a:pt x="576278" y="543880"/>
                  </a:lnTo>
                  <a:lnTo>
                    <a:pt x="603926" y="507239"/>
                  </a:lnTo>
                  <a:lnTo>
                    <a:pt x="626315" y="466864"/>
                  </a:lnTo>
                  <a:lnTo>
                    <a:pt x="642936" y="423264"/>
                  </a:lnTo>
                  <a:lnTo>
                    <a:pt x="653282" y="376947"/>
                  </a:lnTo>
                  <a:lnTo>
                    <a:pt x="656844" y="328422"/>
                  </a:lnTo>
                  <a:lnTo>
                    <a:pt x="653282" y="279896"/>
                  </a:lnTo>
                  <a:lnTo>
                    <a:pt x="642936" y="233579"/>
                  </a:lnTo>
                  <a:lnTo>
                    <a:pt x="626315" y="189979"/>
                  </a:lnTo>
                  <a:lnTo>
                    <a:pt x="603926" y="149604"/>
                  </a:lnTo>
                  <a:lnTo>
                    <a:pt x="576278" y="112963"/>
                  </a:lnTo>
                  <a:lnTo>
                    <a:pt x="543880" y="80565"/>
                  </a:lnTo>
                  <a:lnTo>
                    <a:pt x="507239" y="52917"/>
                  </a:lnTo>
                  <a:lnTo>
                    <a:pt x="466864" y="30528"/>
                  </a:lnTo>
                  <a:lnTo>
                    <a:pt x="423264" y="13907"/>
                  </a:lnTo>
                  <a:lnTo>
                    <a:pt x="376947" y="3561"/>
                  </a:lnTo>
                  <a:lnTo>
                    <a:pt x="328422" y="0"/>
                  </a:lnTo>
                  <a:close/>
                </a:path>
              </a:pathLst>
            </a:custGeom>
            <a:solidFill>
              <a:srgbClr val="0079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7863" y="2677668"/>
              <a:ext cx="429768" cy="429768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082039" y="3221736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328422" y="0"/>
                  </a:moveTo>
                  <a:lnTo>
                    <a:pt x="279890" y="3561"/>
                  </a:lnTo>
                  <a:lnTo>
                    <a:pt x="233569" y="13907"/>
                  </a:lnTo>
                  <a:lnTo>
                    <a:pt x="189968" y="30528"/>
                  </a:lnTo>
                  <a:lnTo>
                    <a:pt x="149593" y="52917"/>
                  </a:lnTo>
                  <a:lnTo>
                    <a:pt x="112953" y="80565"/>
                  </a:lnTo>
                  <a:lnTo>
                    <a:pt x="80556" y="112963"/>
                  </a:lnTo>
                  <a:lnTo>
                    <a:pt x="52911" y="149604"/>
                  </a:lnTo>
                  <a:lnTo>
                    <a:pt x="30524" y="189979"/>
                  </a:lnTo>
                  <a:lnTo>
                    <a:pt x="13905" y="233579"/>
                  </a:lnTo>
                  <a:lnTo>
                    <a:pt x="3560" y="279896"/>
                  </a:lnTo>
                  <a:lnTo>
                    <a:pt x="0" y="328422"/>
                  </a:lnTo>
                  <a:lnTo>
                    <a:pt x="3560" y="376947"/>
                  </a:lnTo>
                  <a:lnTo>
                    <a:pt x="13905" y="423264"/>
                  </a:lnTo>
                  <a:lnTo>
                    <a:pt x="30524" y="466864"/>
                  </a:lnTo>
                  <a:lnTo>
                    <a:pt x="52911" y="507239"/>
                  </a:lnTo>
                  <a:lnTo>
                    <a:pt x="80556" y="543880"/>
                  </a:lnTo>
                  <a:lnTo>
                    <a:pt x="112953" y="576278"/>
                  </a:lnTo>
                  <a:lnTo>
                    <a:pt x="149593" y="603926"/>
                  </a:lnTo>
                  <a:lnTo>
                    <a:pt x="189968" y="626315"/>
                  </a:lnTo>
                  <a:lnTo>
                    <a:pt x="233569" y="642936"/>
                  </a:lnTo>
                  <a:lnTo>
                    <a:pt x="279890" y="653282"/>
                  </a:lnTo>
                  <a:lnTo>
                    <a:pt x="328422" y="656844"/>
                  </a:lnTo>
                  <a:lnTo>
                    <a:pt x="376947" y="653282"/>
                  </a:lnTo>
                  <a:lnTo>
                    <a:pt x="423264" y="642936"/>
                  </a:lnTo>
                  <a:lnTo>
                    <a:pt x="466864" y="626315"/>
                  </a:lnTo>
                  <a:lnTo>
                    <a:pt x="507239" y="603926"/>
                  </a:lnTo>
                  <a:lnTo>
                    <a:pt x="543880" y="576278"/>
                  </a:lnTo>
                  <a:lnTo>
                    <a:pt x="576278" y="543880"/>
                  </a:lnTo>
                  <a:lnTo>
                    <a:pt x="603926" y="507239"/>
                  </a:lnTo>
                  <a:lnTo>
                    <a:pt x="626315" y="466864"/>
                  </a:lnTo>
                  <a:lnTo>
                    <a:pt x="642936" y="423264"/>
                  </a:lnTo>
                  <a:lnTo>
                    <a:pt x="653282" y="376947"/>
                  </a:lnTo>
                  <a:lnTo>
                    <a:pt x="656843" y="328422"/>
                  </a:lnTo>
                  <a:lnTo>
                    <a:pt x="653282" y="279896"/>
                  </a:lnTo>
                  <a:lnTo>
                    <a:pt x="642936" y="233579"/>
                  </a:lnTo>
                  <a:lnTo>
                    <a:pt x="626315" y="189979"/>
                  </a:lnTo>
                  <a:lnTo>
                    <a:pt x="603926" y="149604"/>
                  </a:lnTo>
                  <a:lnTo>
                    <a:pt x="576278" y="112963"/>
                  </a:lnTo>
                  <a:lnTo>
                    <a:pt x="543880" y="80565"/>
                  </a:lnTo>
                  <a:lnTo>
                    <a:pt x="507239" y="52917"/>
                  </a:lnTo>
                  <a:lnTo>
                    <a:pt x="466864" y="30528"/>
                  </a:lnTo>
                  <a:lnTo>
                    <a:pt x="423264" y="13907"/>
                  </a:lnTo>
                  <a:lnTo>
                    <a:pt x="376947" y="3561"/>
                  </a:lnTo>
                  <a:lnTo>
                    <a:pt x="328422" y="0"/>
                  </a:lnTo>
                  <a:close/>
                </a:path>
              </a:pathLst>
            </a:custGeom>
            <a:solidFill>
              <a:srgbClr val="0079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0911" y="3331463"/>
              <a:ext cx="449580" cy="451104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1655191" y="7467092"/>
            <a:ext cx="67087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471170" algn="l"/>
                <a:tab pos="1671955" algn="l"/>
                <a:tab pos="3886835" algn="l"/>
                <a:tab pos="5119370" algn="l"/>
              </a:tabLst>
            </a:pPr>
            <a:r>
              <a:rPr sz="1600" b="1" spc="-5" dirty="0">
                <a:latin typeface="Century Gothic"/>
                <a:cs typeface="Century Gothic"/>
              </a:rPr>
              <a:t>В	Р</a:t>
            </a:r>
            <a:r>
              <a:rPr sz="1600" b="1" spc="-10" dirty="0">
                <a:latin typeface="Century Gothic"/>
                <a:cs typeface="Century Gothic"/>
              </a:rPr>
              <a:t>А</a:t>
            </a:r>
            <a:r>
              <a:rPr sz="1600" b="1" spc="-5" dirty="0">
                <a:latin typeface="Century Gothic"/>
                <a:cs typeface="Century Gothic"/>
              </a:rPr>
              <a:t>М</a:t>
            </a:r>
            <a:r>
              <a:rPr sz="1600" b="1" dirty="0">
                <a:latin typeface="Century Gothic"/>
                <a:cs typeface="Century Gothic"/>
              </a:rPr>
              <a:t>К</a:t>
            </a:r>
            <a:r>
              <a:rPr sz="1600" b="1" spc="-10" dirty="0">
                <a:latin typeface="Century Gothic"/>
                <a:cs typeface="Century Gothic"/>
              </a:rPr>
              <a:t>А</a:t>
            </a:r>
            <a:r>
              <a:rPr sz="1600" b="1" spc="-5" dirty="0">
                <a:latin typeface="Century Gothic"/>
                <a:cs typeface="Century Gothic"/>
              </a:rPr>
              <a:t>Х</a:t>
            </a:r>
            <a:r>
              <a:rPr sz="1600" b="1" dirty="0">
                <a:latin typeface="Century Gothic"/>
                <a:cs typeface="Century Gothic"/>
              </a:rPr>
              <a:t>	</a:t>
            </a:r>
            <a:r>
              <a:rPr sz="1600" b="1" spc="-5" dirty="0">
                <a:latin typeface="Century Gothic"/>
                <a:cs typeface="Century Gothic"/>
              </a:rPr>
              <a:t>Н</a:t>
            </a:r>
            <a:r>
              <a:rPr sz="1600" b="1" spc="-10" dirty="0">
                <a:latin typeface="Century Gothic"/>
                <a:cs typeface="Century Gothic"/>
              </a:rPr>
              <a:t>А</a:t>
            </a:r>
            <a:r>
              <a:rPr sz="1600" b="1" spc="5" dirty="0">
                <a:latin typeface="Century Gothic"/>
                <a:cs typeface="Century Gothic"/>
              </a:rPr>
              <a:t>Ц</a:t>
            </a:r>
            <a:r>
              <a:rPr sz="1600" b="1" spc="-5" dirty="0">
                <a:latin typeface="Century Gothic"/>
                <a:cs typeface="Century Gothic"/>
              </a:rPr>
              <a:t>И</a:t>
            </a:r>
            <a:r>
              <a:rPr sz="1600" b="1" dirty="0">
                <a:latin typeface="Century Gothic"/>
                <a:cs typeface="Century Gothic"/>
              </a:rPr>
              <a:t>О</a:t>
            </a:r>
            <a:r>
              <a:rPr sz="1600" b="1" spc="-5" dirty="0">
                <a:latin typeface="Century Gothic"/>
                <a:cs typeface="Century Gothic"/>
              </a:rPr>
              <a:t>Н</a:t>
            </a:r>
            <a:r>
              <a:rPr sz="1600" b="1" dirty="0">
                <a:latin typeface="Century Gothic"/>
                <a:cs typeface="Century Gothic"/>
              </a:rPr>
              <a:t>АЛ</a:t>
            </a:r>
            <a:r>
              <a:rPr sz="1600" b="1" spc="-5" dirty="0">
                <a:latin typeface="Century Gothic"/>
                <a:cs typeface="Century Gothic"/>
              </a:rPr>
              <a:t>Ь</a:t>
            </a:r>
            <a:r>
              <a:rPr sz="1600" b="1" spc="-15" dirty="0">
                <a:latin typeface="Century Gothic"/>
                <a:cs typeface="Century Gothic"/>
              </a:rPr>
              <a:t>Н</a:t>
            </a:r>
            <a:r>
              <a:rPr sz="1600" b="1" spc="-5" dirty="0">
                <a:latin typeface="Century Gothic"/>
                <a:cs typeface="Century Gothic"/>
              </a:rPr>
              <a:t>О</a:t>
            </a:r>
            <a:r>
              <a:rPr sz="1600" b="1" dirty="0">
                <a:latin typeface="Century Gothic"/>
                <a:cs typeface="Century Gothic"/>
              </a:rPr>
              <a:t>Г</a:t>
            </a:r>
            <a:r>
              <a:rPr sz="1600" b="1" spc="-5" dirty="0">
                <a:latin typeface="Century Gothic"/>
                <a:cs typeface="Century Gothic"/>
              </a:rPr>
              <a:t>О</a:t>
            </a:r>
            <a:r>
              <a:rPr sz="1600" b="1" dirty="0">
                <a:latin typeface="Century Gothic"/>
                <a:cs typeface="Century Gothic"/>
              </a:rPr>
              <a:t>	</a:t>
            </a:r>
            <a:r>
              <a:rPr sz="1600" b="1" spc="-5" dirty="0">
                <a:latin typeface="Century Gothic"/>
                <a:cs typeface="Century Gothic"/>
              </a:rPr>
              <a:t>ПР</a:t>
            </a:r>
            <a:r>
              <a:rPr sz="1600" b="1" spc="5" dirty="0">
                <a:latin typeface="Century Gothic"/>
                <a:cs typeface="Century Gothic"/>
              </a:rPr>
              <a:t>О</a:t>
            </a:r>
            <a:r>
              <a:rPr sz="1600" b="1" spc="-5" dirty="0">
                <a:latin typeface="Century Gothic"/>
                <a:cs typeface="Century Gothic"/>
              </a:rPr>
              <a:t>Е</a:t>
            </a:r>
            <a:r>
              <a:rPr sz="1600" b="1" spc="-15" dirty="0">
                <a:latin typeface="Century Gothic"/>
                <a:cs typeface="Century Gothic"/>
              </a:rPr>
              <a:t>К</a:t>
            </a:r>
            <a:r>
              <a:rPr sz="1600" b="1" spc="5" dirty="0">
                <a:latin typeface="Century Gothic"/>
                <a:cs typeface="Century Gothic"/>
              </a:rPr>
              <a:t>Т</a:t>
            </a:r>
            <a:r>
              <a:rPr sz="1600" b="1" spc="-5" dirty="0">
                <a:latin typeface="Century Gothic"/>
                <a:cs typeface="Century Gothic"/>
              </a:rPr>
              <a:t>А</a:t>
            </a:r>
            <a:r>
              <a:rPr sz="1600" b="1" dirty="0">
                <a:latin typeface="Century Gothic"/>
                <a:cs typeface="Century Gothic"/>
              </a:rPr>
              <a:t>	«</a:t>
            </a:r>
            <a:r>
              <a:rPr sz="1600" b="1" spc="-5" dirty="0">
                <a:latin typeface="Century Gothic"/>
                <a:cs typeface="Century Gothic"/>
              </a:rPr>
              <a:t>ДЕ</a:t>
            </a:r>
            <a:r>
              <a:rPr sz="1600" b="1" spc="5" dirty="0">
                <a:latin typeface="Century Gothic"/>
                <a:cs typeface="Century Gothic"/>
              </a:rPr>
              <a:t>МО</a:t>
            </a:r>
            <a:r>
              <a:rPr sz="1600" b="1" spc="-5" dirty="0">
                <a:latin typeface="Century Gothic"/>
                <a:cs typeface="Century Gothic"/>
              </a:rPr>
              <a:t>Г</a:t>
            </a:r>
            <a:r>
              <a:rPr sz="1600" b="1" spc="-15" dirty="0">
                <a:latin typeface="Century Gothic"/>
                <a:cs typeface="Century Gothic"/>
              </a:rPr>
              <a:t>Р</a:t>
            </a:r>
            <a:r>
              <a:rPr sz="1600" b="1" dirty="0">
                <a:latin typeface="Century Gothic"/>
                <a:cs typeface="Century Gothic"/>
              </a:rPr>
              <a:t>АФ</a:t>
            </a:r>
            <a:r>
              <a:rPr sz="1600" b="1" spc="-5" dirty="0">
                <a:latin typeface="Century Gothic"/>
                <a:cs typeface="Century Gothic"/>
              </a:rPr>
              <a:t>ИЯ»  </a:t>
            </a:r>
            <a:r>
              <a:rPr sz="1600" b="1" spc="-10" dirty="0">
                <a:latin typeface="Century Gothic"/>
                <a:cs typeface="Century Gothic"/>
              </a:rPr>
              <a:t>РЕАЛИЗУЮТСЯ </a:t>
            </a:r>
            <a:r>
              <a:rPr lang="ru-RU" sz="1600" b="1" spc="-5" dirty="0" smtClean="0">
                <a:latin typeface="Century Gothic"/>
                <a:cs typeface="Century Gothic"/>
              </a:rPr>
              <a:t>РЕГИОНАЛЬНЫЕ </a:t>
            </a:r>
            <a:r>
              <a:rPr sz="1600" b="1" spc="-5" dirty="0" smtClean="0">
                <a:latin typeface="Century Gothic"/>
                <a:cs typeface="Century Gothic"/>
              </a:rPr>
              <a:t>ПРОЕКТЫ</a:t>
            </a:r>
            <a:r>
              <a:rPr sz="1600" b="1" spc="-5" dirty="0">
                <a:latin typeface="Century Gothic"/>
                <a:cs typeface="Century Gothic"/>
              </a:rPr>
              <a:t>: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655191" y="8198307"/>
            <a:ext cx="597154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299720" algn="l"/>
              </a:tabLst>
            </a:pPr>
            <a:r>
              <a:rPr sz="1600" b="1" spc="-5" dirty="0">
                <a:latin typeface="Century Gothic"/>
                <a:cs typeface="Century Gothic"/>
              </a:rPr>
              <a:t>«Финансовая </a:t>
            </a:r>
            <a:r>
              <a:rPr sz="1600" b="1" spc="-10" dirty="0">
                <a:latin typeface="Century Gothic"/>
                <a:cs typeface="Century Gothic"/>
              </a:rPr>
              <a:t>поддержка семей </a:t>
            </a:r>
            <a:r>
              <a:rPr sz="1600" b="1" spc="-5" dirty="0">
                <a:latin typeface="Century Gothic"/>
                <a:cs typeface="Century Gothic"/>
              </a:rPr>
              <a:t>при рождении</a:t>
            </a:r>
            <a:r>
              <a:rPr sz="1600" b="1" spc="175" dirty="0">
                <a:latin typeface="Century Gothic"/>
                <a:cs typeface="Century Gothic"/>
              </a:rPr>
              <a:t> </a:t>
            </a:r>
            <a:r>
              <a:rPr sz="1600" b="1" spc="-5" dirty="0" err="1">
                <a:latin typeface="Century Gothic"/>
                <a:cs typeface="Century Gothic"/>
              </a:rPr>
              <a:t>детей</a:t>
            </a:r>
            <a:r>
              <a:rPr sz="1600" b="1" spc="-5" dirty="0" smtClean="0">
                <a:latin typeface="Century Gothic"/>
                <a:cs typeface="Century Gothic"/>
              </a:rPr>
              <a:t>»</a:t>
            </a:r>
            <a:endParaRPr sz="1600" dirty="0">
              <a:latin typeface="Century Gothic"/>
              <a:cs typeface="Century Gothic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2" y="298768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" name="TextBox 64"/>
          <p:cNvSpPr txBox="1"/>
          <p:nvPr/>
        </p:nvSpPr>
        <p:spPr>
          <a:xfrm>
            <a:off x="196850" y="8955836"/>
            <a:ext cx="560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11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43135" y="5273547"/>
            <a:ext cx="1796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  <a:latin typeface="Century Gothic" pitchFamily="34" charset="0"/>
              </a:rPr>
              <a:t>В 2025 году:</a:t>
            </a:r>
            <a:endParaRPr lang="ru-RU" b="1" dirty="0">
              <a:solidFill>
                <a:srgbClr val="008080"/>
              </a:solidFill>
              <a:latin typeface="Century Gothic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43135" y="6541246"/>
            <a:ext cx="1911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  <a:latin typeface="Century Gothic" pitchFamily="34" charset="0"/>
              </a:rPr>
              <a:t>В 2026 году:</a:t>
            </a:r>
            <a:endParaRPr lang="ru-RU" b="1" dirty="0">
              <a:solidFill>
                <a:srgbClr val="008080"/>
              </a:solidFill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10243" y="5698997"/>
            <a:ext cx="681240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 smtClean="0">
                <a:latin typeface="Century Gothic" pitchFamily="34" charset="0"/>
              </a:rPr>
              <a:t>1.  Предоставить семьям единовременные выплаты в связи с рождением        ребенка на 200 детей.</a:t>
            </a:r>
            <a:endParaRPr lang="ru-RU" sz="1350" dirty="0">
              <a:latin typeface="Century Gothic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9343135" y="6987170"/>
            <a:ext cx="677951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 smtClean="0">
                <a:latin typeface="Century Gothic" pitchFamily="34" charset="0"/>
              </a:rPr>
              <a:t>1. Предоставить  семьям единовременные выплаты в связи с рождением ребенка на 200 детей.</a:t>
            </a:r>
            <a:endParaRPr lang="ru-RU" sz="1350" dirty="0">
              <a:latin typeface="Century Gothic" pitchFamily="34" charset="0"/>
            </a:endParaRPr>
          </a:p>
        </p:txBody>
      </p:sp>
      <p:graphicFrame>
        <p:nvGraphicFramePr>
          <p:cNvPr id="62" name="Диаграмма 61"/>
          <p:cNvGraphicFramePr/>
          <p:nvPr>
            <p:extLst>
              <p:ext uri="{D42A27DB-BD31-4B8C-83A1-F6EECF244321}">
                <p14:modId xmlns:p14="http://schemas.microsoft.com/office/powerpoint/2010/main" val="3038124152"/>
              </p:ext>
            </p:extLst>
          </p:nvPr>
        </p:nvGraphicFramePr>
        <p:xfrm>
          <a:off x="4576699" y="3962399"/>
          <a:ext cx="1680838" cy="1837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63" name="Диаграмма 62"/>
          <p:cNvGraphicFramePr/>
          <p:nvPr>
            <p:extLst>
              <p:ext uri="{D42A27DB-BD31-4B8C-83A1-F6EECF244321}">
                <p14:modId xmlns:p14="http://schemas.microsoft.com/office/powerpoint/2010/main" val="3856908367"/>
              </p:ext>
            </p:extLst>
          </p:nvPr>
        </p:nvGraphicFramePr>
        <p:xfrm>
          <a:off x="5997511" y="3922487"/>
          <a:ext cx="1676400" cy="1925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64" name="Диаграмма 63"/>
          <p:cNvGraphicFramePr/>
          <p:nvPr>
            <p:extLst>
              <p:ext uri="{D42A27DB-BD31-4B8C-83A1-F6EECF244321}">
                <p14:modId xmlns:p14="http://schemas.microsoft.com/office/powerpoint/2010/main" val="3288084944"/>
              </p:ext>
            </p:extLst>
          </p:nvPr>
        </p:nvGraphicFramePr>
        <p:xfrm>
          <a:off x="7371249" y="4022449"/>
          <a:ext cx="1985433" cy="1704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9160" y="0"/>
            <a:ext cx="16710660" cy="1262380"/>
          </a:xfrm>
          <a:custGeom>
            <a:avLst/>
            <a:gdLst/>
            <a:ahLst/>
            <a:cxnLst/>
            <a:rect l="l" t="t" r="r" b="b"/>
            <a:pathLst>
              <a:path w="16710660" h="1262380">
                <a:moveTo>
                  <a:pt x="16710660" y="0"/>
                </a:moveTo>
                <a:lnTo>
                  <a:pt x="0" y="0"/>
                </a:lnTo>
                <a:lnTo>
                  <a:pt x="0" y="1261872"/>
                </a:lnTo>
                <a:lnTo>
                  <a:pt x="16710660" y="1261872"/>
                </a:lnTo>
                <a:lnTo>
                  <a:pt x="16710660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77595" y="366217"/>
            <a:ext cx="79140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НАЦИОНАЛЬНЫЙ ПРОЕКТ</a:t>
            </a:r>
            <a:r>
              <a:rPr spc="65" dirty="0"/>
              <a:t> </a:t>
            </a:r>
            <a:r>
              <a:rPr sz="3200" dirty="0"/>
              <a:t>«ОБРАЗОВАНИЕ»</a:t>
            </a:r>
            <a:endParaRPr sz="3200"/>
          </a:p>
        </p:txBody>
      </p:sp>
      <p:sp>
        <p:nvSpPr>
          <p:cNvPr id="8" name="object 8"/>
          <p:cNvSpPr txBox="1"/>
          <p:nvPr/>
        </p:nvSpPr>
        <p:spPr>
          <a:xfrm>
            <a:off x="1844801" y="1594866"/>
            <a:ext cx="6570345" cy="656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  <a:tabLst>
                <a:tab pos="1897380" algn="l"/>
                <a:tab pos="2887980" algn="l"/>
                <a:tab pos="4848225" algn="l"/>
                <a:tab pos="6268720" algn="l"/>
              </a:tabLst>
            </a:pPr>
            <a:r>
              <a:rPr sz="1800" b="1" spc="-5" dirty="0">
                <a:latin typeface="Century Gothic"/>
                <a:cs typeface="Century Gothic"/>
              </a:rPr>
              <a:t>Национ</a:t>
            </a:r>
            <a:r>
              <a:rPr sz="1800" b="1" spc="-15" dirty="0">
                <a:latin typeface="Century Gothic"/>
                <a:cs typeface="Century Gothic"/>
              </a:rPr>
              <a:t>а</a:t>
            </a:r>
            <a:r>
              <a:rPr sz="1800" b="1" dirty="0">
                <a:latin typeface="Century Gothic"/>
                <a:cs typeface="Century Gothic"/>
              </a:rPr>
              <a:t>ль</a:t>
            </a:r>
            <a:r>
              <a:rPr sz="1800" b="1" spc="-15" dirty="0">
                <a:latin typeface="Century Gothic"/>
                <a:cs typeface="Century Gothic"/>
              </a:rPr>
              <a:t>н</a:t>
            </a:r>
            <a:r>
              <a:rPr sz="1800" b="1" spc="-5" dirty="0">
                <a:latin typeface="Century Gothic"/>
                <a:cs typeface="Century Gothic"/>
              </a:rPr>
              <a:t>ы</a:t>
            </a:r>
            <a:r>
              <a:rPr sz="1800" b="1" dirty="0">
                <a:latin typeface="Century Gothic"/>
                <a:cs typeface="Century Gothic"/>
              </a:rPr>
              <a:t>й	</a:t>
            </a:r>
            <a:r>
              <a:rPr sz="1800" b="1" spc="-5" dirty="0">
                <a:latin typeface="Century Gothic"/>
                <a:cs typeface="Century Gothic"/>
              </a:rPr>
              <a:t>про</a:t>
            </a:r>
            <a:r>
              <a:rPr sz="1800" b="1" spc="-15" dirty="0">
                <a:latin typeface="Century Gothic"/>
                <a:cs typeface="Century Gothic"/>
              </a:rPr>
              <a:t>е</a:t>
            </a:r>
            <a:r>
              <a:rPr sz="1800" b="1" dirty="0">
                <a:latin typeface="Century Gothic"/>
                <a:cs typeface="Century Gothic"/>
              </a:rPr>
              <a:t>кт	«Обра</a:t>
            </a:r>
            <a:r>
              <a:rPr sz="1800" b="1" spc="5" dirty="0">
                <a:latin typeface="Century Gothic"/>
                <a:cs typeface="Century Gothic"/>
              </a:rPr>
              <a:t>з</a:t>
            </a:r>
            <a:r>
              <a:rPr sz="1800" b="1" spc="-5" dirty="0">
                <a:latin typeface="Century Gothic"/>
                <a:cs typeface="Century Gothic"/>
              </a:rPr>
              <a:t>ова</a:t>
            </a:r>
            <a:r>
              <a:rPr sz="1800" b="1" spc="-15" dirty="0">
                <a:latin typeface="Century Gothic"/>
                <a:cs typeface="Century Gothic"/>
              </a:rPr>
              <a:t>ни</a:t>
            </a:r>
            <a:r>
              <a:rPr sz="1800" b="1" spc="-5" dirty="0">
                <a:latin typeface="Century Gothic"/>
                <a:cs typeface="Century Gothic"/>
              </a:rPr>
              <a:t>е</a:t>
            </a:r>
            <a:r>
              <a:rPr sz="1800" b="1" dirty="0">
                <a:latin typeface="Century Gothic"/>
                <a:cs typeface="Century Gothic"/>
              </a:rPr>
              <a:t>»	</a:t>
            </a:r>
            <a:r>
              <a:rPr sz="1800" b="1" spc="-5" dirty="0">
                <a:latin typeface="Century Gothic"/>
                <a:cs typeface="Century Gothic"/>
              </a:rPr>
              <a:t>на</a:t>
            </a:r>
            <a:r>
              <a:rPr sz="1800" b="1" spc="-15" dirty="0">
                <a:latin typeface="Century Gothic"/>
                <a:cs typeface="Century Gothic"/>
              </a:rPr>
              <a:t>п</a:t>
            </a:r>
            <a:r>
              <a:rPr sz="1800" b="1" spc="-5" dirty="0">
                <a:latin typeface="Century Gothic"/>
                <a:cs typeface="Century Gothic"/>
              </a:rPr>
              <a:t>равл</a:t>
            </a:r>
            <a:r>
              <a:rPr sz="1800" b="1" spc="-15" dirty="0">
                <a:latin typeface="Century Gothic"/>
                <a:cs typeface="Century Gothic"/>
              </a:rPr>
              <a:t>е</a:t>
            </a:r>
            <a:r>
              <a:rPr sz="1800" b="1" dirty="0">
                <a:latin typeface="Century Gothic"/>
                <a:cs typeface="Century Gothic"/>
              </a:rPr>
              <a:t>н	</a:t>
            </a:r>
            <a:r>
              <a:rPr sz="1800" b="1" spc="-5" dirty="0">
                <a:latin typeface="Century Gothic"/>
                <a:cs typeface="Century Gothic"/>
              </a:rPr>
              <a:t>на  </a:t>
            </a:r>
            <a:r>
              <a:rPr sz="1800" b="1" dirty="0">
                <a:latin typeface="Century Gothic"/>
                <a:cs typeface="Century Gothic"/>
              </a:rPr>
              <a:t>достижение</a:t>
            </a:r>
            <a:r>
              <a:rPr sz="1800" b="1" spc="-30" dirty="0">
                <a:latin typeface="Century Gothic"/>
                <a:cs typeface="Century Gothic"/>
              </a:rPr>
              <a:t> </a:t>
            </a:r>
            <a:r>
              <a:rPr sz="1800" b="1" dirty="0">
                <a:latin typeface="Century Gothic"/>
                <a:cs typeface="Century Gothic"/>
              </a:rPr>
              <a:t>целей: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44801" y="2545232"/>
            <a:ext cx="4798695" cy="1135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7500">
              <a:lnSpc>
                <a:spcPct val="114999"/>
              </a:lnSpc>
              <a:spcBef>
                <a:spcPts val="100"/>
              </a:spcBef>
              <a:tabLst>
                <a:tab pos="1923414" algn="l"/>
              </a:tabLst>
            </a:pPr>
            <a:r>
              <a:rPr sz="1600" spc="-5" dirty="0">
                <a:latin typeface="Century Gothic"/>
                <a:cs typeface="Century Gothic"/>
              </a:rPr>
              <a:t>повышение	конкурентоспособности  образования</a:t>
            </a:r>
            <a:endParaRPr sz="16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tabLst>
                <a:tab pos="1527175" algn="l"/>
                <a:tab pos="3223260" algn="l"/>
                <a:tab pos="3660775" algn="l"/>
              </a:tabLst>
            </a:pPr>
            <a:r>
              <a:rPr sz="1600" spc="-5" dirty="0">
                <a:latin typeface="Century Gothic"/>
                <a:cs typeface="Century Gothic"/>
              </a:rPr>
              <a:t>воспитание	гармоничной	и	социально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28180" y="2582417"/>
            <a:ext cx="13830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Century Gothic"/>
                <a:cs typeface="Century Gothic"/>
              </a:rPr>
              <a:t>российского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30643" y="3411728"/>
            <a:ext cx="14801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Century Gothic"/>
                <a:cs typeface="Century Gothic"/>
              </a:rPr>
              <a:t>ответственной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44801" y="3655567"/>
            <a:ext cx="65684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170305" algn="l"/>
                <a:tab pos="2327275" algn="l"/>
                <a:tab pos="2767965" algn="l"/>
                <a:tab pos="5270500" algn="l"/>
                <a:tab pos="6430010" algn="l"/>
              </a:tabLst>
            </a:pPr>
            <a:r>
              <a:rPr sz="1600" spc="-10" dirty="0">
                <a:latin typeface="Century Gothic"/>
                <a:cs typeface="Century Gothic"/>
              </a:rPr>
              <a:t>ли</a:t>
            </a:r>
            <a:r>
              <a:rPr sz="1600" spc="-5" dirty="0">
                <a:latin typeface="Century Gothic"/>
                <a:cs typeface="Century Gothic"/>
              </a:rPr>
              <a:t>чн</a:t>
            </a:r>
            <a:r>
              <a:rPr sz="1600" dirty="0">
                <a:latin typeface="Century Gothic"/>
                <a:cs typeface="Century Gothic"/>
              </a:rPr>
              <a:t>о</a:t>
            </a:r>
            <a:r>
              <a:rPr sz="1600" spc="-5" dirty="0">
                <a:latin typeface="Century Gothic"/>
                <a:cs typeface="Century Gothic"/>
              </a:rPr>
              <a:t>ст</a:t>
            </a:r>
            <a:r>
              <a:rPr sz="1600" spc="5" dirty="0">
                <a:latin typeface="Century Gothic"/>
                <a:cs typeface="Century Gothic"/>
              </a:rPr>
              <a:t>и</a:t>
            </a:r>
            <a:r>
              <a:rPr sz="1600" spc="-5" dirty="0">
                <a:latin typeface="Century Gothic"/>
                <a:cs typeface="Century Gothic"/>
              </a:rPr>
              <a:t>,</a:t>
            </a:r>
            <a:r>
              <a:rPr sz="1600" dirty="0">
                <a:latin typeface="Century Gothic"/>
                <a:cs typeface="Century Gothic"/>
              </a:rPr>
              <a:t>	</a:t>
            </a:r>
            <a:r>
              <a:rPr sz="1600" spc="-5" dirty="0">
                <a:latin typeface="Century Gothic"/>
                <a:cs typeface="Century Gothic"/>
              </a:rPr>
              <a:t>оп</a:t>
            </a:r>
            <a:r>
              <a:rPr sz="1600" spc="10" dirty="0">
                <a:latin typeface="Century Gothic"/>
                <a:cs typeface="Century Gothic"/>
              </a:rPr>
              <a:t>и</a:t>
            </a:r>
            <a:r>
              <a:rPr sz="1600" spc="-10" dirty="0">
                <a:latin typeface="Century Gothic"/>
                <a:cs typeface="Century Gothic"/>
              </a:rPr>
              <a:t>р</a:t>
            </a:r>
            <a:r>
              <a:rPr sz="1600" spc="-5" dirty="0">
                <a:latin typeface="Century Gothic"/>
                <a:cs typeface="Century Gothic"/>
              </a:rPr>
              <a:t>аясь</a:t>
            </a:r>
            <a:r>
              <a:rPr sz="1600" dirty="0">
                <a:latin typeface="Century Gothic"/>
                <a:cs typeface="Century Gothic"/>
              </a:rPr>
              <a:t>	н</a:t>
            </a:r>
            <a:r>
              <a:rPr sz="1600" spc="-5" dirty="0">
                <a:latin typeface="Century Gothic"/>
                <a:cs typeface="Century Gothic"/>
              </a:rPr>
              <a:t>а</a:t>
            </a:r>
            <a:r>
              <a:rPr sz="1600" dirty="0">
                <a:latin typeface="Century Gothic"/>
                <a:cs typeface="Century Gothic"/>
              </a:rPr>
              <a:t>	</a:t>
            </a:r>
            <a:r>
              <a:rPr sz="1600" spc="-10" dirty="0">
                <a:latin typeface="Century Gothic"/>
                <a:cs typeface="Century Gothic"/>
              </a:rPr>
              <a:t>д</a:t>
            </a:r>
            <a:r>
              <a:rPr sz="1600" dirty="0">
                <a:latin typeface="Century Gothic"/>
                <a:cs typeface="Century Gothic"/>
              </a:rPr>
              <a:t>у</a:t>
            </a:r>
            <a:r>
              <a:rPr sz="1600" spc="-15" dirty="0">
                <a:latin typeface="Century Gothic"/>
                <a:cs typeface="Century Gothic"/>
              </a:rPr>
              <a:t>х</a:t>
            </a:r>
            <a:r>
              <a:rPr sz="1600" spc="-5" dirty="0">
                <a:latin typeface="Century Gothic"/>
                <a:cs typeface="Century Gothic"/>
              </a:rPr>
              <a:t>ов</a:t>
            </a:r>
            <a:r>
              <a:rPr sz="1600" spc="5" dirty="0">
                <a:latin typeface="Century Gothic"/>
                <a:cs typeface="Century Gothic"/>
              </a:rPr>
              <a:t>н</a:t>
            </a:r>
            <a:r>
              <a:rPr sz="1600" spc="-5" dirty="0">
                <a:latin typeface="Century Gothic"/>
                <a:cs typeface="Century Gothic"/>
              </a:rPr>
              <a:t>о</a:t>
            </a:r>
            <a:r>
              <a:rPr sz="1600" spc="5" dirty="0">
                <a:latin typeface="Century Gothic"/>
                <a:cs typeface="Century Gothic"/>
              </a:rPr>
              <a:t>-</a:t>
            </a:r>
            <a:r>
              <a:rPr sz="1600" spc="-5" dirty="0">
                <a:latin typeface="Century Gothic"/>
                <a:cs typeface="Century Gothic"/>
              </a:rPr>
              <a:t>н</a:t>
            </a:r>
            <a:r>
              <a:rPr sz="1600" spc="-10" dirty="0">
                <a:latin typeface="Century Gothic"/>
                <a:cs typeface="Century Gothic"/>
              </a:rPr>
              <a:t>р</a:t>
            </a:r>
            <a:r>
              <a:rPr sz="1600" spc="-5" dirty="0">
                <a:latin typeface="Century Gothic"/>
                <a:cs typeface="Century Gothic"/>
              </a:rPr>
              <a:t>авст</a:t>
            </a:r>
            <a:r>
              <a:rPr sz="1600" dirty="0">
                <a:latin typeface="Century Gothic"/>
                <a:cs typeface="Century Gothic"/>
              </a:rPr>
              <a:t>в</a:t>
            </a:r>
            <a:r>
              <a:rPr sz="1600" spc="-5" dirty="0">
                <a:latin typeface="Century Gothic"/>
                <a:cs typeface="Century Gothic"/>
              </a:rPr>
              <a:t>енные</a:t>
            </a:r>
            <a:r>
              <a:rPr sz="1600" dirty="0">
                <a:latin typeface="Century Gothic"/>
                <a:cs typeface="Century Gothic"/>
              </a:rPr>
              <a:t>	</a:t>
            </a:r>
            <a:r>
              <a:rPr sz="1600" spc="5" dirty="0">
                <a:latin typeface="Century Gothic"/>
                <a:cs typeface="Century Gothic"/>
              </a:rPr>
              <a:t>ц</a:t>
            </a:r>
            <a:r>
              <a:rPr sz="1600" spc="-10" dirty="0">
                <a:latin typeface="Century Gothic"/>
                <a:cs typeface="Century Gothic"/>
              </a:rPr>
              <a:t>е</a:t>
            </a:r>
            <a:r>
              <a:rPr sz="1600" spc="-5" dirty="0">
                <a:latin typeface="Century Gothic"/>
                <a:cs typeface="Century Gothic"/>
              </a:rPr>
              <a:t>н</a:t>
            </a:r>
            <a:r>
              <a:rPr sz="1600" spc="10" dirty="0">
                <a:latin typeface="Century Gothic"/>
                <a:cs typeface="Century Gothic"/>
              </a:rPr>
              <a:t>н</a:t>
            </a:r>
            <a:r>
              <a:rPr sz="1600" spc="-5" dirty="0">
                <a:latin typeface="Century Gothic"/>
                <a:cs typeface="Century Gothic"/>
              </a:rPr>
              <a:t>ос</a:t>
            </a:r>
            <a:r>
              <a:rPr sz="1600" dirty="0">
                <a:latin typeface="Century Gothic"/>
                <a:cs typeface="Century Gothic"/>
              </a:rPr>
              <a:t>т</a:t>
            </a:r>
            <a:r>
              <a:rPr sz="1600" spc="-5" dirty="0">
                <a:latin typeface="Century Gothic"/>
                <a:cs typeface="Century Gothic"/>
              </a:rPr>
              <a:t>и</a:t>
            </a:r>
            <a:r>
              <a:rPr sz="1600" dirty="0">
                <a:latin typeface="Century Gothic"/>
                <a:cs typeface="Century Gothic"/>
              </a:rPr>
              <a:t>	</a:t>
            </a:r>
            <a:r>
              <a:rPr sz="1600" spc="-5" dirty="0">
                <a:latin typeface="Century Gothic"/>
                <a:cs typeface="Century Gothic"/>
              </a:rPr>
              <a:t>и  традиции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44801" y="4423664"/>
            <a:ext cx="65671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Century Gothic"/>
                <a:cs typeface="Century Gothic"/>
              </a:rPr>
              <a:t>создание современной материально-технической и </a:t>
            </a:r>
            <a:r>
              <a:rPr sz="1600" dirty="0">
                <a:latin typeface="Century Gothic"/>
                <a:cs typeface="Century Gothic"/>
              </a:rPr>
              <a:t>учебно-  </a:t>
            </a:r>
            <a:r>
              <a:rPr sz="1600" spc="-5" dirty="0">
                <a:latin typeface="Century Gothic"/>
                <a:cs typeface="Century Gothic"/>
              </a:rPr>
              <a:t>информационной</a:t>
            </a:r>
            <a:r>
              <a:rPr sz="1600" spc="45" dirty="0">
                <a:latin typeface="Century Gothic"/>
                <a:cs typeface="Century Gothic"/>
              </a:rPr>
              <a:t> </a:t>
            </a:r>
            <a:r>
              <a:rPr sz="1600" spc="-5" dirty="0">
                <a:latin typeface="Century Gothic"/>
                <a:cs typeface="Century Gothic"/>
              </a:rPr>
              <a:t>базы</a:t>
            </a:r>
            <a:endParaRPr sz="1600">
              <a:latin typeface="Century Gothic"/>
              <a:cs typeface="Century Gothic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915924"/>
            <a:ext cx="1828800" cy="4175760"/>
            <a:chOff x="0" y="915924"/>
            <a:chExt cx="1828800" cy="4175760"/>
          </a:xfrm>
        </p:grpSpPr>
        <p:sp>
          <p:nvSpPr>
            <p:cNvPr id="15" name="object 15"/>
            <p:cNvSpPr/>
            <p:nvPr/>
          </p:nvSpPr>
          <p:spPr>
            <a:xfrm>
              <a:off x="0" y="1101852"/>
              <a:ext cx="1282065" cy="1903730"/>
            </a:xfrm>
            <a:custGeom>
              <a:avLst/>
              <a:gdLst/>
              <a:ahLst/>
              <a:cxnLst/>
              <a:rect l="l" t="t" r="r" b="b"/>
              <a:pathLst>
                <a:path w="1282065" h="1903730">
                  <a:moveTo>
                    <a:pt x="329946" y="0"/>
                  </a:moveTo>
                  <a:lnTo>
                    <a:pt x="282444" y="1164"/>
                  </a:lnTo>
                  <a:lnTo>
                    <a:pt x="235546" y="4622"/>
                  </a:lnTo>
                  <a:lnTo>
                    <a:pt x="189305" y="10318"/>
                  </a:lnTo>
                  <a:lnTo>
                    <a:pt x="143776" y="18199"/>
                  </a:lnTo>
                  <a:lnTo>
                    <a:pt x="99014" y="28208"/>
                  </a:lnTo>
                  <a:lnTo>
                    <a:pt x="55072" y="40293"/>
                  </a:lnTo>
                  <a:lnTo>
                    <a:pt x="12006" y="54399"/>
                  </a:lnTo>
                  <a:lnTo>
                    <a:pt x="0" y="1844497"/>
                  </a:lnTo>
                  <a:lnTo>
                    <a:pt x="12006" y="1849076"/>
                  </a:lnTo>
                  <a:lnTo>
                    <a:pt x="55072" y="1863182"/>
                  </a:lnTo>
                  <a:lnTo>
                    <a:pt x="99014" y="1875267"/>
                  </a:lnTo>
                  <a:lnTo>
                    <a:pt x="143776" y="1885276"/>
                  </a:lnTo>
                  <a:lnTo>
                    <a:pt x="189305" y="1893157"/>
                  </a:lnTo>
                  <a:lnTo>
                    <a:pt x="235546" y="1898853"/>
                  </a:lnTo>
                  <a:lnTo>
                    <a:pt x="282444" y="1902311"/>
                  </a:lnTo>
                  <a:lnTo>
                    <a:pt x="329946" y="1903476"/>
                  </a:lnTo>
                  <a:lnTo>
                    <a:pt x="377447" y="1902311"/>
                  </a:lnTo>
                  <a:lnTo>
                    <a:pt x="424345" y="1898853"/>
                  </a:lnTo>
                  <a:lnTo>
                    <a:pt x="470586" y="1893157"/>
                  </a:lnTo>
                  <a:lnTo>
                    <a:pt x="516115" y="1885276"/>
                  </a:lnTo>
                  <a:lnTo>
                    <a:pt x="560877" y="1875267"/>
                  </a:lnTo>
                  <a:lnTo>
                    <a:pt x="604819" y="1863182"/>
                  </a:lnTo>
                  <a:lnTo>
                    <a:pt x="647885" y="1849076"/>
                  </a:lnTo>
                  <a:lnTo>
                    <a:pt x="690021" y="1833005"/>
                  </a:lnTo>
                  <a:lnTo>
                    <a:pt x="731173" y="1815022"/>
                  </a:lnTo>
                  <a:lnTo>
                    <a:pt x="771286" y="1795183"/>
                  </a:lnTo>
                  <a:lnTo>
                    <a:pt x="810305" y="1773540"/>
                  </a:lnTo>
                  <a:lnTo>
                    <a:pt x="848176" y="1750150"/>
                  </a:lnTo>
                  <a:lnTo>
                    <a:pt x="884844" y="1725067"/>
                  </a:lnTo>
                  <a:lnTo>
                    <a:pt x="920255" y="1698345"/>
                  </a:lnTo>
                  <a:lnTo>
                    <a:pt x="954354" y="1670038"/>
                  </a:lnTo>
                  <a:lnTo>
                    <a:pt x="987088" y="1640201"/>
                  </a:lnTo>
                  <a:lnTo>
                    <a:pt x="1018400" y="1608889"/>
                  </a:lnTo>
                  <a:lnTo>
                    <a:pt x="1048237" y="1576157"/>
                  </a:lnTo>
                  <a:lnTo>
                    <a:pt x="1076545" y="1542058"/>
                  </a:lnTo>
                  <a:lnTo>
                    <a:pt x="1103268" y="1506647"/>
                  </a:lnTo>
                  <a:lnTo>
                    <a:pt x="1128352" y="1469979"/>
                  </a:lnTo>
                  <a:lnTo>
                    <a:pt x="1151743" y="1432108"/>
                  </a:lnTo>
                  <a:lnTo>
                    <a:pt x="1173386" y="1393089"/>
                  </a:lnTo>
                  <a:lnTo>
                    <a:pt x="1193226" y="1352976"/>
                  </a:lnTo>
                  <a:lnTo>
                    <a:pt x="1211210" y="1311824"/>
                  </a:lnTo>
                  <a:lnTo>
                    <a:pt x="1227282" y="1269687"/>
                  </a:lnTo>
                  <a:lnTo>
                    <a:pt x="1241388" y="1226620"/>
                  </a:lnTo>
                  <a:lnTo>
                    <a:pt x="1253473" y="1182678"/>
                  </a:lnTo>
                  <a:lnTo>
                    <a:pt x="1263483" y="1137914"/>
                  </a:lnTo>
                  <a:lnTo>
                    <a:pt x="1271364" y="1092383"/>
                  </a:lnTo>
                  <a:lnTo>
                    <a:pt x="1277061" y="1046141"/>
                  </a:lnTo>
                  <a:lnTo>
                    <a:pt x="1280519" y="999241"/>
                  </a:lnTo>
                  <a:lnTo>
                    <a:pt x="1281684" y="951738"/>
                  </a:lnTo>
                  <a:lnTo>
                    <a:pt x="1280519" y="904234"/>
                  </a:lnTo>
                  <a:lnTo>
                    <a:pt x="1277061" y="857334"/>
                  </a:lnTo>
                  <a:lnTo>
                    <a:pt x="1271364" y="811092"/>
                  </a:lnTo>
                  <a:lnTo>
                    <a:pt x="1263483" y="765561"/>
                  </a:lnTo>
                  <a:lnTo>
                    <a:pt x="1253473" y="720797"/>
                  </a:lnTo>
                  <a:lnTo>
                    <a:pt x="1241388" y="676855"/>
                  </a:lnTo>
                  <a:lnTo>
                    <a:pt x="1227282" y="633788"/>
                  </a:lnTo>
                  <a:lnTo>
                    <a:pt x="1211210" y="591651"/>
                  </a:lnTo>
                  <a:lnTo>
                    <a:pt x="1193226" y="550499"/>
                  </a:lnTo>
                  <a:lnTo>
                    <a:pt x="1173386" y="510386"/>
                  </a:lnTo>
                  <a:lnTo>
                    <a:pt x="1151743" y="471367"/>
                  </a:lnTo>
                  <a:lnTo>
                    <a:pt x="1128352" y="433496"/>
                  </a:lnTo>
                  <a:lnTo>
                    <a:pt x="1103268" y="396828"/>
                  </a:lnTo>
                  <a:lnTo>
                    <a:pt x="1076545" y="361417"/>
                  </a:lnTo>
                  <a:lnTo>
                    <a:pt x="1048237" y="327318"/>
                  </a:lnTo>
                  <a:lnTo>
                    <a:pt x="1018400" y="294586"/>
                  </a:lnTo>
                  <a:lnTo>
                    <a:pt x="987088" y="263274"/>
                  </a:lnTo>
                  <a:lnTo>
                    <a:pt x="954354" y="233437"/>
                  </a:lnTo>
                  <a:lnTo>
                    <a:pt x="920255" y="205130"/>
                  </a:lnTo>
                  <a:lnTo>
                    <a:pt x="884844" y="178408"/>
                  </a:lnTo>
                  <a:lnTo>
                    <a:pt x="848176" y="153325"/>
                  </a:lnTo>
                  <a:lnTo>
                    <a:pt x="810305" y="129935"/>
                  </a:lnTo>
                  <a:lnTo>
                    <a:pt x="771286" y="108292"/>
                  </a:lnTo>
                  <a:lnTo>
                    <a:pt x="731173" y="88453"/>
                  </a:lnTo>
                  <a:lnTo>
                    <a:pt x="690021" y="70470"/>
                  </a:lnTo>
                  <a:lnTo>
                    <a:pt x="647885" y="54399"/>
                  </a:lnTo>
                  <a:lnTo>
                    <a:pt x="604819" y="40293"/>
                  </a:lnTo>
                  <a:lnTo>
                    <a:pt x="560877" y="28208"/>
                  </a:lnTo>
                  <a:lnTo>
                    <a:pt x="516115" y="18199"/>
                  </a:lnTo>
                  <a:lnTo>
                    <a:pt x="470586" y="10318"/>
                  </a:lnTo>
                  <a:lnTo>
                    <a:pt x="424345" y="4622"/>
                  </a:lnTo>
                  <a:lnTo>
                    <a:pt x="377447" y="1164"/>
                  </a:lnTo>
                  <a:lnTo>
                    <a:pt x="329946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4548" y="915924"/>
              <a:ext cx="1222375" cy="1222375"/>
            </a:xfrm>
            <a:custGeom>
              <a:avLst/>
              <a:gdLst/>
              <a:ahLst/>
              <a:cxnLst/>
              <a:rect l="l" t="t" r="r" b="b"/>
              <a:pathLst>
                <a:path w="1222375" h="1222375">
                  <a:moveTo>
                    <a:pt x="611124" y="0"/>
                  </a:moveTo>
                  <a:lnTo>
                    <a:pt x="563364" y="1838"/>
                  </a:lnTo>
                  <a:lnTo>
                    <a:pt x="516611" y="7262"/>
                  </a:lnTo>
                  <a:lnTo>
                    <a:pt x="470998" y="16137"/>
                  </a:lnTo>
                  <a:lnTo>
                    <a:pt x="426663" y="28326"/>
                  </a:lnTo>
                  <a:lnTo>
                    <a:pt x="383740" y="43695"/>
                  </a:lnTo>
                  <a:lnTo>
                    <a:pt x="342366" y="62106"/>
                  </a:lnTo>
                  <a:lnTo>
                    <a:pt x="302677" y="83424"/>
                  </a:lnTo>
                  <a:lnTo>
                    <a:pt x="264809" y="107514"/>
                  </a:lnTo>
                  <a:lnTo>
                    <a:pt x="228896" y="134240"/>
                  </a:lnTo>
                  <a:lnTo>
                    <a:pt x="195076" y="163466"/>
                  </a:lnTo>
                  <a:lnTo>
                    <a:pt x="163484" y="195056"/>
                  </a:lnTo>
                  <a:lnTo>
                    <a:pt x="134256" y="228875"/>
                  </a:lnTo>
                  <a:lnTo>
                    <a:pt x="107528" y="264786"/>
                  </a:lnTo>
                  <a:lnTo>
                    <a:pt x="83436" y="302655"/>
                  </a:lnTo>
                  <a:lnTo>
                    <a:pt x="62115" y="342344"/>
                  </a:lnTo>
                  <a:lnTo>
                    <a:pt x="43701" y="383719"/>
                  </a:lnTo>
                  <a:lnTo>
                    <a:pt x="28331" y="426644"/>
                  </a:lnTo>
                  <a:lnTo>
                    <a:pt x="16140" y="470982"/>
                  </a:lnTo>
                  <a:lnTo>
                    <a:pt x="7263" y="516599"/>
                  </a:lnTo>
                  <a:lnTo>
                    <a:pt x="1838" y="563358"/>
                  </a:lnTo>
                  <a:lnTo>
                    <a:pt x="0" y="611124"/>
                  </a:lnTo>
                  <a:lnTo>
                    <a:pt x="1838" y="658889"/>
                  </a:lnTo>
                  <a:lnTo>
                    <a:pt x="7263" y="705648"/>
                  </a:lnTo>
                  <a:lnTo>
                    <a:pt x="16140" y="751265"/>
                  </a:lnTo>
                  <a:lnTo>
                    <a:pt x="28331" y="795603"/>
                  </a:lnTo>
                  <a:lnTo>
                    <a:pt x="43701" y="838528"/>
                  </a:lnTo>
                  <a:lnTo>
                    <a:pt x="62115" y="879903"/>
                  </a:lnTo>
                  <a:lnTo>
                    <a:pt x="83436" y="919592"/>
                  </a:lnTo>
                  <a:lnTo>
                    <a:pt x="107528" y="957461"/>
                  </a:lnTo>
                  <a:lnTo>
                    <a:pt x="134256" y="993372"/>
                  </a:lnTo>
                  <a:lnTo>
                    <a:pt x="163484" y="1027191"/>
                  </a:lnTo>
                  <a:lnTo>
                    <a:pt x="195076" y="1058781"/>
                  </a:lnTo>
                  <a:lnTo>
                    <a:pt x="228896" y="1088007"/>
                  </a:lnTo>
                  <a:lnTo>
                    <a:pt x="264809" y="1114733"/>
                  </a:lnTo>
                  <a:lnTo>
                    <a:pt x="302677" y="1138823"/>
                  </a:lnTo>
                  <a:lnTo>
                    <a:pt x="342366" y="1160141"/>
                  </a:lnTo>
                  <a:lnTo>
                    <a:pt x="383740" y="1178552"/>
                  </a:lnTo>
                  <a:lnTo>
                    <a:pt x="426663" y="1193921"/>
                  </a:lnTo>
                  <a:lnTo>
                    <a:pt x="470998" y="1206110"/>
                  </a:lnTo>
                  <a:lnTo>
                    <a:pt x="516611" y="1214985"/>
                  </a:lnTo>
                  <a:lnTo>
                    <a:pt x="563364" y="1220409"/>
                  </a:lnTo>
                  <a:lnTo>
                    <a:pt x="611124" y="1222248"/>
                  </a:lnTo>
                  <a:lnTo>
                    <a:pt x="658889" y="1220409"/>
                  </a:lnTo>
                  <a:lnTo>
                    <a:pt x="705648" y="1214985"/>
                  </a:lnTo>
                  <a:lnTo>
                    <a:pt x="751265" y="1206110"/>
                  </a:lnTo>
                  <a:lnTo>
                    <a:pt x="795603" y="1193921"/>
                  </a:lnTo>
                  <a:lnTo>
                    <a:pt x="838528" y="1178552"/>
                  </a:lnTo>
                  <a:lnTo>
                    <a:pt x="879903" y="1160141"/>
                  </a:lnTo>
                  <a:lnTo>
                    <a:pt x="919592" y="1138823"/>
                  </a:lnTo>
                  <a:lnTo>
                    <a:pt x="957461" y="1114733"/>
                  </a:lnTo>
                  <a:lnTo>
                    <a:pt x="993372" y="1088007"/>
                  </a:lnTo>
                  <a:lnTo>
                    <a:pt x="1027191" y="1058781"/>
                  </a:lnTo>
                  <a:lnTo>
                    <a:pt x="1058781" y="1027191"/>
                  </a:lnTo>
                  <a:lnTo>
                    <a:pt x="1088007" y="993372"/>
                  </a:lnTo>
                  <a:lnTo>
                    <a:pt x="1114733" y="957461"/>
                  </a:lnTo>
                  <a:lnTo>
                    <a:pt x="1138823" y="919592"/>
                  </a:lnTo>
                  <a:lnTo>
                    <a:pt x="1160141" y="879903"/>
                  </a:lnTo>
                  <a:lnTo>
                    <a:pt x="1178552" y="838528"/>
                  </a:lnTo>
                  <a:lnTo>
                    <a:pt x="1193921" y="795603"/>
                  </a:lnTo>
                  <a:lnTo>
                    <a:pt x="1206110" y="751265"/>
                  </a:lnTo>
                  <a:lnTo>
                    <a:pt x="1214985" y="705648"/>
                  </a:lnTo>
                  <a:lnTo>
                    <a:pt x="1220409" y="658889"/>
                  </a:lnTo>
                  <a:lnTo>
                    <a:pt x="1222247" y="611124"/>
                  </a:lnTo>
                  <a:lnTo>
                    <a:pt x="1220409" y="563358"/>
                  </a:lnTo>
                  <a:lnTo>
                    <a:pt x="1214985" y="516599"/>
                  </a:lnTo>
                  <a:lnTo>
                    <a:pt x="1206110" y="470982"/>
                  </a:lnTo>
                  <a:lnTo>
                    <a:pt x="1193921" y="426644"/>
                  </a:lnTo>
                  <a:lnTo>
                    <a:pt x="1178552" y="383719"/>
                  </a:lnTo>
                  <a:lnTo>
                    <a:pt x="1160141" y="342344"/>
                  </a:lnTo>
                  <a:lnTo>
                    <a:pt x="1138823" y="302655"/>
                  </a:lnTo>
                  <a:lnTo>
                    <a:pt x="1114733" y="264786"/>
                  </a:lnTo>
                  <a:lnTo>
                    <a:pt x="1088007" y="228875"/>
                  </a:lnTo>
                  <a:lnTo>
                    <a:pt x="1058781" y="195056"/>
                  </a:lnTo>
                  <a:lnTo>
                    <a:pt x="1027191" y="163466"/>
                  </a:lnTo>
                  <a:lnTo>
                    <a:pt x="993372" y="134240"/>
                  </a:lnTo>
                  <a:lnTo>
                    <a:pt x="957461" y="107514"/>
                  </a:lnTo>
                  <a:lnTo>
                    <a:pt x="919592" y="83424"/>
                  </a:lnTo>
                  <a:lnTo>
                    <a:pt x="879903" y="62106"/>
                  </a:lnTo>
                  <a:lnTo>
                    <a:pt x="838528" y="43695"/>
                  </a:lnTo>
                  <a:lnTo>
                    <a:pt x="795603" y="28326"/>
                  </a:lnTo>
                  <a:lnTo>
                    <a:pt x="751265" y="16137"/>
                  </a:lnTo>
                  <a:lnTo>
                    <a:pt x="705648" y="7262"/>
                  </a:lnTo>
                  <a:lnTo>
                    <a:pt x="658889" y="1838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44296" y="2252471"/>
              <a:ext cx="922019" cy="2839720"/>
            </a:xfrm>
            <a:custGeom>
              <a:avLst/>
              <a:gdLst/>
              <a:ahLst/>
              <a:cxnLst/>
              <a:rect l="l" t="t" r="r" b="b"/>
              <a:pathLst>
                <a:path w="922019" h="2839720">
                  <a:moveTo>
                    <a:pt x="922020" y="2378964"/>
                  </a:moveTo>
                  <a:lnTo>
                    <a:pt x="919632" y="2331923"/>
                  </a:lnTo>
                  <a:lnTo>
                    <a:pt x="912647" y="2286228"/>
                  </a:lnTo>
                  <a:lnTo>
                    <a:pt x="901293" y="2242134"/>
                  </a:lnTo>
                  <a:lnTo>
                    <a:pt x="885786" y="2199843"/>
                  </a:lnTo>
                  <a:lnTo>
                    <a:pt x="866381" y="2159609"/>
                  </a:lnTo>
                  <a:lnTo>
                    <a:pt x="843292" y="2121662"/>
                  </a:lnTo>
                  <a:lnTo>
                    <a:pt x="816749" y="2086229"/>
                  </a:lnTo>
                  <a:lnTo>
                    <a:pt x="786993" y="2053551"/>
                  </a:lnTo>
                  <a:lnTo>
                    <a:pt x="754265" y="2023846"/>
                  </a:lnTo>
                  <a:lnTo>
                    <a:pt x="718769" y="1997341"/>
                  </a:lnTo>
                  <a:lnTo>
                    <a:pt x="680758" y="1974278"/>
                  </a:lnTo>
                  <a:lnTo>
                    <a:pt x="640461" y="1954898"/>
                  </a:lnTo>
                  <a:lnTo>
                    <a:pt x="598106" y="1939417"/>
                  </a:lnTo>
                  <a:lnTo>
                    <a:pt x="553923" y="1928075"/>
                  </a:lnTo>
                  <a:lnTo>
                    <a:pt x="508139" y="1921103"/>
                  </a:lnTo>
                  <a:lnTo>
                    <a:pt x="461010" y="1918716"/>
                  </a:lnTo>
                  <a:lnTo>
                    <a:pt x="413867" y="1921103"/>
                  </a:lnTo>
                  <a:lnTo>
                    <a:pt x="368096" y="1928075"/>
                  </a:lnTo>
                  <a:lnTo>
                    <a:pt x="323913" y="1939417"/>
                  </a:lnTo>
                  <a:lnTo>
                    <a:pt x="281559" y="1954898"/>
                  </a:lnTo>
                  <a:lnTo>
                    <a:pt x="241261" y="1974278"/>
                  </a:lnTo>
                  <a:lnTo>
                    <a:pt x="203250" y="1997341"/>
                  </a:lnTo>
                  <a:lnTo>
                    <a:pt x="167754" y="2023846"/>
                  </a:lnTo>
                  <a:lnTo>
                    <a:pt x="135026" y="2053551"/>
                  </a:lnTo>
                  <a:lnTo>
                    <a:pt x="105270" y="2086229"/>
                  </a:lnTo>
                  <a:lnTo>
                    <a:pt x="78727" y="2121662"/>
                  </a:lnTo>
                  <a:lnTo>
                    <a:pt x="55638" y="2159609"/>
                  </a:lnTo>
                  <a:lnTo>
                    <a:pt x="36220" y="2199843"/>
                  </a:lnTo>
                  <a:lnTo>
                    <a:pt x="20713" y="2242134"/>
                  </a:lnTo>
                  <a:lnTo>
                    <a:pt x="9359" y="2286228"/>
                  </a:lnTo>
                  <a:lnTo>
                    <a:pt x="2374" y="2331923"/>
                  </a:lnTo>
                  <a:lnTo>
                    <a:pt x="0" y="2378964"/>
                  </a:lnTo>
                  <a:lnTo>
                    <a:pt x="2374" y="2426017"/>
                  </a:lnTo>
                  <a:lnTo>
                    <a:pt x="9359" y="2471712"/>
                  </a:lnTo>
                  <a:lnTo>
                    <a:pt x="20713" y="2515806"/>
                  </a:lnTo>
                  <a:lnTo>
                    <a:pt x="36220" y="2558097"/>
                  </a:lnTo>
                  <a:lnTo>
                    <a:pt x="55638" y="2598331"/>
                  </a:lnTo>
                  <a:lnTo>
                    <a:pt x="78727" y="2636278"/>
                  </a:lnTo>
                  <a:lnTo>
                    <a:pt x="105270" y="2671711"/>
                  </a:lnTo>
                  <a:lnTo>
                    <a:pt x="135026" y="2704388"/>
                  </a:lnTo>
                  <a:lnTo>
                    <a:pt x="167754" y="2734094"/>
                  </a:lnTo>
                  <a:lnTo>
                    <a:pt x="203250" y="2760599"/>
                  </a:lnTo>
                  <a:lnTo>
                    <a:pt x="241261" y="2783662"/>
                  </a:lnTo>
                  <a:lnTo>
                    <a:pt x="281559" y="2803042"/>
                  </a:lnTo>
                  <a:lnTo>
                    <a:pt x="323913" y="2818523"/>
                  </a:lnTo>
                  <a:lnTo>
                    <a:pt x="368096" y="2829864"/>
                  </a:lnTo>
                  <a:lnTo>
                    <a:pt x="413867" y="2836837"/>
                  </a:lnTo>
                  <a:lnTo>
                    <a:pt x="461010" y="2839212"/>
                  </a:lnTo>
                  <a:lnTo>
                    <a:pt x="508139" y="2836837"/>
                  </a:lnTo>
                  <a:lnTo>
                    <a:pt x="553923" y="2829864"/>
                  </a:lnTo>
                  <a:lnTo>
                    <a:pt x="598106" y="2818523"/>
                  </a:lnTo>
                  <a:lnTo>
                    <a:pt x="640461" y="2803042"/>
                  </a:lnTo>
                  <a:lnTo>
                    <a:pt x="680758" y="2783662"/>
                  </a:lnTo>
                  <a:lnTo>
                    <a:pt x="718769" y="2760599"/>
                  </a:lnTo>
                  <a:lnTo>
                    <a:pt x="754265" y="2734094"/>
                  </a:lnTo>
                  <a:lnTo>
                    <a:pt x="786993" y="2704388"/>
                  </a:lnTo>
                  <a:lnTo>
                    <a:pt x="816749" y="2671711"/>
                  </a:lnTo>
                  <a:lnTo>
                    <a:pt x="843292" y="2636278"/>
                  </a:lnTo>
                  <a:lnTo>
                    <a:pt x="866381" y="2598331"/>
                  </a:lnTo>
                  <a:lnTo>
                    <a:pt x="885786" y="2558097"/>
                  </a:lnTo>
                  <a:lnTo>
                    <a:pt x="901293" y="2515806"/>
                  </a:lnTo>
                  <a:lnTo>
                    <a:pt x="912647" y="2471712"/>
                  </a:lnTo>
                  <a:lnTo>
                    <a:pt x="919632" y="2426017"/>
                  </a:lnTo>
                  <a:lnTo>
                    <a:pt x="922020" y="2378964"/>
                  </a:lnTo>
                  <a:close/>
                </a:path>
                <a:path w="922019" h="2839720">
                  <a:moveTo>
                    <a:pt x="922020" y="1420368"/>
                  </a:moveTo>
                  <a:lnTo>
                    <a:pt x="919632" y="1373327"/>
                  </a:lnTo>
                  <a:lnTo>
                    <a:pt x="912647" y="1327632"/>
                  </a:lnTo>
                  <a:lnTo>
                    <a:pt x="901293" y="1283538"/>
                  </a:lnTo>
                  <a:lnTo>
                    <a:pt x="885786" y="1241247"/>
                  </a:lnTo>
                  <a:lnTo>
                    <a:pt x="866381" y="1201013"/>
                  </a:lnTo>
                  <a:lnTo>
                    <a:pt x="843292" y="1163066"/>
                  </a:lnTo>
                  <a:lnTo>
                    <a:pt x="816749" y="1127633"/>
                  </a:lnTo>
                  <a:lnTo>
                    <a:pt x="786993" y="1094955"/>
                  </a:lnTo>
                  <a:lnTo>
                    <a:pt x="754265" y="1065250"/>
                  </a:lnTo>
                  <a:lnTo>
                    <a:pt x="718769" y="1038745"/>
                  </a:lnTo>
                  <a:lnTo>
                    <a:pt x="680758" y="1015682"/>
                  </a:lnTo>
                  <a:lnTo>
                    <a:pt x="640461" y="996302"/>
                  </a:lnTo>
                  <a:lnTo>
                    <a:pt x="598106" y="980821"/>
                  </a:lnTo>
                  <a:lnTo>
                    <a:pt x="553923" y="969479"/>
                  </a:lnTo>
                  <a:lnTo>
                    <a:pt x="508139" y="962507"/>
                  </a:lnTo>
                  <a:lnTo>
                    <a:pt x="461010" y="960120"/>
                  </a:lnTo>
                  <a:lnTo>
                    <a:pt x="413867" y="962507"/>
                  </a:lnTo>
                  <a:lnTo>
                    <a:pt x="368096" y="969479"/>
                  </a:lnTo>
                  <a:lnTo>
                    <a:pt x="323913" y="980821"/>
                  </a:lnTo>
                  <a:lnTo>
                    <a:pt x="281559" y="996302"/>
                  </a:lnTo>
                  <a:lnTo>
                    <a:pt x="241261" y="1015682"/>
                  </a:lnTo>
                  <a:lnTo>
                    <a:pt x="203250" y="1038745"/>
                  </a:lnTo>
                  <a:lnTo>
                    <a:pt x="167754" y="1065250"/>
                  </a:lnTo>
                  <a:lnTo>
                    <a:pt x="135026" y="1094955"/>
                  </a:lnTo>
                  <a:lnTo>
                    <a:pt x="105270" y="1127633"/>
                  </a:lnTo>
                  <a:lnTo>
                    <a:pt x="78727" y="1163066"/>
                  </a:lnTo>
                  <a:lnTo>
                    <a:pt x="55638" y="1201013"/>
                  </a:lnTo>
                  <a:lnTo>
                    <a:pt x="36220" y="1241247"/>
                  </a:lnTo>
                  <a:lnTo>
                    <a:pt x="20713" y="1283538"/>
                  </a:lnTo>
                  <a:lnTo>
                    <a:pt x="9359" y="1327632"/>
                  </a:lnTo>
                  <a:lnTo>
                    <a:pt x="2374" y="1373327"/>
                  </a:lnTo>
                  <a:lnTo>
                    <a:pt x="0" y="1420368"/>
                  </a:lnTo>
                  <a:lnTo>
                    <a:pt x="2374" y="1467421"/>
                  </a:lnTo>
                  <a:lnTo>
                    <a:pt x="9359" y="1513116"/>
                  </a:lnTo>
                  <a:lnTo>
                    <a:pt x="20713" y="1557210"/>
                  </a:lnTo>
                  <a:lnTo>
                    <a:pt x="36220" y="1599501"/>
                  </a:lnTo>
                  <a:lnTo>
                    <a:pt x="55638" y="1639735"/>
                  </a:lnTo>
                  <a:lnTo>
                    <a:pt x="78727" y="1677682"/>
                  </a:lnTo>
                  <a:lnTo>
                    <a:pt x="105270" y="1713115"/>
                  </a:lnTo>
                  <a:lnTo>
                    <a:pt x="135026" y="1745792"/>
                  </a:lnTo>
                  <a:lnTo>
                    <a:pt x="167754" y="1775498"/>
                  </a:lnTo>
                  <a:lnTo>
                    <a:pt x="203250" y="1802003"/>
                  </a:lnTo>
                  <a:lnTo>
                    <a:pt x="241261" y="1825066"/>
                  </a:lnTo>
                  <a:lnTo>
                    <a:pt x="281559" y="1844446"/>
                  </a:lnTo>
                  <a:lnTo>
                    <a:pt x="323913" y="1859927"/>
                  </a:lnTo>
                  <a:lnTo>
                    <a:pt x="368096" y="1871268"/>
                  </a:lnTo>
                  <a:lnTo>
                    <a:pt x="413867" y="1878241"/>
                  </a:lnTo>
                  <a:lnTo>
                    <a:pt x="461010" y="1880616"/>
                  </a:lnTo>
                  <a:lnTo>
                    <a:pt x="508139" y="1878241"/>
                  </a:lnTo>
                  <a:lnTo>
                    <a:pt x="553923" y="1871268"/>
                  </a:lnTo>
                  <a:lnTo>
                    <a:pt x="598106" y="1859927"/>
                  </a:lnTo>
                  <a:lnTo>
                    <a:pt x="640461" y="1844446"/>
                  </a:lnTo>
                  <a:lnTo>
                    <a:pt x="680758" y="1825066"/>
                  </a:lnTo>
                  <a:lnTo>
                    <a:pt x="718769" y="1802003"/>
                  </a:lnTo>
                  <a:lnTo>
                    <a:pt x="754265" y="1775498"/>
                  </a:lnTo>
                  <a:lnTo>
                    <a:pt x="786993" y="1745792"/>
                  </a:lnTo>
                  <a:lnTo>
                    <a:pt x="816749" y="1713115"/>
                  </a:lnTo>
                  <a:lnTo>
                    <a:pt x="843292" y="1677682"/>
                  </a:lnTo>
                  <a:lnTo>
                    <a:pt x="866381" y="1639735"/>
                  </a:lnTo>
                  <a:lnTo>
                    <a:pt x="885786" y="1599501"/>
                  </a:lnTo>
                  <a:lnTo>
                    <a:pt x="901293" y="1557210"/>
                  </a:lnTo>
                  <a:lnTo>
                    <a:pt x="912647" y="1513116"/>
                  </a:lnTo>
                  <a:lnTo>
                    <a:pt x="919632" y="1467421"/>
                  </a:lnTo>
                  <a:lnTo>
                    <a:pt x="922020" y="1420368"/>
                  </a:lnTo>
                  <a:close/>
                </a:path>
                <a:path w="922019" h="2839720">
                  <a:moveTo>
                    <a:pt x="922020" y="461010"/>
                  </a:moveTo>
                  <a:lnTo>
                    <a:pt x="919632" y="413880"/>
                  </a:lnTo>
                  <a:lnTo>
                    <a:pt x="912647" y="368096"/>
                  </a:lnTo>
                  <a:lnTo>
                    <a:pt x="901293" y="323913"/>
                  </a:lnTo>
                  <a:lnTo>
                    <a:pt x="885786" y="281559"/>
                  </a:lnTo>
                  <a:lnTo>
                    <a:pt x="866381" y="241261"/>
                  </a:lnTo>
                  <a:lnTo>
                    <a:pt x="843292" y="203250"/>
                  </a:lnTo>
                  <a:lnTo>
                    <a:pt x="816749" y="167754"/>
                  </a:lnTo>
                  <a:lnTo>
                    <a:pt x="786993" y="135026"/>
                  </a:lnTo>
                  <a:lnTo>
                    <a:pt x="754265" y="105270"/>
                  </a:lnTo>
                  <a:lnTo>
                    <a:pt x="718769" y="78727"/>
                  </a:lnTo>
                  <a:lnTo>
                    <a:pt x="680758" y="55638"/>
                  </a:lnTo>
                  <a:lnTo>
                    <a:pt x="640461" y="36233"/>
                  </a:lnTo>
                  <a:lnTo>
                    <a:pt x="598106" y="20726"/>
                  </a:lnTo>
                  <a:lnTo>
                    <a:pt x="553923" y="9372"/>
                  </a:lnTo>
                  <a:lnTo>
                    <a:pt x="508139" y="2387"/>
                  </a:lnTo>
                  <a:lnTo>
                    <a:pt x="461010" y="0"/>
                  </a:lnTo>
                  <a:lnTo>
                    <a:pt x="413867" y="2387"/>
                  </a:lnTo>
                  <a:lnTo>
                    <a:pt x="368096" y="9372"/>
                  </a:lnTo>
                  <a:lnTo>
                    <a:pt x="323913" y="20726"/>
                  </a:lnTo>
                  <a:lnTo>
                    <a:pt x="281559" y="36233"/>
                  </a:lnTo>
                  <a:lnTo>
                    <a:pt x="241261" y="55638"/>
                  </a:lnTo>
                  <a:lnTo>
                    <a:pt x="203250" y="78727"/>
                  </a:lnTo>
                  <a:lnTo>
                    <a:pt x="167754" y="105270"/>
                  </a:lnTo>
                  <a:lnTo>
                    <a:pt x="135026" y="135026"/>
                  </a:lnTo>
                  <a:lnTo>
                    <a:pt x="105270" y="167754"/>
                  </a:lnTo>
                  <a:lnTo>
                    <a:pt x="78727" y="203250"/>
                  </a:lnTo>
                  <a:lnTo>
                    <a:pt x="55638" y="241261"/>
                  </a:lnTo>
                  <a:lnTo>
                    <a:pt x="36220" y="281559"/>
                  </a:lnTo>
                  <a:lnTo>
                    <a:pt x="20713" y="323913"/>
                  </a:lnTo>
                  <a:lnTo>
                    <a:pt x="9359" y="368096"/>
                  </a:lnTo>
                  <a:lnTo>
                    <a:pt x="2374" y="413880"/>
                  </a:lnTo>
                  <a:lnTo>
                    <a:pt x="0" y="461010"/>
                  </a:lnTo>
                  <a:lnTo>
                    <a:pt x="2374" y="508152"/>
                  </a:lnTo>
                  <a:lnTo>
                    <a:pt x="9359" y="553935"/>
                  </a:lnTo>
                  <a:lnTo>
                    <a:pt x="20713" y="598119"/>
                  </a:lnTo>
                  <a:lnTo>
                    <a:pt x="36220" y="640473"/>
                  </a:lnTo>
                  <a:lnTo>
                    <a:pt x="55638" y="680770"/>
                  </a:lnTo>
                  <a:lnTo>
                    <a:pt x="78727" y="718781"/>
                  </a:lnTo>
                  <a:lnTo>
                    <a:pt x="105270" y="754278"/>
                  </a:lnTo>
                  <a:lnTo>
                    <a:pt x="135026" y="787006"/>
                  </a:lnTo>
                  <a:lnTo>
                    <a:pt x="167754" y="816762"/>
                  </a:lnTo>
                  <a:lnTo>
                    <a:pt x="203250" y="843305"/>
                  </a:lnTo>
                  <a:lnTo>
                    <a:pt x="241261" y="866394"/>
                  </a:lnTo>
                  <a:lnTo>
                    <a:pt x="281559" y="885799"/>
                  </a:lnTo>
                  <a:lnTo>
                    <a:pt x="323913" y="901306"/>
                  </a:lnTo>
                  <a:lnTo>
                    <a:pt x="368096" y="912660"/>
                  </a:lnTo>
                  <a:lnTo>
                    <a:pt x="413867" y="919645"/>
                  </a:lnTo>
                  <a:lnTo>
                    <a:pt x="461010" y="922020"/>
                  </a:lnTo>
                  <a:lnTo>
                    <a:pt x="508139" y="919645"/>
                  </a:lnTo>
                  <a:lnTo>
                    <a:pt x="553923" y="912660"/>
                  </a:lnTo>
                  <a:lnTo>
                    <a:pt x="598106" y="901306"/>
                  </a:lnTo>
                  <a:lnTo>
                    <a:pt x="640461" y="885799"/>
                  </a:lnTo>
                  <a:lnTo>
                    <a:pt x="680758" y="866394"/>
                  </a:lnTo>
                  <a:lnTo>
                    <a:pt x="718769" y="843305"/>
                  </a:lnTo>
                  <a:lnTo>
                    <a:pt x="754265" y="816762"/>
                  </a:lnTo>
                  <a:lnTo>
                    <a:pt x="786993" y="787006"/>
                  </a:lnTo>
                  <a:lnTo>
                    <a:pt x="816749" y="754278"/>
                  </a:lnTo>
                  <a:lnTo>
                    <a:pt x="843292" y="718781"/>
                  </a:lnTo>
                  <a:lnTo>
                    <a:pt x="866381" y="680770"/>
                  </a:lnTo>
                  <a:lnTo>
                    <a:pt x="885786" y="640473"/>
                  </a:lnTo>
                  <a:lnTo>
                    <a:pt x="901293" y="598119"/>
                  </a:lnTo>
                  <a:lnTo>
                    <a:pt x="912647" y="553935"/>
                  </a:lnTo>
                  <a:lnTo>
                    <a:pt x="919632" y="508152"/>
                  </a:lnTo>
                  <a:lnTo>
                    <a:pt x="922020" y="461010"/>
                  </a:lnTo>
                  <a:close/>
                </a:path>
              </a:pathLst>
            </a:custGeom>
            <a:solidFill>
              <a:srgbClr val="0079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9263" y="2334768"/>
              <a:ext cx="717804" cy="71780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8095" y="4326636"/>
              <a:ext cx="1060704" cy="60350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7552" y="3316224"/>
              <a:ext cx="667511" cy="726948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656746" y="6566425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 smtClean="0">
                <a:solidFill>
                  <a:srgbClr val="7E7E7E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 smtClean="0">
                <a:solidFill>
                  <a:srgbClr val="7E7E7E"/>
                </a:solidFill>
                <a:latin typeface="Century Gothic"/>
                <a:cs typeface="Century Gothic"/>
              </a:rPr>
              <a:t>4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680903" y="6598509"/>
            <a:ext cx="56324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 smtClean="0">
                <a:solidFill>
                  <a:srgbClr val="7E7E7E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 smtClean="0">
                <a:solidFill>
                  <a:srgbClr val="7E7E7E"/>
                </a:solidFill>
                <a:latin typeface="Century Gothic"/>
                <a:cs typeface="Century Gothic"/>
              </a:rPr>
              <a:t>5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450448" y="1503680"/>
            <a:ext cx="569912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60"/>
              </a:lnSpc>
              <a:spcBef>
                <a:spcPts val="100"/>
              </a:spcBef>
            </a:pPr>
            <a:r>
              <a:rPr sz="1800" b="1" dirty="0">
                <a:latin typeface="Century Gothic"/>
                <a:cs typeface="Century Gothic"/>
              </a:rPr>
              <a:t>ФЕДЕРАЛЬНЫЙ </a:t>
            </a:r>
            <a:r>
              <a:rPr sz="1800" b="1" spc="-5" dirty="0">
                <a:latin typeface="Century Gothic"/>
                <a:cs typeface="Century Gothic"/>
              </a:rPr>
              <a:t>ПРОЕКТ </a:t>
            </a:r>
            <a:r>
              <a:rPr sz="1800" b="1" dirty="0">
                <a:latin typeface="Century Gothic"/>
                <a:cs typeface="Century Gothic"/>
              </a:rPr>
              <a:t>«СОВРЕМЕННАЯ</a:t>
            </a:r>
            <a:r>
              <a:rPr sz="1800" b="1" spc="-15" dirty="0">
                <a:latin typeface="Century Gothic"/>
                <a:cs typeface="Century Gothic"/>
              </a:rPr>
              <a:t> </a:t>
            </a:r>
            <a:r>
              <a:rPr sz="1800" b="1" dirty="0">
                <a:latin typeface="Century Gothic"/>
                <a:cs typeface="Century Gothic"/>
              </a:rPr>
              <a:t>ШКОЛА</a:t>
            </a:r>
            <a:r>
              <a:rPr sz="1800" b="1" dirty="0" smtClean="0">
                <a:latin typeface="Century Gothic"/>
                <a:cs typeface="Century Gothic"/>
              </a:rPr>
              <a:t>»</a:t>
            </a:r>
            <a:endParaRPr lang="ru-RU" sz="1800" b="1" dirty="0" smtClean="0">
              <a:latin typeface="Century Gothic"/>
              <a:cs typeface="Century Gothic"/>
            </a:endParaRPr>
          </a:p>
          <a:p>
            <a:pPr marL="12700" marR="5080">
              <a:lnSpc>
                <a:spcPts val="1920"/>
              </a:lnSpc>
              <a:spcBef>
                <a:spcPts val="60"/>
              </a:spcBef>
              <a:tabLst>
                <a:tab pos="1825625" algn="l"/>
                <a:tab pos="2741930" algn="l"/>
                <a:tab pos="4138295" algn="l"/>
              </a:tabLst>
            </a:pPr>
            <a:r>
              <a:rPr sz="1600" i="1" spc="-5" dirty="0" smtClean="0">
                <a:latin typeface="Century Gothic"/>
                <a:cs typeface="Century Gothic"/>
              </a:rPr>
              <a:t>РЕГ</a:t>
            </a:r>
            <a:r>
              <a:rPr sz="1600" i="1" dirty="0" smtClean="0">
                <a:latin typeface="Century Gothic"/>
                <a:cs typeface="Century Gothic"/>
              </a:rPr>
              <a:t>И</a:t>
            </a:r>
            <a:r>
              <a:rPr sz="1600" i="1" spc="-5" dirty="0" smtClean="0">
                <a:latin typeface="Century Gothic"/>
                <a:cs typeface="Century Gothic"/>
              </a:rPr>
              <a:t>О</a:t>
            </a:r>
            <a:r>
              <a:rPr sz="1600" i="1" spc="-10" dirty="0" smtClean="0">
                <a:latin typeface="Century Gothic"/>
                <a:cs typeface="Century Gothic"/>
              </a:rPr>
              <a:t>НАЛЬНЫ</a:t>
            </a:r>
            <a:r>
              <a:rPr sz="1600" i="1" spc="-5" dirty="0" smtClean="0">
                <a:latin typeface="Century Gothic"/>
                <a:cs typeface="Century Gothic"/>
              </a:rPr>
              <a:t>Й</a:t>
            </a:r>
            <a:r>
              <a:rPr sz="1600" i="1" dirty="0">
                <a:latin typeface="Century Gothic"/>
                <a:cs typeface="Century Gothic"/>
              </a:rPr>
              <a:t>	</a:t>
            </a:r>
            <a:r>
              <a:rPr sz="1600" i="1" spc="-10" dirty="0">
                <a:latin typeface="Century Gothic"/>
                <a:cs typeface="Century Gothic"/>
              </a:rPr>
              <a:t>ПР</a:t>
            </a:r>
            <a:r>
              <a:rPr sz="1600" i="1" dirty="0">
                <a:latin typeface="Century Gothic"/>
                <a:cs typeface="Century Gothic"/>
              </a:rPr>
              <a:t>О</a:t>
            </a:r>
            <a:r>
              <a:rPr sz="1600" i="1" spc="-10" dirty="0">
                <a:latin typeface="Century Gothic"/>
                <a:cs typeface="Century Gothic"/>
              </a:rPr>
              <a:t>ЕК</a:t>
            </a:r>
            <a:r>
              <a:rPr sz="1600" i="1" spc="-5" dirty="0">
                <a:latin typeface="Century Gothic"/>
                <a:cs typeface="Century Gothic"/>
              </a:rPr>
              <a:t>Т</a:t>
            </a:r>
            <a:r>
              <a:rPr sz="1600" i="1" dirty="0">
                <a:latin typeface="Century Gothic"/>
                <a:cs typeface="Century Gothic"/>
              </a:rPr>
              <a:t>	</a:t>
            </a:r>
            <a:r>
              <a:rPr sz="1600" i="1" dirty="0" smtClean="0">
                <a:latin typeface="Century Gothic"/>
                <a:cs typeface="Century Gothic"/>
              </a:rPr>
              <a:t>«</a:t>
            </a:r>
            <a:r>
              <a:rPr lang="ru-RU" sz="1600" i="1" dirty="0" smtClean="0">
                <a:latin typeface="Century Gothic"/>
                <a:cs typeface="Century Gothic"/>
              </a:rPr>
              <a:t>СОВРЕМЕННАЯ ШКОЛА</a:t>
            </a:r>
            <a:r>
              <a:rPr sz="1600" i="1" spc="-5" dirty="0" smtClean="0">
                <a:latin typeface="Century Gothic"/>
                <a:cs typeface="Century Gothic"/>
              </a:rPr>
              <a:t>»</a:t>
            </a:r>
            <a:endParaRPr sz="1600" dirty="0">
              <a:latin typeface="Century Gothic"/>
              <a:cs typeface="Century Gothic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9148571" y="1427988"/>
            <a:ext cx="1222375" cy="1221105"/>
            <a:chOff x="9148571" y="1427988"/>
            <a:chExt cx="1222375" cy="1221105"/>
          </a:xfrm>
        </p:grpSpPr>
        <p:sp>
          <p:nvSpPr>
            <p:cNvPr id="35" name="object 35"/>
            <p:cNvSpPr/>
            <p:nvPr/>
          </p:nvSpPr>
          <p:spPr>
            <a:xfrm>
              <a:off x="9148571" y="1427988"/>
              <a:ext cx="1222375" cy="1221105"/>
            </a:xfrm>
            <a:custGeom>
              <a:avLst/>
              <a:gdLst/>
              <a:ahLst/>
              <a:cxnLst/>
              <a:rect l="l" t="t" r="r" b="b"/>
              <a:pathLst>
                <a:path w="1222375" h="1221105">
                  <a:moveTo>
                    <a:pt x="611124" y="0"/>
                  </a:moveTo>
                  <a:lnTo>
                    <a:pt x="563358" y="1836"/>
                  </a:lnTo>
                  <a:lnTo>
                    <a:pt x="516599" y="7255"/>
                  </a:lnTo>
                  <a:lnTo>
                    <a:pt x="470982" y="16121"/>
                  </a:lnTo>
                  <a:lnTo>
                    <a:pt x="426644" y="28299"/>
                  </a:lnTo>
                  <a:lnTo>
                    <a:pt x="383719" y="43651"/>
                  </a:lnTo>
                  <a:lnTo>
                    <a:pt x="342344" y="62044"/>
                  </a:lnTo>
                  <a:lnTo>
                    <a:pt x="302655" y="83340"/>
                  </a:lnTo>
                  <a:lnTo>
                    <a:pt x="264786" y="107404"/>
                  </a:lnTo>
                  <a:lnTo>
                    <a:pt x="228875" y="134100"/>
                  </a:lnTo>
                  <a:lnTo>
                    <a:pt x="195056" y="163293"/>
                  </a:lnTo>
                  <a:lnTo>
                    <a:pt x="163466" y="194847"/>
                  </a:lnTo>
                  <a:lnTo>
                    <a:pt x="134240" y="228626"/>
                  </a:lnTo>
                  <a:lnTo>
                    <a:pt x="107514" y="264494"/>
                  </a:lnTo>
                  <a:lnTo>
                    <a:pt x="83424" y="302316"/>
                  </a:lnTo>
                  <a:lnTo>
                    <a:pt x="62106" y="341955"/>
                  </a:lnTo>
                  <a:lnTo>
                    <a:pt x="43695" y="383277"/>
                  </a:lnTo>
                  <a:lnTo>
                    <a:pt x="28326" y="426144"/>
                  </a:lnTo>
                  <a:lnTo>
                    <a:pt x="16137" y="470422"/>
                  </a:lnTo>
                  <a:lnTo>
                    <a:pt x="7262" y="515975"/>
                  </a:lnTo>
                  <a:lnTo>
                    <a:pt x="1838" y="562667"/>
                  </a:lnTo>
                  <a:lnTo>
                    <a:pt x="0" y="610361"/>
                  </a:lnTo>
                  <a:lnTo>
                    <a:pt x="1838" y="658056"/>
                  </a:lnTo>
                  <a:lnTo>
                    <a:pt x="7262" y="704748"/>
                  </a:lnTo>
                  <a:lnTo>
                    <a:pt x="16137" y="750301"/>
                  </a:lnTo>
                  <a:lnTo>
                    <a:pt x="28326" y="794579"/>
                  </a:lnTo>
                  <a:lnTo>
                    <a:pt x="43695" y="837446"/>
                  </a:lnTo>
                  <a:lnTo>
                    <a:pt x="62106" y="878768"/>
                  </a:lnTo>
                  <a:lnTo>
                    <a:pt x="83424" y="918407"/>
                  </a:lnTo>
                  <a:lnTo>
                    <a:pt x="107514" y="956229"/>
                  </a:lnTo>
                  <a:lnTo>
                    <a:pt x="134240" y="992097"/>
                  </a:lnTo>
                  <a:lnTo>
                    <a:pt x="163466" y="1025876"/>
                  </a:lnTo>
                  <a:lnTo>
                    <a:pt x="195056" y="1057430"/>
                  </a:lnTo>
                  <a:lnTo>
                    <a:pt x="228875" y="1086623"/>
                  </a:lnTo>
                  <a:lnTo>
                    <a:pt x="264786" y="1113319"/>
                  </a:lnTo>
                  <a:lnTo>
                    <a:pt x="302655" y="1137383"/>
                  </a:lnTo>
                  <a:lnTo>
                    <a:pt x="342344" y="1158679"/>
                  </a:lnTo>
                  <a:lnTo>
                    <a:pt x="383719" y="1177072"/>
                  </a:lnTo>
                  <a:lnTo>
                    <a:pt x="426644" y="1192424"/>
                  </a:lnTo>
                  <a:lnTo>
                    <a:pt x="470982" y="1204602"/>
                  </a:lnTo>
                  <a:lnTo>
                    <a:pt x="516599" y="1213468"/>
                  </a:lnTo>
                  <a:lnTo>
                    <a:pt x="563358" y="1218887"/>
                  </a:lnTo>
                  <a:lnTo>
                    <a:pt x="611124" y="1220723"/>
                  </a:lnTo>
                  <a:lnTo>
                    <a:pt x="658889" y="1218887"/>
                  </a:lnTo>
                  <a:lnTo>
                    <a:pt x="705648" y="1213468"/>
                  </a:lnTo>
                  <a:lnTo>
                    <a:pt x="751265" y="1204602"/>
                  </a:lnTo>
                  <a:lnTo>
                    <a:pt x="795603" y="1192424"/>
                  </a:lnTo>
                  <a:lnTo>
                    <a:pt x="838528" y="1177072"/>
                  </a:lnTo>
                  <a:lnTo>
                    <a:pt x="879903" y="1158679"/>
                  </a:lnTo>
                  <a:lnTo>
                    <a:pt x="919592" y="1137383"/>
                  </a:lnTo>
                  <a:lnTo>
                    <a:pt x="957461" y="1113319"/>
                  </a:lnTo>
                  <a:lnTo>
                    <a:pt x="993372" y="1086623"/>
                  </a:lnTo>
                  <a:lnTo>
                    <a:pt x="1027191" y="1057430"/>
                  </a:lnTo>
                  <a:lnTo>
                    <a:pt x="1058781" y="1025876"/>
                  </a:lnTo>
                  <a:lnTo>
                    <a:pt x="1088007" y="992097"/>
                  </a:lnTo>
                  <a:lnTo>
                    <a:pt x="1114733" y="956229"/>
                  </a:lnTo>
                  <a:lnTo>
                    <a:pt x="1138823" y="918407"/>
                  </a:lnTo>
                  <a:lnTo>
                    <a:pt x="1160141" y="878768"/>
                  </a:lnTo>
                  <a:lnTo>
                    <a:pt x="1178552" y="837446"/>
                  </a:lnTo>
                  <a:lnTo>
                    <a:pt x="1193921" y="794579"/>
                  </a:lnTo>
                  <a:lnTo>
                    <a:pt x="1206110" y="750301"/>
                  </a:lnTo>
                  <a:lnTo>
                    <a:pt x="1214985" y="704748"/>
                  </a:lnTo>
                  <a:lnTo>
                    <a:pt x="1220409" y="658056"/>
                  </a:lnTo>
                  <a:lnTo>
                    <a:pt x="1222248" y="610361"/>
                  </a:lnTo>
                  <a:lnTo>
                    <a:pt x="1220409" y="562667"/>
                  </a:lnTo>
                  <a:lnTo>
                    <a:pt x="1214985" y="515975"/>
                  </a:lnTo>
                  <a:lnTo>
                    <a:pt x="1206110" y="470422"/>
                  </a:lnTo>
                  <a:lnTo>
                    <a:pt x="1193921" y="426144"/>
                  </a:lnTo>
                  <a:lnTo>
                    <a:pt x="1178552" y="383277"/>
                  </a:lnTo>
                  <a:lnTo>
                    <a:pt x="1160141" y="341955"/>
                  </a:lnTo>
                  <a:lnTo>
                    <a:pt x="1138823" y="302316"/>
                  </a:lnTo>
                  <a:lnTo>
                    <a:pt x="1114733" y="264494"/>
                  </a:lnTo>
                  <a:lnTo>
                    <a:pt x="1088007" y="228626"/>
                  </a:lnTo>
                  <a:lnTo>
                    <a:pt x="1058781" y="194847"/>
                  </a:lnTo>
                  <a:lnTo>
                    <a:pt x="1027191" y="163293"/>
                  </a:lnTo>
                  <a:lnTo>
                    <a:pt x="993372" y="134100"/>
                  </a:lnTo>
                  <a:lnTo>
                    <a:pt x="957461" y="107404"/>
                  </a:lnTo>
                  <a:lnTo>
                    <a:pt x="919592" y="83340"/>
                  </a:lnTo>
                  <a:lnTo>
                    <a:pt x="879903" y="62044"/>
                  </a:lnTo>
                  <a:lnTo>
                    <a:pt x="838528" y="43651"/>
                  </a:lnTo>
                  <a:lnTo>
                    <a:pt x="795603" y="28299"/>
                  </a:lnTo>
                  <a:lnTo>
                    <a:pt x="751265" y="16121"/>
                  </a:lnTo>
                  <a:lnTo>
                    <a:pt x="705648" y="7255"/>
                  </a:lnTo>
                  <a:lnTo>
                    <a:pt x="658889" y="1836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14687" y="1568196"/>
              <a:ext cx="870203" cy="870203"/>
            </a:xfrm>
            <a:prstGeom prst="rect">
              <a:avLst/>
            </a:prstGeom>
          </p:spPr>
        </p:pic>
      </p:grpSp>
      <p:sp>
        <p:nvSpPr>
          <p:cNvPr id="38" name="object 38"/>
          <p:cNvSpPr/>
          <p:nvPr/>
        </p:nvSpPr>
        <p:spPr>
          <a:xfrm>
            <a:off x="9179051" y="3211067"/>
            <a:ext cx="1191895" cy="688975"/>
          </a:xfrm>
          <a:custGeom>
            <a:avLst/>
            <a:gdLst/>
            <a:ahLst/>
            <a:cxnLst/>
            <a:rect l="l" t="t" r="r" b="b"/>
            <a:pathLst>
              <a:path w="1191894" h="1377950">
                <a:moveTo>
                  <a:pt x="1191768" y="0"/>
                </a:moveTo>
                <a:lnTo>
                  <a:pt x="0" y="0"/>
                </a:lnTo>
                <a:lnTo>
                  <a:pt x="0" y="1377695"/>
                </a:lnTo>
                <a:lnTo>
                  <a:pt x="1191768" y="1377695"/>
                </a:lnTo>
                <a:lnTo>
                  <a:pt x="1191768" y="0"/>
                </a:lnTo>
                <a:close/>
              </a:path>
            </a:pathLst>
          </a:custGeom>
          <a:solidFill>
            <a:srgbClr val="767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9565131" y="3895951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 smtClean="0">
                <a:solidFill>
                  <a:srgbClr val="44536A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44536A"/>
                </a:solidFill>
                <a:latin typeface="Century Gothic"/>
                <a:cs typeface="Century Gothic"/>
              </a:rPr>
              <a:t>0</a:t>
            </a:r>
            <a:r>
              <a:rPr sz="1400" spc="-5" dirty="0" smtClean="0">
                <a:solidFill>
                  <a:srgbClr val="44536A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 smtClean="0">
                <a:solidFill>
                  <a:srgbClr val="44536A"/>
                </a:solidFill>
                <a:latin typeface="Century Gothic"/>
                <a:cs typeface="Century Gothic"/>
              </a:rPr>
              <a:t>4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289788" y="2599666"/>
            <a:ext cx="922655" cy="51371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R="39370" algn="ctr">
              <a:lnSpc>
                <a:spcPct val="100000"/>
              </a:lnSpc>
              <a:spcBef>
                <a:spcPts val="370"/>
              </a:spcBef>
            </a:pPr>
            <a:r>
              <a:rPr lang="ru-RU" sz="1600" b="1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7,6</a:t>
            </a:r>
            <a:endParaRPr sz="16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210"/>
              </a:spcBef>
            </a:pPr>
            <a:r>
              <a:rPr sz="12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млн.рублей</a:t>
            </a:r>
            <a:endParaRPr sz="1200" dirty="0">
              <a:latin typeface="Century Gothic"/>
              <a:cs typeface="Century Gothic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264666" y="6894703"/>
            <a:ext cx="45110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376555" algn="l"/>
                <a:tab pos="1485900" algn="l"/>
                <a:tab pos="3606165" algn="l"/>
              </a:tabLst>
            </a:pPr>
            <a:r>
              <a:rPr sz="1600" b="1" spc="-5" dirty="0">
                <a:latin typeface="Century Gothic"/>
                <a:cs typeface="Century Gothic"/>
              </a:rPr>
              <a:t>В	Р</a:t>
            </a:r>
            <a:r>
              <a:rPr sz="1600" b="1" spc="-10" dirty="0">
                <a:latin typeface="Century Gothic"/>
                <a:cs typeface="Century Gothic"/>
              </a:rPr>
              <a:t>А</a:t>
            </a:r>
            <a:r>
              <a:rPr sz="1600" b="1" spc="-5" dirty="0">
                <a:latin typeface="Century Gothic"/>
                <a:cs typeface="Century Gothic"/>
              </a:rPr>
              <a:t>М</a:t>
            </a:r>
            <a:r>
              <a:rPr sz="1600" b="1" dirty="0">
                <a:latin typeface="Century Gothic"/>
                <a:cs typeface="Century Gothic"/>
              </a:rPr>
              <a:t>КА</a:t>
            </a:r>
            <a:r>
              <a:rPr sz="1600" b="1" spc="-5" dirty="0">
                <a:latin typeface="Century Gothic"/>
                <a:cs typeface="Century Gothic"/>
              </a:rPr>
              <a:t>Х</a:t>
            </a:r>
            <a:r>
              <a:rPr sz="1600" b="1" dirty="0">
                <a:latin typeface="Century Gothic"/>
                <a:cs typeface="Century Gothic"/>
              </a:rPr>
              <a:t>	</a:t>
            </a:r>
            <a:r>
              <a:rPr sz="1600" b="1" spc="-5" dirty="0">
                <a:latin typeface="Century Gothic"/>
                <a:cs typeface="Century Gothic"/>
              </a:rPr>
              <a:t>Н</a:t>
            </a:r>
            <a:r>
              <a:rPr sz="1600" b="1" spc="-10" dirty="0">
                <a:latin typeface="Century Gothic"/>
                <a:cs typeface="Century Gothic"/>
              </a:rPr>
              <a:t>А</a:t>
            </a:r>
            <a:r>
              <a:rPr sz="1600" b="1" spc="-5" dirty="0">
                <a:latin typeface="Century Gothic"/>
                <a:cs typeface="Century Gothic"/>
              </a:rPr>
              <a:t>Ц</a:t>
            </a:r>
            <a:r>
              <a:rPr sz="1600" b="1" dirty="0">
                <a:latin typeface="Century Gothic"/>
                <a:cs typeface="Century Gothic"/>
              </a:rPr>
              <a:t>И</a:t>
            </a:r>
            <a:r>
              <a:rPr sz="1600" b="1" spc="-5" dirty="0">
                <a:latin typeface="Century Gothic"/>
                <a:cs typeface="Century Gothic"/>
              </a:rPr>
              <a:t>О</a:t>
            </a:r>
            <a:r>
              <a:rPr sz="1600" b="1" dirty="0">
                <a:latin typeface="Century Gothic"/>
                <a:cs typeface="Century Gothic"/>
              </a:rPr>
              <a:t>НА</a:t>
            </a:r>
            <a:r>
              <a:rPr sz="1600" b="1" spc="-5" dirty="0">
                <a:latin typeface="Century Gothic"/>
                <a:cs typeface="Century Gothic"/>
              </a:rPr>
              <a:t>Л</a:t>
            </a:r>
            <a:r>
              <a:rPr sz="1600" b="1" spc="5" dirty="0">
                <a:latin typeface="Century Gothic"/>
                <a:cs typeface="Century Gothic"/>
              </a:rPr>
              <a:t>Ь</a:t>
            </a:r>
            <a:r>
              <a:rPr sz="1600" b="1" spc="-5" dirty="0">
                <a:latin typeface="Century Gothic"/>
                <a:cs typeface="Century Gothic"/>
              </a:rPr>
              <a:t>НО</a:t>
            </a:r>
            <a:r>
              <a:rPr sz="1600" b="1" dirty="0">
                <a:latin typeface="Century Gothic"/>
                <a:cs typeface="Century Gothic"/>
              </a:rPr>
              <a:t>Г</a:t>
            </a:r>
            <a:r>
              <a:rPr sz="1600" b="1" spc="-5" dirty="0">
                <a:latin typeface="Century Gothic"/>
                <a:cs typeface="Century Gothic"/>
              </a:rPr>
              <a:t>О</a:t>
            </a:r>
            <a:r>
              <a:rPr sz="1600" b="1" dirty="0">
                <a:latin typeface="Century Gothic"/>
                <a:cs typeface="Century Gothic"/>
              </a:rPr>
              <a:t>	</a:t>
            </a:r>
            <a:r>
              <a:rPr sz="1600" b="1" spc="-5" dirty="0">
                <a:latin typeface="Century Gothic"/>
                <a:cs typeface="Century Gothic"/>
              </a:rPr>
              <a:t>ПРО</a:t>
            </a:r>
            <a:r>
              <a:rPr sz="1600" b="1" spc="5" dirty="0">
                <a:latin typeface="Century Gothic"/>
                <a:cs typeface="Century Gothic"/>
              </a:rPr>
              <a:t>Е</a:t>
            </a:r>
            <a:r>
              <a:rPr sz="1600" b="1" spc="-10" dirty="0">
                <a:latin typeface="Century Gothic"/>
                <a:cs typeface="Century Gothic"/>
              </a:rPr>
              <a:t>К</a:t>
            </a:r>
            <a:r>
              <a:rPr sz="1600" b="1" spc="5" dirty="0">
                <a:latin typeface="Century Gothic"/>
                <a:cs typeface="Century Gothic"/>
              </a:rPr>
              <a:t>Т</a:t>
            </a:r>
            <a:r>
              <a:rPr sz="1600" b="1" spc="-5" dirty="0">
                <a:latin typeface="Century Gothic"/>
                <a:cs typeface="Century Gothic"/>
              </a:rPr>
              <a:t>А  </a:t>
            </a:r>
            <a:r>
              <a:rPr sz="1600" b="1" spc="-5" dirty="0" smtClean="0">
                <a:latin typeface="Century Gothic"/>
                <a:cs typeface="Century Gothic"/>
              </a:rPr>
              <a:t>ФЕДЕРАЛЬНЫЕ</a:t>
            </a:r>
            <a:r>
              <a:rPr lang="ru-RU" sz="1600" b="1" spc="-5" dirty="0" smtClean="0">
                <a:latin typeface="Century Gothic"/>
                <a:cs typeface="Century Gothic"/>
              </a:rPr>
              <a:t> И РЕГИОНАЛЬНЫЕ </a:t>
            </a:r>
            <a:r>
              <a:rPr sz="1600" b="1" spc="65" dirty="0" smtClean="0">
                <a:latin typeface="Century Gothic"/>
                <a:cs typeface="Century Gothic"/>
              </a:rPr>
              <a:t> </a:t>
            </a:r>
            <a:r>
              <a:rPr sz="1600" b="1" spc="-5" dirty="0">
                <a:latin typeface="Century Gothic"/>
                <a:cs typeface="Century Gothic"/>
              </a:rPr>
              <a:t>ПРОЕКТЫ: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892926" y="6899875"/>
            <a:ext cx="15011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entury Gothic"/>
                <a:cs typeface="Century Gothic"/>
              </a:rPr>
              <a:t>РЕАЛИЗУЮТСЯ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264666" y="7382382"/>
            <a:ext cx="351218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b="1" spc="-5" dirty="0">
                <a:latin typeface="Century Gothic"/>
                <a:cs typeface="Century Gothic"/>
              </a:rPr>
              <a:t>«Современная</a:t>
            </a:r>
            <a:r>
              <a:rPr sz="1600" b="1" spc="60" dirty="0">
                <a:latin typeface="Century Gothic"/>
                <a:cs typeface="Century Gothic"/>
              </a:rPr>
              <a:t> </a:t>
            </a:r>
            <a:r>
              <a:rPr sz="1600" b="1" spc="-10" dirty="0" err="1">
                <a:latin typeface="Century Gothic"/>
                <a:cs typeface="Century Gothic"/>
              </a:rPr>
              <a:t>школа</a:t>
            </a:r>
            <a:r>
              <a:rPr sz="1600" b="1" spc="-10" dirty="0" smtClean="0">
                <a:latin typeface="Century Gothic"/>
                <a:cs typeface="Century Gothic"/>
              </a:rPr>
              <a:t>»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309341" y="7640786"/>
            <a:ext cx="4185285" cy="255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ts val="1889"/>
              </a:lnSpc>
              <a:buFont typeface="Wingdings"/>
              <a:buChar char=""/>
              <a:tabLst>
                <a:tab pos="299720" algn="l"/>
              </a:tabLst>
            </a:pPr>
            <a:r>
              <a:rPr sz="1600" b="1" spc="-5" dirty="0" smtClean="0">
                <a:latin typeface="Century Gothic"/>
                <a:cs typeface="Century Gothic"/>
              </a:rPr>
              <a:t>«</a:t>
            </a:r>
            <a:r>
              <a:rPr sz="1600" b="1" spc="-5" dirty="0">
                <a:latin typeface="Century Gothic"/>
                <a:cs typeface="Century Gothic"/>
              </a:rPr>
              <a:t>Социальная</a:t>
            </a:r>
            <a:r>
              <a:rPr sz="1600" b="1" spc="30" dirty="0">
                <a:latin typeface="Century Gothic"/>
                <a:cs typeface="Century Gothic"/>
              </a:rPr>
              <a:t> </a:t>
            </a:r>
            <a:r>
              <a:rPr sz="1600" b="1" spc="-5" dirty="0">
                <a:latin typeface="Century Gothic"/>
                <a:cs typeface="Century Gothic"/>
              </a:rPr>
              <a:t>активность»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284598" y="6324600"/>
            <a:ext cx="1350136" cy="288374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5149901" y="5599913"/>
            <a:ext cx="1609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8080"/>
                </a:solidFill>
              </a:rPr>
              <a:t>0,9 </a:t>
            </a:r>
            <a:r>
              <a:rPr lang="ru-RU" b="1" dirty="0" err="1" smtClean="0">
                <a:solidFill>
                  <a:srgbClr val="008080"/>
                </a:solidFill>
              </a:rPr>
              <a:t>млн.рублей</a:t>
            </a:r>
            <a:endParaRPr lang="ru-RU" b="1" dirty="0">
              <a:solidFill>
                <a:srgbClr val="00808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1" y="157315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179381" y="8839200"/>
            <a:ext cx="750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itchFamily="34" charset="0"/>
              </a:rPr>
              <a:t>12</a:t>
            </a:r>
            <a:endParaRPr lang="ru-RU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0636250" y="2646959"/>
            <a:ext cx="1480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585858"/>
                </a:solidFill>
                <a:latin typeface="Century Gothic"/>
                <a:cs typeface="Century Gothic"/>
              </a:rPr>
              <a:t>В </a:t>
            </a:r>
            <a:r>
              <a:rPr lang="ru-RU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2024</a:t>
            </a:r>
            <a:r>
              <a:rPr lang="ru-RU" b="1" spc="-75" dirty="0" smtClean="0">
                <a:solidFill>
                  <a:srgbClr val="585858"/>
                </a:solidFill>
                <a:latin typeface="Century Gothic"/>
                <a:cs typeface="Century Gothic"/>
              </a:rPr>
              <a:t> </a:t>
            </a:r>
            <a:r>
              <a:rPr lang="ru-RU" b="1" dirty="0">
                <a:solidFill>
                  <a:srgbClr val="585858"/>
                </a:solidFill>
                <a:latin typeface="Century Gothic"/>
                <a:cs typeface="Century Gothic"/>
              </a:rPr>
              <a:t>году</a:t>
            </a:r>
            <a:endParaRPr lang="ru-RU" dirty="0"/>
          </a:p>
        </p:txBody>
      </p:sp>
      <p:sp>
        <p:nvSpPr>
          <p:cNvPr id="65" name="object 46"/>
          <p:cNvSpPr txBox="1"/>
          <p:nvPr/>
        </p:nvSpPr>
        <p:spPr>
          <a:xfrm>
            <a:off x="10501879" y="3240246"/>
            <a:ext cx="6611371" cy="65979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AutoNum type="arabicPeriod"/>
            </a:pPr>
            <a:r>
              <a:rPr lang="ru-RU" sz="1400" spc="-5" dirty="0" smtClean="0">
                <a:latin typeface="Century Gothic"/>
                <a:cs typeface="Century Gothic"/>
              </a:rPr>
              <a:t>Обновление материально технической базы в организациях , осуществляющих образовательную деятельность  исключительно по адаптированным  основным общеобразовательным программам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314825" y="6324599"/>
            <a:ext cx="1295400" cy="27390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3167064" y="5577308"/>
            <a:ext cx="1609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8080"/>
                </a:solidFill>
              </a:rPr>
              <a:t>0,8 млн.рублей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45" name="object 51"/>
          <p:cNvSpPr txBox="1"/>
          <p:nvPr/>
        </p:nvSpPr>
        <p:spPr>
          <a:xfrm>
            <a:off x="1294431" y="7896625"/>
            <a:ext cx="3512185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b="1" spc="-5" dirty="0" smtClean="0">
                <a:latin typeface="Century Gothic"/>
                <a:cs typeface="Century Gothic"/>
              </a:rPr>
              <a:t>«</a:t>
            </a:r>
            <a:r>
              <a:rPr lang="ru-RU" sz="1600" b="1" spc="-5" dirty="0">
                <a:latin typeface="Century Gothic"/>
                <a:cs typeface="Century Gothic"/>
              </a:rPr>
              <a:t>Патриотическое воспитание граждан Российской </a:t>
            </a:r>
            <a:r>
              <a:rPr lang="ru-RU" sz="1600" b="1" spc="-5" dirty="0" smtClean="0">
                <a:latin typeface="Century Gothic"/>
                <a:cs typeface="Century Gothic"/>
              </a:rPr>
              <a:t>Федерации»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47" name="object 26"/>
          <p:cNvSpPr txBox="1"/>
          <p:nvPr/>
        </p:nvSpPr>
        <p:spPr>
          <a:xfrm>
            <a:off x="5678044" y="6611553"/>
            <a:ext cx="56324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 smtClean="0">
                <a:solidFill>
                  <a:srgbClr val="7E7E7E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7E7E7E"/>
                </a:solidFill>
                <a:latin typeface="Century Gothic"/>
                <a:cs typeface="Century Gothic"/>
              </a:rPr>
              <a:t>6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247488" y="5646044"/>
            <a:ext cx="1295400" cy="96550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1090294" y="5025234"/>
            <a:ext cx="1609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8080"/>
                </a:solidFill>
              </a:rPr>
              <a:t>8,7 млн.рублей</a:t>
            </a:r>
            <a:endParaRPr lang="ru-RU" b="1" dirty="0">
              <a:solidFill>
                <a:srgbClr val="00808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443" y="4351758"/>
            <a:ext cx="12192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object 9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265195" y="4502260"/>
            <a:ext cx="1124711" cy="924546"/>
          </a:xfrm>
          <a:prstGeom prst="rect">
            <a:avLst/>
          </a:prstGeom>
        </p:spPr>
      </p:pic>
      <p:sp>
        <p:nvSpPr>
          <p:cNvPr id="66" name="object 89"/>
          <p:cNvSpPr txBox="1"/>
          <p:nvPr/>
        </p:nvSpPr>
        <p:spPr>
          <a:xfrm>
            <a:off x="10708764" y="4283421"/>
            <a:ext cx="6197600" cy="689931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5560">
              <a:lnSpc>
                <a:spcPct val="100000"/>
              </a:lnSpc>
              <a:spcBef>
                <a:spcPts val="819"/>
              </a:spcBef>
            </a:pPr>
            <a:r>
              <a:rPr sz="1800" b="1" spc="-5" dirty="0">
                <a:latin typeface="Century Gothic"/>
                <a:cs typeface="Century Gothic"/>
              </a:rPr>
              <a:t>ФЕДЕРАЛЬНЫЙ ПРОЕКТ «СОЦИАЛЬНАЯ</a:t>
            </a:r>
            <a:r>
              <a:rPr sz="1800" b="1" spc="30" dirty="0">
                <a:latin typeface="Century Gothic"/>
                <a:cs typeface="Century Gothic"/>
              </a:rPr>
              <a:t> </a:t>
            </a:r>
            <a:r>
              <a:rPr sz="1800" b="1" spc="-5" dirty="0">
                <a:latin typeface="Century Gothic"/>
                <a:cs typeface="Century Gothic"/>
              </a:rPr>
              <a:t>АКТИВНОСТЬ»</a:t>
            </a:r>
            <a:endParaRPr sz="1800" dirty="0">
              <a:latin typeface="Century Gothic"/>
              <a:cs typeface="Century Gothic"/>
            </a:endParaRPr>
          </a:p>
          <a:p>
            <a:pPr marL="12700" marR="5080">
              <a:lnSpc>
                <a:spcPct val="100000"/>
              </a:lnSpc>
              <a:spcBef>
                <a:spcPts val="595"/>
              </a:spcBef>
            </a:pPr>
            <a:r>
              <a:rPr sz="1500" i="1" spc="-5" dirty="0">
                <a:latin typeface="Century Gothic"/>
                <a:cs typeface="Century Gothic"/>
              </a:rPr>
              <a:t>РЕГИОНАЛЬНЫЙ ПРОЕКТ «РАЗВИТИЕ СОЦИАЛЬНОЙ </a:t>
            </a:r>
            <a:r>
              <a:rPr sz="1500" i="1" spc="-5" dirty="0" smtClean="0">
                <a:latin typeface="Century Gothic"/>
                <a:cs typeface="Century Gothic"/>
              </a:rPr>
              <a:t>АКТИВНОСТИ»</a:t>
            </a:r>
            <a:endParaRPr sz="1500" dirty="0">
              <a:latin typeface="Century Gothic"/>
              <a:cs typeface="Century Gothic"/>
            </a:endParaRPr>
          </a:p>
        </p:txBody>
      </p:sp>
      <p:graphicFrame>
        <p:nvGraphicFramePr>
          <p:cNvPr id="67" name="object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825290"/>
              </p:ext>
            </p:extLst>
          </p:nvPr>
        </p:nvGraphicFramePr>
        <p:xfrm>
          <a:off x="9094405" y="5701614"/>
          <a:ext cx="2712085" cy="13176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6455"/>
                <a:gridCol w="1865630"/>
              </a:tblGrid>
              <a:tr h="439228">
                <a:tc>
                  <a:txBody>
                    <a:bodyPr/>
                    <a:lstStyle/>
                    <a:p>
                      <a:pPr marL="2222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b="1" spc="5" dirty="0" smtClean="0"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5" dirty="0" smtClean="0"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762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8496AF"/>
                      </a:solidFill>
                      <a:prstDash val="solid"/>
                    </a:lnR>
                    <a:lnT w="762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8496A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0,5</a:t>
                      </a:r>
                      <a:r>
                        <a:rPr sz="1600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8496AF"/>
                      </a:solidFill>
                      <a:prstDash val="solid"/>
                    </a:lnL>
                    <a:lnR w="762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8496AF"/>
                      </a:solidFill>
                      <a:prstDash val="solid"/>
                    </a:lnB>
                  </a:tcPr>
                </a:tc>
              </a:tr>
              <a:tr h="439228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b="1" dirty="0" smtClean="0"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dirty="0" smtClean="0"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762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8496AF"/>
                      </a:solidFill>
                      <a:prstDash val="solid"/>
                    </a:lnR>
                    <a:lnT w="28575">
                      <a:solidFill>
                        <a:srgbClr val="8496AF"/>
                      </a:solidFill>
                      <a:prstDash val="solid"/>
                    </a:lnT>
                    <a:lnB w="28575">
                      <a:solidFill>
                        <a:srgbClr val="8496A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0,2</a:t>
                      </a: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 err="1" smtClean="0">
                          <a:latin typeface="Century Gothic"/>
                          <a:cs typeface="Century Gothic"/>
                        </a:rPr>
                        <a:t>млн.рублей</a:t>
                      </a:r>
                      <a:endParaRPr lang="ru-RU" sz="1600" dirty="0" smtClean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8496AF"/>
                      </a:solidFill>
                      <a:prstDash val="solid"/>
                    </a:lnL>
                    <a:lnR w="762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8496AF"/>
                      </a:solidFill>
                      <a:prstDash val="solid"/>
                    </a:lnT>
                    <a:lnB w="28575">
                      <a:solidFill>
                        <a:srgbClr val="8496AF"/>
                      </a:solidFill>
                      <a:prstDash val="solid"/>
                    </a:lnB>
                  </a:tcPr>
                </a:tc>
              </a:tr>
              <a:tr h="439228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b="1" dirty="0" smtClean="0">
                          <a:latin typeface="Century Gothic"/>
                          <a:cs typeface="Century Gothic"/>
                        </a:rPr>
                        <a:t>2026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762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8496AF"/>
                      </a:solidFill>
                      <a:prstDash val="solid"/>
                    </a:lnR>
                    <a:lnT w="28575">
                      <a:solidFill>
                        <a:srgbClr val="8496A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0,2</a:t>
                      </a: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 err="1" smtClean="0">
                          <a:latin typeface="Century Gothic"/>
                          <a:cs typeface="Century Gothic"/>
                        </a:rPr>
                        <a:t>млн.рублей</a:t>
                      </a:r>
                      <a:endParaRPr lang="ru-RU" sz="1600" dirty="0" smtClean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8496AF"/>
                      </a:solidFill>
                      <a:prstDash val="solid"/>
                    </a:lnL>
                    <a:lnR w="762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8496A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8" name="object 80"/>
          <p:cNvSpPr txBox="1"/>
          <p:nvPr/>
        </p:nvSpPr>
        <p:spPr>
          <a:xfrm>
            <a:off x="12116784" y="5599913"/>
            <a:ext cx="4570413" cy="78739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80"/>
              </a:spcBef>
            </a:pPr>
            <a:r>
              <a:rPr sz="1600" b="1" dirty="0">
                <a:solidFill>
                  <a:srgbClr val="8496AF"/>
                </a:solidFill>
                <a:latin typeface="Century Gothic"/>
                <a:cs typeface="Century Gothic"/>
              </a:rPr>
              <a:t>В </a:t>
            </a:r>
            <a:r>
              <a:rPr sz="1600" b="1" spc="-5" dirty="0" smtClean="0">
                <a:solidFill>
                  <a:srgbClr val="8496AF"/>
                </a:solidFill>
                <a:latin typeface="Century Gothic"/>
                <a:cs typeface="Century Gothic"/>
              </a:rPr>
              <a:t>202</a:t>
            </a:r>
            <a:r>
              <a:rPr lang="ru-RU" sz="1600" b="1" spc="-5" dirty="0" smtClean="0">
                <a:solidFill>
                  <a:srgbClr val="8496AF"/>
                </a:solidFill>
                <a:latin typeface="Century Gothic"/>
                <a:cs typeface="Century Gothic"/>
              </a:rPr>
              <a:t>4-2026 </a:t>
            </a:r>
            <a:r>
              <a:rPr sz="1600" b="1" dirty="0" smtClean="0">
                <a:solidFill>
                  <a:srgbClr val="8496AF"/>
                </a:solidFill>
                <a:latin typeface="Century Gothic"/>
                <a:cs typeface="Century Gothic"/>
              </a:rPr>
              <a:t> </a:t>
            </a:r>
            <a:r>
              <a:rPr sz="1600" b="1" dirty="0" err="1" smtClean="0">
                <a:solidFill>
                  <a:srgbClr val="8496AF"/>
                </a:solidFill>
                <a:latin typeface="Century Gothic"/>
                <a:cs typeface="Century Gothic"/>
              </a:rPr>
              <a:t>год</a:t>
            </a:r>
            <a:r>
              <a:rPr lang="ru-RU" sz="1600" b="1" dirty="0" smtClean="0">
                <a:solidFill>
                  <a:srgbClr val="8496AF"/>
                </a:solidFill>
                <a:latin typeface="Century Gothic"/>
                <a:cs typeface="Century Gothic"/>
              </a:rPr>
              <a:t>ах</a:t>
            </a:r>
            <a:r>
              <a:rPr sz="1600" b="1" dirty="0" smtClean="0">
                <a:solidFill>
                  <a:srgbClr val="8496AF"/>
                </a:solidFill>
                <a:latin typeface="Century Gothic"/>
                <a:cs typeface="Century Gothic"/>
              </a:rPr>
              <a:t>:</a:t>
            </a:r>
            <a:endParaRPr sz="16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531620" algn="l"/>
              </a:tabLst>
            </a:pPr>
            <a:r>
              <a:rPr lang="ru-RU" sz="1600" spc="-5" dirty="0" smtClean="0">
                <a:latin typeface="Century Gothic"/>
                <a:cs typeface="Century Gothic"/>
              </a:rPr>
              <a:t>Организация и проведение мероприятий с детьми  и молодежью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69" name="object 89"/>
          <p:cNvSpPr txBox="1"/>
          <p:nvPr/>
        </p:nvSpPr>
        <p:spPr>
          <a:xfrm>
            <a:off x="11007214" y="7026653"/>
            <a:ext cx="6197600" cy="659154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5560">
              <a:lnSpc>
                <a:spcPct val="100000"/>
              </a:lnSpc>
              <a:spcBef>
                <a:spcPts val="819"/>
              </a:spcBef>
            </a:pPr>
            <a:r>
              <a:rPr sz="1800" b="1" spc="-5" dirty="0">
                <a:latin typeface="Century Gothic"/>
                <a:cs typeface="Century Gothic"/>
              </a:rPr>
              <a:t>ФЕДЕРАЛЬНЫЙ ПРОЕКТ </a:t>
            </a:r>
            <a:r>
              <a:rPr sz="1800" b="1" spc="-5" dirty="0" smtClean="0">
                <a:latin typeface="Century Gothic"/>
                <a:cs typeface="Century Gothic"/>
              </a:rPr>
              <a:t>«</a:t>
            </a:r>
            <a:r>
              <a:rPr lang="ru-RU" b="1" spc="-5" dirty="0" smtClean="0">
                <a:latin typeface="Century Gothic"/>
                <a:cs typeface="Century Gothic"/>
              </a:rPr>
              <a:t>ПАТРИОТИЧЕСКОЕ ВОСПИТАНИЕ ГРАЖДАН РОССИЙСКОЙ ФЕДЕРАЦИИ</a:t>
            </a:r>
            <a:r>
              <a:rPr sz="1800" b="1" spc="-5" dirty="0" smtClean="0">
                <a:latin typeface="Century Gothic"/>
                <a:cs typeface="Century Gothic"/>
              </a:rPr>
              <a:t>»</a:t>
            </a:r>
            <a:endParaRPr sz="1800" dirty="0">
              <a:latin typeface="Century Gothic"/>
              <a:cs typeface="Century Gothic"/>
            </a:endParaRPr>
          </a:p>
        </p:txBody>
      </p:sp>
      <p:graphicFrame>
        <p:nvGraphicFramePr>
          <p:cNvPr id="70" name="object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795489"/>
              </p:ext>
            </p:extLst>
          </p:nvPr>
        </p:nvGraphicFramePr>
        <p:xfrm>
          <a:off x="9179051" y="7896625"/>
          <a:ext cx="2712085" cy="12114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6455"/>
                <a:gridCol w="1865630"/>
              </a:tblGrid>
              <a:tr h="332975">
                <a:tc>
                  <a:txBody>
                    <a:bodyPr/>
                    <a:lstStyle/>
                    <a:p>
                      <a:pPr marL="2222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b="1" spc="5" dirty="0" smtClean="0"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5" dirty="0" smtClean="0"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762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8496AF"/>
                      </a:solidFill>
                      <a:prstDash val="solid"/>
                    </a:lnR>
                    <a:lnT w="762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8496A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0,6</a:t>
                      </a:r>
                      <a:r>
                        <a:rPr sz="1600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8496AF"/>
                      </a:solidFill>
                      <a:prstDash val="solid"/>
                    </a:lnL>
                    <a:lnR w="762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8496AF"/>
                      </a:solidFill>
                      <a:prstDash val="solid"/>
                    </a:lnB>
                  </a:tcPr>
                </a:tc>
              </a:tr>
              <a:tr h="439228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b="1" dirty="0" smtClean="0"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dirty="0" smtClean="0"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762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8496AF"/>
                      </a:solidFill>
                      <a:prstDash val="solid"/>
                    </a:lnR>
                    <a:lnT w="28575">
                      <a:solidFill>
                        <a:srgbClr val="8496AF"/>
                      </a:solidFill>
                      <a:prstDash val="solid"/>
                    </a:lnT>
                    <a:lnB w="28575">
                      <a:solidFill>
                        <a:srgbClr val="8496A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0,6</a:t>
                      </a: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 err="1" smtClean="0">
                          <a:latin typeface="Century Gothic"/>
                          <a:cs typeface="Century Gothic"/>
                        </a:rPr>
                        <a:t>млн.рублей</a:t>
                      </a:r>
                      <a:endParaRPr lang="ru-RU" sz="1600" dirty="0" smtClean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8496AF"/>
                      </a:solidFill>
                      <a:prstDash val="solid"/>
                    </a:lnL>
                    <a:lnR w="762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8496AF"/>
                      </a:solidFill>
                      <a:prstDash val="solid"/>
                    </a:lnT>
                    <a:lnB w="28575">
                      <a:solidFill>
                        <a:srgbClr val="8496AF"/>
                      </a:solidFill>
                      <a:prstDash val="solid"/>
                    </a:lnB>
                  </a:tcPr>
                </a:tc>
              </a:tr>
              <a:tr h="439228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b="1" dirty="0" smtClean="0">
                          <a:latin typeface="Century Gothic"/>
                          <a:cs typeface="Century Gothic"/>
                        </a:rPr>
                        <a:t>2026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762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8496AF"/>
                      </a:solidFill>
                      <a:prstDash val="solid"/>
                    </a:lnR>
                    <a:lnT w="28575">
                      <a:solidFill>
                        <a:srgbClr val="8496A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0,6</a:t>
                      </a: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 err="1" smtClean="0">
                          <a:latin typeface="Century Gothic"/>
                          <a:cs typeface="Century Gothic"/>
                        </a:rPr>
                        <a:t>млн.рублей</a:t>
                      </a:r>
                      <a:endParaRPr lang="ru-RU" sz="1600" dirty="0" smtClean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8496AF"/>
                      </a:solidFill>
                      <a:prstDash val="solid"/>
                    </a:lnL>
                    <a:lnR w="762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8496A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3" name="object 80"/>
          <p:cNvSpPr txBox="1"/>
          <p:nvPr/>
        </p:nvSpPr>
        <p:spPr>
          <a:xfrm>
            <a:off x="12145192" y="7890947"/>
            <a:ext cx="4570413" cy="1279838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80"/>
              </a:spcBef>
            </a:pPr>
            <a:r>
              <a:rPr sz="1600" b="1" dirty="0">
                <a:solidFill>
                  <a:srgbClr val="8496AF"/>
                </a:solidFill>
                <a:latin typeface="Century Gothic"/>
                <a:cs typeface="Century Gothic"/>
              </a:rPr>
              <a:t>В </a:t>
            </a:r>
            <a:r>
              <a:rPr sz="1600" b="1" spc="-5" dirty="0" smtClean="0">
                <a:solidFill>
                  <a:srgbClr val="8496AF"/>
                </a:solidFill>
                <a:latin typeface="Century Gothic"/>
                <a:cs typeface="Century Gothic"/>
              </a:rPr>
              <a:t>202</a:t>
            </a:r>
            <a:r>
              <a:rPr lang="ru-RU" sz="1600" b="1" spc="-5" dirty="0" smtClean="0">
                <a:solidFill>
                  <a:srgbClr val="8496AF"/>
                </a:solidFill>
                <a:latin typeface="Century Gothic"/>
                <a:cs typeface="Century Gothic"/>
              </a:rPr>
              <a:t>4-2026 </a:t>
            </a:r>
            <a:r>
              <a:rPr sz="1600" b="1" dirty="0" smtClean="0">
                <a:solidFill>
                  <a:srgbClr val="8496AF"/>
                </a:solidFill>
                <a:latin typeface="Century Gothic"/>
                <a:cs typeface="Century Gothic"/>
              </a:rPr>
              <a:t> </a:t>
            </a:r>
            <a:r>
              <a:rPr sz="1600" b="1" dirty="0" err="1" smtClean="0">
                <a:solidFill>
                  <a:srgbClr val="8496AF"/>
                </a:solidFill>
                <a:latin typeface="Century Gothic"/>
                <a:cs typeface="Century Gothic"/>
              </a:rPr>
              <a:t>год</a:t>
            </a:r>
            <a:r>
              <a:rPr lang="ru-RU" sz="1600" b="1" dirty="0" smtClean="0">
                <a:solidFill>
                  <a:srgbClr val="8496AF"/>
                </a:solidFill>
                <a:latin typeface="Century Gothic"/>
                <a:cs typeface="Century Gothic"/>
              </a:rPr>
              <a:t>ах</a:t>
            </a:r>
            <a:r>
              <a:rPr sz="1600" b="1" dirty="0" smtClean="0">
                <a:solidFill>
                  <a:srgbClr val="8496AF"/>
                </a:solidFill>
                <a:latin typeface="Century Gothic"/>
                <a:cs typeface="Century Gothic"/>
              </a:rPr>
              <a:t>:</a:t>
            </a:r>
            <a:endParaRPr sz="16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531620" algn="l"/>
              </a:tabLst>
            </a:pPr>
            <a:r>
              <a:rPr lang="ru-RU" sz="1600" spc="-5" dirty="0" smtClean="0">
                <a:latin typeface="Century Gothic"/>
                <a:cs typeface="Century Gothic"/>
              </a:rPr>
              <a:t>Обеспечение деятельности советников директоров по воспитанию и взаимодействию с детскими общественными объединениями</a:t>
            </a:r>
            <a:endParaRPr sz="1600" dirty="0">
              <a:latin typeface="Century Gothic"/>
              <a:cs typeface="Century Gothic"/>
            </a:endParaRPr>
          </a:p>
        </p:txBody>
      </p:sp>
      <p:pic>
        <p:nvPicPr>
          <p:cNvPr id="75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851" y="6921594"/>
            <a:ext cx="4314314" cy="2960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9160" y="0"/>
            <a:ext cx="16710660" cy="1262380"/>
          </a:xfrm>
          <a:custGeom>
            <a:avLst/>
            <a:gdLst/>
            <a:ahLst/>
            <a:cxnLst/>
            <a:rect l="l" t="t" r="r" b="b"/>
            <a:pathLst>
              <a:path w="16710660" h="1262380">
                <a:moveTo>
                  <a:pt x="16710660" y="0"/>
                </a:moveTo>
                <a:lnTo>
                  <a:pt x="0" y="0"/>
                </a:lnTo>
                <a:lnTo>
                  <a:pt x="0" y="1261872"/>
                </a:lnTo>
                <a:lnTo>
                  <a:pt x="16710660" y="1261872"/>
                </a:lnTo>
                <a:lnTo>
                  <a:pt x="16710660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77595" y="366217"/>
            <a:ext cx="108445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НАЦИОНАЛЬНЫЙ ПРОЕКТ </a:t>
            </a:r>
            <a:r>
              <a:rPr sz="3200" dirty="0"/>
              <a:t>«ЖИЛЬЕ И ГОРОДСКАЯ</a:t>
            </a:r>
            <a:r>
              <a:rPr sz="3200" spc="60" dirty="0"/>
              <a:t> </a:t>
            </a:r>
            <a:r>
              <a:rPr sz="3200" dirty="0"/>
              <a:t>СРЕДА»</a:t>
            </a:r>
            <a:endParaRPr sz="3200"/>
          </a:p>
        </p:txBody>
      </p:sp>
      <p:sp>
        <p:nvSpPr>
          <p:cNvPr id="9" name="object 9"/>
          <p:cNvSpPr txBox="1"/>
          <p:nvPr/>
        </p:nvSpPr>
        <p:spPr>
          <a:xfrm>
            <a:off x="1830070" y="1286662"/>
            <a:ext cx="3554729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  <a:tabLst>
                <a:tab pos="1781810" algn="l"/>
                <a:tab pos="2755900" algn="l"/>
              </a:tabLst>
            </a:pPr>
            <a:r>
              <a:rPr sz="1600" b="1" spc="-5" dirty="0">
                <a:latin typeface="Century Gothic"/>
                <a:cs typeface="Century Gothic"/>
              </a:rPr>
              <a:t>Национальный	проект	«Жилье  </a:t>
            </a:r>
            <a:r>
              <a:rPr sz="1600" b="1" spc="-10" dirty="0">
                <a:latin typeface="Century Gothic"/>
                <a:cs typeface="Century Gothic"/>
              </a:rPr>
              <a:t>направлен </a:t>
            </a:r>
            <a:r>
              <a:rPr sz="1600" b="1" spc="-5" dirty="0">
                <a:latin typeface="Century Gothic"/>
                <a:cs typeface="Century Gothic"/>
              </a:rPr>
              <a:t>на </a:t>
            </a:r>
            <a:r>
              <a:rPr sz="1600" b="1" spc="-10" dirty="0">
                <a:latin typeface="Century Gothic"/>
                <a:cs typeface="Century Gothic"/>
              </a:rPr>
              <a:t>достижение</a:t>
            </a:r>
            <a:r>
              <a:rPr sz="1600" b="1" spc="114" dirty="0">
                <a:latin typeface="Century Gothic"/>
                <a:cs typeface="Century Gothic"/>
              </a:rPr>
              <a:t> </a:t>
            </a:r>
            <a:r>
              <a:rPr sz="1600" b="1" spc="-5" dirty="0">
                <a:latin typeface="Century Gothic"/>
                <a:cs typeface="Century Gothic"/>
              </a:rPr>
              <a:t>целей: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61203" y="1323848"/>
            <a:ext cx="24682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72110" algn="l"/>
                <a:tab pos="1699260" algn="l"/>
              </a:tabLst>
            </a:pPr>
            <a:r>
              <a:rPr sz="1600" b="1" spc="-5" dirty="0">
                <a:latin typeface="Century Gothic"/>
                <a:cs typeface="Century Gothic"/>
              </a:rPr>
              <a:t>и	городская	среда»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30070" y="2128520"/>
            <a:ext cx="6202680" cy="1658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entury Gothic"/>
                <a:cs typeface="Century Gothic"/>
              </a:rPr>
              <a:t>обеспечение доступным </a:t>
            </a:r>
            <a:r>
              <a:rPr sz="1400" spc="-5" dirty="0">
                <a:latin typeface="Century Gothic"/>
                <a:cs typeface="Century Gothic"/>
              </a:rPr>
              <a:t>жильем </a:t>
            </a:r>
            <a:r>
              <a:rPr sz="1400" dirty="0">
                <a:latin typeface="Century Gothic"/>
                <a:cs typeface="Century Gothic"/>
              </a:rPr>
              <a:t>семей со средним</a:t>
            </a:r>
            <a:r>
              <a:rPr sz="1400" spc="-180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достатком</a:t>
            </a: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tabLst>
                <a:tab pos="1531620" algn="l"/>
                <a:tab pos="2794000" algn="l"/>
                <a:tab pos="4387850" algn="l"/>
                <a:tab pos="5561330" algn="l"/>
              </a:tabLst>
            </a:pPr>
            <a:r>
              <a:rPr sz="1400" dirty="0">
                <a:latin typeface="Century Gothic"/>
                <a:cs typeface="Century Gothic"/>
              </a:rPr>
              <a:t>ка</a:t>
            </a:r>
            <a:r>
              <a:rPr sz="1400" spc="-5" dirty="0">
                <a:latin typeface="Century Gothic"/>
                <a:cs typeface="Century Gothic"/>
              </a:rPr>
              <a:t>р</a:t>
            </a:r>
            <a:r>
              <a:rPr sz="1400" spc="-10" dirty="0">
                <a:latin typeface="Century Gothic"/>
                <a:cs typeface="Century Gothic"/>
              </a:rPr>
              <a:t>д</a:t>
            </a:r>
            <a:r>
              <a:rPr sz="1400" spc="-5" dirty="0">
                <a:latin typeface="Century Gothic"/>
                <a:cs typeface="Century Gothic"/>
              </a:rPr>
              <a:t>иналь</a:t>
            </a:r>
            <a:r>
              <a:rPr sz="1400" spc="-15" dirty="0">
                <a:latin typeface="Century Gothic"/>
                <a:cs typeface="Century Gothic"/>
              </a:rPr>
              <a:t>н</a:t>
            </a:r>
            <a:r>
              <a:rPr sz="1400" dirty="0">
                <a:latin typeface="Century Gothic"/>
                <a:cs typeface="Century Gothic"/>
              </a:rPr>
              <a:t>ое	</a:t>
            </a:r>
            <a:r>
              <a:rPr sz="1400" spc="-5" dirty="0">
                <a:latin typeface="Century Gothic"/>
                <a:cs typeface="Century Gothic"/>
              </a:rPr>
              <a:t>п</a:t>
            </a:r>
            <a:r>
              <a:rPr sz="1400" spc="-10" dirty="0">
                <a:latin typeface="Century Gothic"/>
                <a:cs typeface="Century Gothic"/>
              </a:rPr>
              <a:t>о</a:t>
            </a:r>
            <a:r>
              <a:rPr sz="1400" dirty="0">
                <a:latin typeface="Century Gothic"/>
                <a:cs typeface="Century Gothic"/>
              </a:rPr>
              <a:t>выш</a:t>
            </a:r>
            <a:r>
              <a:rPr sz="1400" spc="-15" dirty="0">
                <a:latin typeface="Century Gothic"/>
                <a:cs typeface="Century Gothic"/>
              </a:rPr>
              <a:t>е</a:t>
            </a:r>
            <a:r>
              <a:rPr sz="1400" spc="-5" dirty="0">
                <a:latin typeface="Century Gothic"/>
                <a:cs typeface="Century Gothic"/>
              </a:rPr>
              <a:t>ни</a:t>
            </a:r>
            <a:r>
              <a:rPr sz="1400" dirty="0">
                <a:latin typeface="Century Gothic"/>
                <a:cs typeface="Century Gothic"/>
              </a:rPr>
              <a:t>е	</a:t>
            </a:r>
            <a:r>
              <a:rPr sz="1400" spc="-10" dirty="0">
                <a:latin typeface="Century Gothic"/>
                <a:cs typeface="Century Gothic"/>
              </a:rPr>
              <a:t>комфо</a:t>
            </a:r>
            <a:r>
              <a:rPr sz="1400" spc="-5" dirty="0">
                <a:latin typeface="Century Gothic"/>
                <a:cs typeface="Century Gothic"/>
              </a:rPr>
              <a:t>р</a:t>
            </a:r>
            <a:r>
              <a:rPr sz="1400" dirty="0">
                <a:latin typeface="Century Gothic"/>
                <a:cs typeface="Century Gothic"/>
              </a:rPr>
              <a:t>т</a:t>
            </a:r>
            <a:r>
              <a:rPr sz="1400" spc="-15" dirty="0">
                <a:latin typeface="Century Gothic"/>
                <a:cs typeface="Century Gothic"/>
              </a:rPr>
              <a:t>н</a:t>
            </a:r>
            <a:r>
              <a:rPr sz="1400" spc="-10" dirty="0">
                <a:latin typeface="Century Gothic"/>
                <a:cs typeface="Century Gothic"/>
              </a:rPr>
              <a:t>о</a:t>
            </a:r>
            <a:r>
              <a:rPr sz="1400" dirty="0">
                <a:latin typeface="Century Gothic"/>
                <a:cs typeface="Century Gothic"/>
              </a:rPr>
              <a:t>сти	</a:t>
            </a:r>
            <a:r>
              <a:rPr sz="1400" spc="-20" dirty="0">
                <a:latin typeface="Century Gothic"/>
                <a:cs typeface="Century Gothic"/>
              </a:rPr>
              <a:t>г</a:t>
            </a:r>
            <a:r>
              <a:rPr sz="1400" spc="-10" dirty="0">
                <a:latin typeface="Century Gothic"/>
                <a:cs typeface="Century Gothic"/>
              </a:rPr>
              <a:t>ор</a:t>
            </a:r>
            <a:r>
              <a:rPr sz="1400" dirty="0">
                <a:latin typeface="Century Gothic"/>
                <a:cs typeface="Century Gothic"/>
              </a:rPr>
              <a:t>о</a:t>
            </a:r>
            <a:r>
              <a:rPr sz="1400" spc="-10" dirty="0">
                <a:latin typeface="Century Gothic"/>
                <a:cs typeface="Century Gothic"/>
              </a:rPr>
              <a:t>дск</a:t>
            </a:r>
            <a:r>
              <a:rPr sz="1400" dirty="0">
                <a:latin typeface="Century Gothic"/>
                <a:cs typeface="Century Gothic"/>
              </a:rPr>
              <a:t>ой	</a:t>
            </a:r>
            <a:r>
              <a:rPr sz="1400" spc="-10" dirty="0">
                <a:latin typeface="Century Gothic"/>
                <a:cs typeface="Century Gothic"/>
              </a:rPr>
              <a:t>с</a:t>
            </a:r>
            <a:r>
              <a:rPr sz="1400" spc="-5" dirty="0">
                <a:latin typeface="Century Gothic"/>
                <a:cs typeface="Century Gothic"/>
              </a:rPr>
              <a:t>р</a:t>
            </a:r>
            <a:r>
              <a:rPr sz="1400" spc="-10" dirty="0">
                <a:latin typeface="Century Gothic"/>
                <a:cs typeface="Century Gothic"/>
              </a:rPr>
              <a:t>е</a:t>
            </a:r>
            <a:r>
              <a:rPr sz="1400" dirty="0">
                <a:latin typeface="Century Gothic"/>
                <a:cs typeface="Century Gothic"/>
              </a:rPr>
              <a:t>ды,</a:t>
            </a: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400" spc="-5" dirty="0">
                <a:latin typeface="Century Gothic"/>
                <a:cs typeface="Century Gothic"/>
              </a:rPr>
              <a:t>повышение </a:t>
            </a:r>
            <a:r>
              <a:rPr sz="1400" dirty="0">
                <a:latin typeface="Century Gothic"/>
                <a:cs typeface="Century Gothic"/>
              </a:rPr>
              <a:t>индекса качества городской</a:t>
            </a:r>
            <a:r>
              <a:rPr sz="1400" spc="-13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среды</a:t>
            </a:r>
          </a:p>
          <a:p>
            <a:pPr marL="12700" marR="5715">
              <a:lnSpc>
                <a:spcPct val="114999"/>
              </a:lnSpc>
              <a:spcBef>
                <a:spcPts val="1510"/>
              </a:spcBef>
              <a:tabLst>
                <a:tab pos="1528445" algn="l"/>
                <a:tab pos="2901950" algn="l"/>
                <a:tab pos="4354830" algn="l"/>
                <a:tab pos="5902960" algn="l"/>
              </a:tabLst>
            </a:pPr>
            <a:r>
              <a:rPr sz="1400" dirty="0">
                <a:latin typeface="Century Gothic"/>
                <a:cs typeface="Century Gothic"/>
              </a:rPr>
              <a:t>об</a:t>
            </a:r>
            <a:r>
              <a:rPr sz="1400" spc="-20" dirty="0">
                <a:latin typeface="Century Gothic"/>
                <a:cs typeface="Century Gothic"/>
              </a:rPr>
              <a:t>е</a:t>
            </a:r>
            <a:r>
              <a:rPr sz="1400" dirty="0">
                <a:latin typeface="Century Gothic"/>
                <a:cs typeface="Century Gothic"/>
              </a:rPr>
              <a:t>сп</a:t>
            </a:r>
            <a:r>
              <a:rPr sz="1400" spc="-10" dirty="0">
                <a:latin typeface="Century Gothic"/>
                <a:cs typeface="Century Gothic"/>
              </a:rPr>
              <a:t>е</a:t>
            </a:r>
            <a:r>
              <a:rPr sz="1400" dirty="0">
                <a:latin typeface="Century Gothic"/>
                <a:cs typeface="Century Gothic"/>
              </a:rPr>
              <a:t>чение	</a:t>
            </a:r>
            <a:r>
              <a:rPr sz="1400" spc="-10" dirty="0">
                <a:latin typeface="Century Gothic"/>
                <a:cs typeface="Century Gothic"/>
              </a:rPr>
              <a:t>у</a:t>
            </a:r>
            <a:r>
              <a:rPr sz="1400" dirty="0">
                <a:latin typeface="Century Gothic"/>
                <a:cs typeface="Century Gothic"/>
              </a:rPr>
              <a:t>с</a:t>
            </a:r>
            <a:r>
              <a:rPr sz="1400" spc="-10" dirty="0">
                <a:latin typeface="Century Gothic"/>
                <a:cs typeface="Century Gothic"/>
              </a:rPr>
              <a:t>т</a:t>
            </a:r>
            <a:r>
              <a:rPr sz="1400" dirty="0">
                <a:latin typeface="Century Gothic"/>
                <a:cs typeface="Century Gothic"/>
              </a:rPr>
              <a:t>о</a:t>
            </a:r>
            <a:r>
              <a:rPr sz="1400" spc="-15" dirty="0">
                <a:latin typeface="Century Gothic"/>
                <a:cs typeface="Century Gothic"/>
              </a:rPr>
              <a:t>й</a:t>
            </a:r>
            <a:r>
              <a:rPr sz="1400" dirty="0">
                <a:latin typeface="Century Gothic"/>
                <a:cs typeface="Century Gothic"/>
              </a:rPr>
              <a:t>ч</a:t>
            </a:r>
            <a:r>
              <a:rPr sz="1400" spc="-15" dirty="0">
                <a:latin typeface="Century Gothic"/>
                <a:cs typeface="Century Gothic"/>
              </a:rPr>
              <a:t>и</a:t>
            </a:r>
            <a:r>
              <a:rPr sz="1400" spc="-10" dirty="0">
                <a:latin typeface="Century Gothic"/>
                <a:cs typeface="Century Gothic"/>
              </a:rPr>
              <a:t>в</a:t>
            </a:r>
            <a:r>
              <a:rPr sz="1400" dirty="0">
                <a:latin typeface="Century Gothic"/>
                <a:cs typeface="Century Gothic"/>
              </a:rPr>
              <a:t>о</a:t>
            </a:r>
            <a:r>
              <a:rPr sz="1400" spc="-20" dirty="0">
                <a:latin typeface="Century Gothic"/>
                <a:cs typeface="Century Gothic"/>
              </a:rPr>
              <a:t>г</a:t>
            </a:r>
            <a:r>
              <a:rPr sz="1400" dirty="0">
                <a:latin typeface="Century Gothic"/>
                <a:cs typeface="Century Gothic"/>
              </a:rPr>
              <a:t>о	</a:t>
            </a:r>
            <a:r>
              <a:rPr sz="1400" spc="-10" dirty="0">
                <a:latin typeface="Century Gothic"/>
                <a:cs typeface="Century Gothic"/>
              </a:rPr>
              <a:t>со</a:t>
            </a:r>
            <a:r>
              <a:rPr sz="1400" dirty="0">
                <a:latin typeface="Century Gothic"/>
                <a:cs typeface="Century Gothic"/>
              </a:rPr>
              <a:t>кр</a:t>
            </a:r>
            <a:r>
              <a:rPr sz="1400" spc="-15" dirty="0">
                <a:latin typeface="Century Gothic"/>
                <a:cs typeface="Century Gothic"/>
              </a:rPr>
              <a:t>а</a:t>
            </a:r>
            <a:r>
              <a:rPr sz="1400" dirty="0">
                <a:latin typeface="Century Gothic"/>
                <a:cs typeface="Century Gothic"/>
              </a:rPr>
              <a:t>щения	</a:t>
            </a:r>
            <a:r>
              <a:rPr sz="1400" spc="-5" dirty="0">
                <a:latin typeface="Century Gothic"/>
                <a:cs typeface="Century Gothic"/>
              </a:rPr>
              <a:t>н</a:t>
            </a:r>
            <a:r>
              <a:rPr sz="1400" spc="-15" dirty="0">
                <a:latin typeface="Century Gothic"/>
                <a:cs typeface="Century Gothic"/>
              </a:rPr>
              <a:t>е</a:t>
            </a:r>
            <a:r>
              <a:rPr sz="1400" spc="-5" dirty="0">
                <a:latin typeface="Century Gothic"/>
                <a:cs typeface="Century Gothic"/>
              </a:rPr>
              <a:t>пр</a:t>
            </a:r>
            <a:r>
              <a:rPr sz="1400" spc="-10" dirty="0">
                <a:latin typeface="Century Gothic"/>
                <a:cs typeface="Century Gothic"/>
              </a:rPr>
              <a:t>и</a:t>
            </a:r>
            <a:r>
              <a:rPr sz="1400" dirty="0">
                <a:latin typeface="Century Gothic"/>
                <a:cs typeface="Century Gothic"/>
              </a:rPr>
              <a:t>г</a:t>
            </a:r>
            <a:r>
              <a:rPr sz="1400" spc="-10" dirty="0">
                <a:latin typeface="Century Gothic"/>
                <a:cs typeface="Century Gothic"/>
              </a:rPr>
              <a:t>о</a:t>
            </a:r>
            <a:r>
              <a:rPr sz="1400" dirty="0">
                <a:latin typeface="Century Gothic"/>
                <a:cs typeface="Century Gothic"/>
              </a:rPr>
              <a:t>д</a:t>
            </a:r>
            <a:r>
              <a:rPr sz="1400" spc="-10" dirty="0">
                <a:latin typeface="Century Gothic"/>
                <a:cs typeface="Century Gothic"/>
              </a:rPr>
              <a:t>н</a:t>
            </a:r>
            <a:r>
              <a:rPr sz="1400" dirty="0">
                <a:latin typeface="Century Gothic"/>
                <a:cs typeface="Century Gothic"/>
              </a:rPr>
              <a:t>о</a:t>
            </a:r>
            <a:r>
              <a:rPr sz="1400" spc="-20" dirty="0">
                <a:latin typeface="Century Gothic"/>
                <a:cs typeface="Century Gothic"/>
              </a:rPr>
              <a:t>г</a:t>
            </a:r>
            <a:r>
              <a:rPr sz="1400" dirty="0">
                <a:latin typeface="Century Gothic"/>
                <a:cs typeface="Century Gothic"/>
              </a:rPr>
              <a:t>о	д</a:t>
            </a:r>
            <a:r>
              <a:rPr sz="1400" spc="-10" dirty="0">
                <a:latin typeface="Century Gothic"/>
                <a:cs typeface="Century Gothic"/>
              </a:rPr>
              <a:t>л</a:t>
            </a:r>
            <a:r>
              <a:rPr sz="1400" dirty="0">
                <a:latin typeface="Century Gothic"/>
                <a:cs typeface="Century Gothic"/>
              </a:rPr>
              <a:t>я  </a:t>
            </a:r>
            <a:r>
              <a:rPr sz="1400" spc="-5" dirty="0">
                <a:latin typeface="Century Gothic"/>
                <a:cs typeface="Century Gothic"/>
              </a:rPr>
              <a:t>проживания жилищного</a:t>
            </a:r>
            <a:r>
              <a:rPr sz="1400" spc="-75" dirty="0">
                <a:latin typeface="Century Gothic"/>
                <a:cs typeface="Century Gothic"/>
              </a:rPr>
              <a:t> </a:t>
            </a:r>
            <a:r>
              <a:rPr sz="1400" spc="-5" dirty="0">
                <a:latin typeface="Century Gothic"/>
                <a:cs typeface="Century Gothic"/>
              </a:rPr>
              <a:t>фонда</a:t>
            </a:r>
            <a:endParaRPr sz="1400" dirty="0">
              <a:latin typeface="Century Gothic"/>
              <a:cs typeface="Century Gothic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0" y="915924"/>
            <a:ext cx="1797050" cy="2958465"/>
            <a:chOff x="0" y="915924"/>
            <a:chExt cx="1797050" cy="2958465"/>
          </a:xfrm>
        </p:grpSpPr>
        <p:sp>
          <p:nvSpPr>
            <p:cNvPr id="13" name="object 13"/>
            <p:cNvSpPr/>
            <p:nvPr/>
          </p:nvSpPr>
          <p:spPr>
            <a:xfrm>
              <a:off x="0" y="1101852"/>
              <a:ext cx="1282065" cy="1903730"/>
            </a:xfrm>
            <a:custGeom>
              <a:avLst/>
              <a:gdLst/>
              <a:ahLst/>
              <a:cxnLst/>
              <a:rect l="l" t="t" r="r" b="b"/>
              <a:pathLst>
                <a:path w="1282065" h="1903730">
                  <a:moveTo>
                    <a:pt x="329946" y="0"/>
                  </a:moveTo>
                  <a:lnTo>
                    <a:pt x="282444" y="1164"/>
                  </a:lnTo>
                  <a:lnTo>
                    <a:pt x="235546" y="4622"/>
                  </a:lnTo>
                  <a:lnTo>
                    <a:pt x="189305" y="10318"/>
                  </a:lnTo>
                  <a:lnTo>
                    <a:pt x="143776" y="18199"/>
                  </a:lnTo>
                  <a:lnTo>
                    <a:pt x="99014" y="28208"/>
                  </a:lnTo>
                  <a:lnTo>
                    <a:pt x="55072" y="40293"/>
                  </a:lnTo>
                  <a:lnTo>
                    <a:pt x="12006" y="54399"/>
                  </a:lnTo>
                  <a:lnTo>
                    <a:pt x="0" y="1844497"/>
                  </a:lnTo>
                  <a:lnTo>
                    <a:pt x="12006" y="1849076"/>
                  </a:lnTo>
                  <a:lnTo>
                    <a:pt x="55072" y="1863182"/>
                  </a:lnTo>
                  <a:lnTo>
                    <a:pt x="99014" y="1875267"/>
                  </a:lnTo>
                  <a:lnTo>
                    <a:pt x="143776" y="1885276"/>
                  </a:lnTo>
                  <a:lnTo>
                    <a:pt x="189305" y="1893157"/>
                  </a:lnTo>
                  <a:lnTo>
                    <a:pt x="235546" y="1898853"/>
                  </a:lnTo>
                  <a:lnTo>
                    <a:pt x="282444" y="1902311"/>
                  </a:lnTo>
                  <a:lnTo>
                    <a:pt x="329946" y="1903476"/>
                  </a:lnTo>
                  <a:lnTo>
                    <a:pt x="377447" y="1902311"/>
                  </a:lnTo>
                  <a:lnTo>
                    <a:pt x="424345" y="1898853"/>
                  </a:lnTo>
                  <a:lnTo>
                    <a:pt x="470586" y="1893157"/>
                  </a:lnTo>
                  <a:lnTo>
                    <a:pt x="516115" y="1885276"/>
                  </a:lnTo>
                  <a:lnTo>
                    <a:pt x="560877" y="1875267"/>
                  </a:lnTo>
                  <a:lnTo>
                    <a:pt x="604819" y="1863182"/>
                  </a:lnTo>
                  <a:lnTo>
                    <a:pt x="647885" y="1849076"/>
                  </a:lnTo>
                  <a:lnTo>
                    <a:pt x="690021" y="1833005"/>
                  </a:lnTo>
                  <a:lnTo>
                    <a:pt x="731173" y="1815022"/>
                  </a:lnTo>
                  <a:lnTo>
                    <a:pt x="771286" y="1795183"/>
                  </a:lnTo>
                  <a:lnTo>
                    <a:pt x="810305" y="1773540"/>
                  </a:lnTo>
                  <a:lnTo>
                    <a:pt x="848176" y="1750150"/>
                  </a:lnTo>
                  <a:lnTo>
                    <a:pt x="884844" y="1725067"/>
                  </a:lnTo>
                  <a:lnTo>
                    <a:pt x="920255" y="1698345"/>
                  </a:lnTo>
                  <a:lnTo>
                    <a:pt x="954354" y="1670038"/>
                  </a:lnTo>
                  <a:lnTo>
                    <a:pt x="987088" y="1640201"/>
                  </a:lnTo>
                  <a:lnTo>
                    <a:pt x="1018400" y="1608889"/>
                  </a:lnTo>
                  <a:lnTo>
                    <a:pt x="1048237" y="1576157"/>
                  </a:lnTo>
                  <a:lnTo>
                    <a:pt x="1076545" y="1542058"/>
                  </a:lnTo>
                  <a:lnTo>
                    <a:pt x="1103268" y="1506647"/>
                  </a:lnTo>
                  <a:lnTo>
                    <a:pt x="1128352" y="1469979"/>
                  </a:lnTo>
                  <a:lnTo>
                    <a:pt x="1151743" y="1432108"/>
                  </a:lnTo>
                  <a:lnTo>
                    <a:pt x="1173386" y="1393089"/>
                  </a:lnTo>
                  <a:lnTo>
                    <a:pt x="1193226" y="1352976"/>
                  </a:lnTo>
                  <a:lnTo>
                    <a:pt x="1211210" y="1311824"/>
                  </a:lnTo>
                  <a:lnTo>
                    <a:pt x="1227282" y="1269687"/>
                  </a:lnTo>
                  <a:lnTo>
                    <a:pt x="1241388" y="1226620"/>
                  </a:lnTo>
                  <a:lnTo>
                    <a:pt x="1253473" y="1182678"/>
                  </a:lnTo>
                  <a:lnTo>
                    <a:pt x="1263483" y="1137914"/>
                  </a:lnTo>
                  <a:lnTo>
                    <a:pt x="1271364" y="1092383"/>
                  </a:lnTo>
                  <a:lnTo>
                    <a:pt x="1277061" y="1046141"/>
                  </a:lnTo>
                  <a:lnTo>
                    <a:pt x="1280519" y="999241"/>
                  </a:lnTo>
                  <a:lnTo>
                    <a:pt x="1281684" y="951738"/>
                  </a:lnTo>
                  <a:lnTo>
                    <a:pt x="1280519" y="904234"/>
                  </a:lnTo>
                  <a:lnTo>
                    <a:pt x="1277061" y="857334"/>
                  </a:lnTo>
                  <a:lnTo>
                    <a:pt x="1271364" y="811092"/>
                  </a:lnTo>
                  <a:lnTo>
                    <a:pt x="1263483" y="765561"/>
                  </a:lnTo>
                  <a:lnTo>
                    <a:pt x="1253473" y="720797"/>
                  </a:lnTo>
                  <a:lnTo>
                    <a:pt x="1241388" y="676855"/>
                  </a:lnTo>
                  <a:lnTo>
                    <a:pt x="1227282" y="633788"/>
                  </a:lnTo>
                  <a:lnTo>
                    <a:pt x="1211210" y="591651"/>
                  </a:lnTo>
                  <a:lnTo>
                    <a:pt x="1193226" y="550499"/>
                  </a:lnTo>
                  <a:lnTo>
                    <a:pt x="1173386" y="510386"/>
                  </a:lnTo>
                  <a:lnTo>
                    <a:pt x="1151743" y="471367"/>
                  </a:lnTo>
                  <a:lnTo>
                    <a:pt x="1128352" y="433496"/>
                  </a:lnTo>
                  <a:lnTo>
                    <a:pt x="1103268" y="396828"/>
                  </a:lnTo>
                  <a:lnTo>
                    <a:pt x="1076545" y="361417"/>
                  </a:lnTo>
                  <a:lnTo>
                    <a:pt x="1048237" y="327318"/>
                  </a:lnTo>
                  <a:lnTo>
                    <a:pt x="1018400" y="294586"/>
                  </a:lnTo>
                  <a:lnTo>
                    <a:pt x="987088" y="263274"/>
                  </a:lnTo>
                  <a:lnTo>
                    <a:pt x="954354" y="233437"/>
                  </a:lnTo>
                  <a:lnTo>
                    <a:pt x="920255" y="205130"/>
                  </a:lnTo>
                  <a:lnTo>
                    <a:pt x="884844" y="178408"/>
                  </a:lnTo>
                  <a:lnTo>
                    <a:pt x="848176" y="153325"/>
                  </a:lnTo>
                  <a:lnTo>
                    <a:pt x="810305" y="129935"/>
                  </a:lnTo>
                  <a:lnTo>
                    <a:pt x="771286" y="108292"/>
                  </a:lnTo>
                  <a:lnTo>
                    <a:pt x="731173" y="88453"/>
                  </a:lnTo>
                  <a:lnTo>
                    <a:pt x="690021" y="70470"/>
                  </a:lnTo>
                  <a:lnTo>
                    <a:pt x="647885" y="54399"/>
                  </a:lnTo>
                  <a:lnTo>
                    <a:pt x="604819" y="40293"/>
                  </a:lnTo>
                  <a:lnTo>
                    <a:pt x="560877" y="28208"/>
                  </a:lnTo>
                  <a:lnTo>
                    <a:pt x="516115" y="18199"/>
                  </a:lnTo>
                  <a:lnTo>
                    <a:pt x="470586" y="10318"/>
                  </a:lnTo>
                  <a:lnTo>
                    <a:pt x="424345" y="4622"/>
                  </a:lnTo>
                  <a:lnTo>
                    <a:pt x="377447" y="1164"/>
                  </a:lnTo>
                  <a:lnTo>
                    <a:pt x="329946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548" y="915924"/>
              <a:ext cx="1222375" cy="1222375"/>
            </a:xfrm>
            <a:custGeom>
              <a:avLst/>
              <a:gdLst/>
              <a:ahLst/>
              <a:cxnLst/>
              <a:rect l="l" t="t" r="r" b="b"/>
              <a:pathLst>
                <a:path w="1222375" h="1222375">
                  <a:moveTo>
                    <a:pt x="611124" y="0"/>
                  </a:moveTo>
                  <a:lnTo>
                    <a:pt x="563364" y="1838"/>
                  </a:lnTo>
                  <a:lnTo>
                    <a:pt x="516611" y="7262"/>
                  </a:lnTo>
                  <a:lnTo>
                    <a:pt x="470998" y="16137"/>
                  </a:lnTo>
                  <a:lnTo>
                    <a:pt x="426663" y="28326"/>
                  </a:lnTo>
                  <a:lnTo>
                    <a:pt x="383740" y="43695"/>
                  </a:lnTo>
                  <a:lnTo>
                    <a:pt x="342366" y="62106"/>
                  </a:lnTo>
                  <a:lnTo>
                    <a:pt x="302677" y="83424"/>
                  </a:lnTo>
                  <a:lnTo>
                    <a:pt x="264809" y="107514"/>
                  </a:lnTo>
                  <a:lnTo>
                    <a:pt x="228896" y="134240"/>
                  </a:lnTo>
                  <a:lnTo>
                    <a:pt x="195076" y="163466"/>
                  </a:lnTo>
                  <a:lnTo>
                    <a:pt x="163484" y="195056"/>
                  </a:lnTo>
                  <a:lnTo>
                    <a:pt x="134256" y="228875"/>
                  </a:lnTo>
                  <a:lnTo>
                    <a:pt x="107528" y="264786"/>
                  </a:lnTo>
                  <a:lnTo>
                    <a:pt x="83436" y="302655"/>
                  </a:lnTo>
                  <a:lnTo>
                    <a:pt x="62115" y="342344"/>
                  </a:lnTo>
                  <a:lnTo>
                    <a:pt x="43701" y="383719"/>
                  </a:lnTo>
                  <a:lnTo>
                    <a:pt x="28331" y="426644"/>
                  </a:lnTo>
                  <a:lnTo>
                    <a:pt x="16140" y="470982"/>
                  </a:lnTo>
                  <a:lnTo>
                    <a:pt x="7263" y="516599"/>
                  </a:lnTo>
                  <a:lnTo>
                    <a:pt x="1838" y="563358"/>
                  </a:lnTo>
                  <a:lnTo>
                    <a:pt x="0" y="611124"/>
                  </a:lnTo>
                  <a:lnTo>
                    <a:pt x="1838" y="658889"/>
                  </a:lnTo>
                  <a:lnTo>
                    <a:pt x="7263" y="705648"/>
                  </a:lnTo>
                  <a:lnTo>
                    <a:pt x="16140" y="751265"/>
                  </a:lnTo>
                  <a:lnTo>
                    <a:pt x="28331" y="795603"/>
                  </a:lnTo>
                  <a:lnTo>
                    <a:pt x="43701" y="838528"/>
                  </a:lnTo>
                  <a:lnTo>
                    <a:pt x="62115" y="879903"/>
                  </a:lnTo>
                  <a:lnTo>
                    <a:pt x="83436" y="919592"/>
                  </a:lnTo>
                  <a:lnTo>
                    <a:pt x="107528" y="957461"/>
                  </a:lnTo>
                  <a:lnTo>
                    <a:pt x="134256" y="993372"/>
                  </a:lnTo>
                  <a:lnTo>
                    <a:pt x="163484" y="1027191"/>
                  </a:lnTo>
                  <a:lnTo>
                    <a:pt x="195076" y="1058781"/>
                  </a:lnTo>
                  <a:lnTo>
                    <a:pt x="228896" y="1088007"/>
                  </a:lnTo>
                  <a:lnTo>
                    <a:pt x="264809" y="1114733"/>
                  </a:lnTo>
                  <a:lnTo>
                    <a:pt x="302677" y="1138823"/>
                  </a:lnTo>
                  <a:lnTo>
                    <a:pt x="342366" y="1160141"/>
                  </a:lnTo>
                  <a:lnTo>
                    <a:pt x="383740" y="1178552"/>
                  </a:lnTo>
                  <a:lnTo>
                    <a:pt x="426663" y="1193921"/>
                  </a:lnTo>
                  <a:lnTo>
                    <a:pt x="470998" y="1206110"/>
                  </a:lnTo>
                  <a:lnTo>
                    <a:pt x="516611" y="1214985"/>
                  </a:lnTo>
                  <a:lnTo>
                    <a:pt x="563364" y="1220409"/>
                  </a:lnTo>
                  <a:lnTo>
                    <a:pt x="611124" y="1222248"/>
                  </a:lnTo>
                  <a:lnTo>
                    <a:pt x="658889" y="1220409"/>
                  </a:lnTo>
                  <a:lnTo>
                    <a:pt x="705648" y="1214985"/>
                  </a:lnTo>
                  <a:lnTo>
                    <a:pt x="751265" y="1206110"/>
                  </a:lnTo>
                  <a:lnTo>
                    <a:pt x="795603" y="1193921"/>
                  </a:lnTo>
                  <a:lnTo>
                    <a:pt x="838528" y="1178552"/>
                  </a:lnTo>
                  <a:lnTo>
                    <a:pt x="879903" y="1160141"/>
                  </a:lnTo>
                  <a:lnTo>
                    <a:pt x="919592" y="1138823"/>
                  </a:lnTo>
                  <a:lnTo>
                    <a:pt x="957461" y="1114733"/>
                  </a:lnTo>
                  <a:lnTo>
                    <a:pt x="993372" y="1088007"/>
                  </a:lnTo>
                  <a:lnTo>
                    <a:pt x="1027191" y="1058781"/>
                  </a:lnTo>
                  <a:lnTo>
                    <a:pt x="1058781" y="1027191"/>
                  </a:lnTo>
                  <a:lnTo>
                    <a:pt x="1088007" y="993372"/>
                  </a:lnTo>
                  <a:lnTo>
                    <a:pt x="1114733" y="957461"/>
                  </a:lnTo>
                  <a:lnTo>
                    <a:pt x="1138823" y="919592"/>
                  </a:lnTo>
                  <a:lnTo>
                    <a:pt x="1160141" y="879903"/>
                  </a:lnTo>
                  <a:lnTo>
                    <a:pt x="1178552" y="838528"/>
                  </a:lnTo>
                  <a:lnTo>
                    <a:pt x="1193921" y="795603"/>
                  </a:lnTo>
                  <a:lnTo>
                    <a:pt x="1206110" y="751265"/>
                  </a:lnTo>
                  <a:lnTo>
                    <a:pt x="1214985" y="705648"/>
                  </a:lnTo>
                  <a:lnTo>
                    <a:pt x="1220409" y="658889"/>
                  </a:lnTo>
                  <a:lnTo>
                    <a:pt x="1222247" y="611124"/>
                  </a:lnTo>
                  <a:lnTo>
                    <a:pt x="1220409" y="563358"/>
                  </a:lnTo>
                  <a:lnTo>
                    <a:pt x="1214985" y="516599"/>
                  </a:lnTo>
                  <a:lnTo>
                    <a:pt x="1206110" y="470982"/>
                  </a:lnTo>
                  <a:lnTo>
                    <a:pt x="1193921" y="426644"/>
                  </a:lnTo>
                  <a:lnTo>
                    <a:pt x="1178552" y="383719"/>
                  </a:lnTo>
                  <a:lnTo>
                    <a:pt x="1160141" y="342344"/>
                  </a:lnTo>
                  <a:lnTo>
                    <a:pt x="1138823" y="302655"/>
                  </a:lnTo>
                  <a:lnTo>
                    <a:pt x="1114733" y="264786"/>
                  </a:lnTo>
                  <a:lnTo>
                    <a:pt x="1088007" y="228875"/>
                  </a:lnTo>
                  <a:lnTo>
                    <a:pt x="1058781" y="195056"/>
                  </a:lnTo>
                  <a:lnTo>
                    <a:pt x="1027191" y="163466"/>
                  </a:lnTo>
                  <a:lnTo>
                    <a:pt x="993372" y="134240"/>
                  </a:lnTo>
                  <a:lnTo>
                    <a:pt x="957461" y="107514"/>
                  </a:lnTo>
                  <a:lnTo>
                    <a:pt x="919592" y="83424"/>
                  </a:lnTo>
                  <a:lnTo>
                    <a:pt x="879903" y="62106"/>
                  </a:lnTo>
                  <a:lnTo>
                    <a:pt x="838528" y="43695"/>
                  </a:lnTo>
                  <a:lnTo>
                    <a:pt x="795603" y="28326"/>
                  </a:lnTo>
                  <a:lnTo>
                    <a:pt x="751265" y="16137"/>
                  </a:lnTo>
                  <a:lnTo>
                    <a:pt x="705648" y="7262"/>
                  </a:lnTo>
                  <a:lnTo>
                    <a:pt x="658889" y="1838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88136" y="2552700"/>
              <a:ext cx="638810" cy="638810"/>
            </a:xfrm>
            <a:custGeom>
              <a:avLst/>
              <a:gdLst/>
              <a:ahLst/>
              <a:cxnLst/>
              <a:rect l="l" t="t" r="r" b="b"/>
              <a:pathLst>
                <a:path w="638810" h="638810">
                  <a:moveTo>
                    <a:pt x="319277" y="0"/>
                  </a:moveTo>
                  <a:lnTo>
                    <a:pt x="272098" y="3463"/>
                  </a:lnTo>
                  <a:lnTo>
                    <a:pt x="227068" y="13522"/>
                  </a:lnTo>
                  <a:lnTo>
                    <a:pt x="184680" y="29683"/>
                  </a:lnTo>
                  <a:lnTo>
                    <a:pt x="145430" y="51451"/>
                  </a:lnTo>
                  <a:lnTo>
                    <a:pt x="109810" y="78332"/>
                  </a:lnTo>
                  <a:lnTo>
                    <a:pt x="78315" y="109831"/>
                  </a:lnTo>
                  <a:lnTo>
                    <a:pt x="51439" y="145452"/>
                  </a:lnTo>
                  <a:lnTo>
                    <a:pt x="29675" y="184702"/>
                  </a:lnTo>
                  <a:lnTo>
                    <a:pt x="13518" y="227086"/>
                  </a:lnTo>
                  <a:lnTo>
                    <a:pt x="3461" y="272110"/>
                  </a:lnTo>
                  <a:lnTo>
                    <a:pt x="0" y="319277"/>
                  </a:lnTo>
                  <a:lnTo>
                    <a:pt x="3461" y="366445"/>
                  </a:lnTo>
                  <a:lnTo>
                    <a:pt x="13518" y="411469"/>
                  </a:lnTo>
                  <a:lnTo>
                    <a:pt x="29675" y="453853"/>
                  </a:lnTo>
                  <a:lnTo>
                    <a:pt x="51439" y="493103"/>
                  </a:lnTo>
                  <a:lnTo>
                    <a:pt x="78315" y="528724"/>
                  </a:lnTo>
                  <a:lnTo>
                    <a:pt x="109810" y="560223"/>
                  </a:lnTo>
                  <a:lnTo>
                    <a:pt x="145430" y="587104"/>
                  </a:lnTo>
                  <a:lnTo>
                    <a:pt x="184680" y="608872"/>
                  </a:lnTo>
                  <a:lnTo>
                    <a:pt x="227068" y="625033"/>
                  </a:lnTo>
                  <a:lnTo>
                    <a:pt x="272098" y="635092"/>
                  </a:lnTo>
                  <a:lnTo>
                    <a:pt x="319277" y="638555"/>
                  </a:lnTo>
                  <a:lnTo>
                    <a:pt x="366445" y="635092"/>
                  </a:lnTo>
                  <a:lnTo>
                    <a:pt x="411469" y="625033"/>
                  </a:lnTo>
                  <a:lnTo>
                    <a:pt x="453853" y="608872"/>
                  </a:lnTo>
                  <a:lnTo>
                    <a:pt x="493103" y="587104"/>
                  </a:lnTo>
                  <a:lnTo>
                    <a:pt x="528724" y="560223"/>
                  </a:lnTo>
                  <a:lnTo>
                    <a:pt x="560223" y="528724"/>
                  </a:lnTo>
                  <a:lnTo>
                    <a:pt x="587104" y="493103"/>
                  </a:lnTo>
                  <a:lnTo>
                    <a:pt x="608872" y="453853"/>
                  </a:lnTo>
                  <a:lnTo>
                    <a:pt x="625033" y="411469"/>
                  </a:lnTo>
                  <a:lnTo>
                    <a:pt x="635092" y="366445"/>
                  </a:lnTo>
                  <a:lnTo>
                    <a:pt x="638556" y="319277"/>
                  </a:lnTo>
                  <a:lnTo>
                    <a:pt x="635092" y="272110"/>
                  </a:lnTo>
                  <a:lnTo>
                    <a:pt x="625033" y="227086"/>
                  </a:lnTo>
                  <a:lnTo>
                    <a:pt x="608872" y="184702"/>
                  </a:lnTo>
                  <a:lnTo>
                    <a:pt x="587104" y="145452"/>
                  </a:lnTo>
                  <a:lnTo>
                    <a:pt x="560223" y="109831"/>
                  </a:lnTo>
                  <a:lnTo>
                    <a:pt x="528724" y="78332"/>
                  </a:lnTo>
                  <a:lnTo>
                    <a:pt x="493103" y="51451"/>
                  </a:lnTo>
                  <a:lnTo>
                    <a:pt x="453853" y="29683"/>
                  </a:lnTo>
                  <a:lnTo>
                    <a:pt x="411469" y="13522"/>
                  </a:lnTo>
                  <a:lnTo>
                    <a:pt x="366445" y="3463"/>
                  </a:lnTo>
                  <a:lnTo>
                    <a:pt x="319277" y="0"/>
                  </a:lnTo>
                  <a:close/>
                </a:path>
              </a:pathLst>
            </a:custGeom>
            <a:solidFill>
              <a:srgbClr val="0079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2332" y="2686812"/>
              <a:ext cx="522731" cy="40690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88136" y="3235452"/>
              <a:ext cx="638810" cy="638810"/>
            </a:xfrm>
            <a:custGeom>
              <a:avLst/>
              <a:gdLst/>
              <a:ahLst/>
              <a:cxnLst/>
              <a:rect l="l" t="t" r="r" b="b"/>
              <a:pathLst>
                <a:path w="638810" h="638810">
                  <a:moveTo>
                    <a:pt x="319277" y="0"/>
                  </a:moveTo>
                  <a:lnTo>
                    <a:pt x="272098" y="3463"/>
                  </a:lnTo>
                  <a:lnTo>
                    <a:pt x="227068" y="13522"/>
                  </a:lnTo>
                  <a:lnTo>
                    <a:pt x="184680" y="29683"/>
                  </a:lnTo>
                  <a:lnTo>
                    <a:pt x="145430" y="51451"/>
                  </a:lnTo>
                  <a:lnTo>
                    <a:pt x="109810" y="78332"/>
                  </a:lnTo>
                  <a:lnTo>
                    <a:pt x="78315" y="109831"/>
                  </a:lnTo>
                  <a:lnTo>
                    <a:pt x="51439" y="145452"/>
                  </a:lnTo>
                  <a:lnTo>
                    <a:pt x="29675" y="184702"/>
                  </a:lnTo>
                  <a:lnTo>
                    <a:pt x="13518" y="227086"/>
                  </a:lnTo>
                  <a:lnTo>
                    <a:pt x="3461" y="272110"/>
                  </a:lnTo>
                  <a:lnTo>
                    <a:pt x="0" y="319277"/>
                  </a:lnTo>
                  <a:lnTo>
                    <a:pt x="3461" y="366445"/>
                  </a:lnTo>
                  <a:lnTo>
                    <a:pt x="13518" y="411469"/>
                  </a:lnTo>
                  <a:lnTo>
                    <a:pt x="29675" y="453853"/>
                  </a:lnTo>
                  <a:lnTo>
                    <a:pt x="51439" y="493103"/>
                  </a:lnTo>
                  <a:lnTo>
                    <a:pt x="78315" y="528724"/>
                  </a:lnTo>
                  <a:lnTo>
                    <a:pt x="109810" y="560223"/>
                  </a:lnTo>
                  <a:lnTo>
                    <a:pt x="145430" y="587104"/>
                  </a:lnTo>
                  <a:lnTo>
                    <a:pt x="184680" y="608872"/>
                  </a:lnTo>
                  <a:lnTo>
                    <a:pt x="227068" y="625033"/>
                  </a:lnTo>
                  <a:lnTo>
                    <a:pt x="272098" y="635092"/>
                  </a:lnTo>
                  <a:lnTo>
                    <a:pt x="319277" y="638556"/>
                  </a:lnTo>
                  <a:lnTo>
                    <a:pt x="366445" y="635092"/>
                  </a:lnTo>
                  <a:lnTo>
                    <a:pt x="411469" y="625033"/>
                  </a:lnTo>
                  <a:lnTo>
                    <a:pt x="453853" y="608872"/>
                  </a:lnTo>
                  <a:lnTo>
                    <a:pt x="493103" y="587104"/>
                  </a:lnTo>
                  <a:lnTo>
                    <a:pt x="528724" y="560223"/>
                  </a:lnTo>
                  <a:lnTo>
                    <a:pt x="560223" y="528724"/>
                  </a:lnTo>
                  <a:lnTo>
                    <a:pt x="587104" y="493103"/>
                  </a:lnTo>
                  <a:lnTo>
                    <a:pt x="608872" y="453853"/>
                  </a:lnTo>
                  <a:lnTo>
                    <a:pt x="625033" y="411469"/>
                  </a:lnTo>
                  <a:lnTo>
                    <a:pt x="635092" y="366445"/>
                  </a:lnTo>
                  <a:lnTo>
                    <a:pt x="638556" y="319277"/>
                  </a:lnTo>
                  <a:lnTo>
                    <a:pt x="635092" y="272110"/>
                  </a:lnTo>
                  <a:lnTo>
                    <a:pt x="625033" y="227086"/>
                  </a:lnTo>
                  <a:lnTo>
                    <a:pt x="608872" y="184702"/>
                  </a:lnTo>
                  <a:lnTo>
                    <a:pt x="587104" y="145452"/>
                  </a:lnTo>
                  <a:lnTo>
                    <a:pt x="560223" y="109831"/>
                  </a:lnTo>
                  <a:lnTo>
                    <a:pt x="528724" y="78332"/>
                  </a:lnTo>
                  <a:lnTo>
                    <a:pt x="493103" y="51451"/>
                  </a:lnTo>
                  <a:lnTo>
                    <a:pt x="453853" y="29683"/>
                  </a:lnTo>
                  <a:lnTo>
                    <a:pt x="411469" y="13522"/>
                  </a:lnTo>
                  <a:lnTo>
                    <a:pt x="366445" y="3463"/>
                  </a:lnTo>
                  <a:lnTo>
                    <a:pt x="319277" y="0"/>
                  </a:lnTo>
                  <a:close/>
                </a:path>
              </a:pathLst>
            </a:custGeom>
            <a:solidFill>
              <a:srgbClr val="0079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4147" y="3278124"/>
              <a:ext cx="515112" cy="51511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63752" y="1888236"/>
              <a:ext cx="638810" cy="638810"/>
            </a:xfrm>
            <a:custGeom>
              <a:avLst/>
              <a:gdLst/>
              <a:ahLst/>
              <a:cxnLst/>
              <a:rect l="l" t="t" r="r" b="b"/>
              <a:pathLst>
                <a:path w="638810" h="638810">
                  <a:moveTo>
                    <a:pt x="319278" y="0"/>
                  </a:moveTo>
                  <a:lnTo>
                    <a:pt x="272098" y="3463"/>
                  </a:lnTo>
                  <a:lnTo>
                    <a:pt x="227068" y="13522"/>
                  </a:lnTo>
                  <a:lnTo>
                    <a:pt x="184680" y="29683"/>
                  </a:lnTo>
                  <a:lnTo>
                    <a:pt x="145430" y="51451"/>
                  </a:lnTo>
                  <a:lnTo>
                    <a:pt x="109810" y="78332"/>
                  </a:lnTo>
                  <a:lnTo>
                    <a:pt x="78315" y="109831"/>
                  </a:lnTo>
                  <a:lnTo>
                    <a:pt x="51439" y="145452"/>
                  </a:lnTo>
                  <a:lnTo>
                    <a:pt x="29675" y="184702"/>
                  </a:lnTo>
                  <a:lnTo>
                    <a:pt x="13518" y="227086"/>
                  </a:lnTo>
                  <a:lnTo>
                    <a:pt x="3461" y="272110"/>
                  </a:lnTo>
                  <a:lnTo>
                    <a:pt x="0" y="319278"/>
                  </a:lnTo>
                  <a:lnTo>
                    <a:pt x="3461" y="366445"/>
                  </a:lnTo>
                  <a:lnTo>
                    <a:pt x="13518" y="411469"/>
                  </a:lnTo>
                  <a:lnTo>
                    <a:pt x="29675" y="453853"/>
                  </a:lnTo>
                  <a:lnTo>
                    <a:pt x="51439" y="493103"/>
                  </a:lnTo>
                  <a:lnTo>
                    <a:pt x="78315" y="528724"/>
                  </a:lnTo>
                  <a:lnTo>
                    <a:pt x="109810" y="560223"/>
                  </a:lnTo>
                  <a:lnTo>
                    <a:pt x="145430" y="587104"/>
                  </a:lnTo>
                  <a:lnTo>
                    <a:pt x="184680" y="608872"/>
                  </a:lnTo>
                  <a:lnTo>
                    <a:pt x="227068" y="625033"/>
                  </a:lnTo>
                  <a:lnTo>
                    <a:pt x="272098" y="635092"/>
                  </a:lnTo>
                  <a:lnTo>
                    <a:pt x="319278" y="638556"/>
                  </a:lnTo>
                  <a:lnTo>
                    <a:pt x="366445" y="635092"/>
                  </a:lnTo>
                  <a:lnTo>
                    <a:pt x="411469" y="625033"/>
                  </a:lnTo>
                  <a:lnTo>
                    <a:pt x="453853" y="608872"/>
                  </a:lnTo>
                  <a:lnTo>
                    <a:pt x="493103" y="587104"/>
                  </a:lnTo>
                  <a:lnTo>
                    <a:pt x="528724" y="560223"/>
                  </a:lnTo>
                  <a:lnTo>
                    <a:pt x="560223" y="528724"/>
                  </a:lnTo>
                  <a:lnTo>
                    <a:pt x="587104" y="493103"/>
                  </a:lnTo>
                  <a:lnTo>
                    <a:pt x="608872" y="453853"/>
                  </a:lnTo>
                  <a:lnTo>
                    <a:pt x="625033" y="411469"/>
                  </a:lnTo>
                  <a:lnTo>
                    <a:pt x="635092" y="366445"/>
                  </a:lnTo>
                  <a:lnTo>
                    <a:pt x="638555" y="319278"/>
                  </a:lnTo>
                  <a:lnTo>
                    <a:pt x="635092" y="272110"/>
                  </a:lnTo>
                  <a:lnTo>
                    <a:pt x="625033" y="227086"/>
                  </a:lnTo>
                  <a:lnTo>
                    <a:pt x="608872" y="184702"/>
                  </a:lnTo>
                  <a:lnTo>
                    <a:pt x="587104" y="145452"/>
                  </a:lnTo>
                  <a:lnTo>
                    <a:pt x="560223" y="109831"/>
                  </a:lnTo>
                  <a:lnTo>
                    <a:pt x="528724" y="78332"/>
                  </a:lnTo>
                  <a:lnTo>
                    <a:pt x="493103" y="51451"/>
                  </a:lnTo>
                  <a:lnTo>
                    <a:pt x="453853" y="29683"/>
                  </a:lnTo>
                  <a:lnTo>
                    <a:pt x="411469" y="13522"/>
                  </a:lnTo>
                  <a:lnTo>
                    <a:pt x="366445" y="3463"/>
                  </a:lnTo>
                  <a:lnTo>
                    <a:pt x="319278" y="0"/>
                  </a:lnTo>
                  <a:close/>
                </a:path>
              </a:pathLst>
            </a:custGeom>
            <a:solidFill>
              <a:srgbClr val="0079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73480" y="1969008"/>
              <a:ext cx="472440" cy="47244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088136" y="6553200"/>
            <a:ext cx="3333750" cy="1078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585"/>
              </a:spcBef>
            </a:pPr>
            <a:r>
              <a:rPr sz="1400" i="1" dirty="0" err="1" smtClean="0">
                <a:latin typeface="Century Gothic"/>
                <a:cs typeface="Century Gothic"/>
              </a:rPr>
              <a:t>Доля</a:t>
            </a:r>
            <a:r>
              <a:rPr sz="1400" i="1" dirty="0" smtClean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расходов на реализацию  </a:t>
            </a:r>
            <a:r>
              <a:rPr sz="1400" i="1" spc="-5" dirty="0">
                <a:latin typeface="Century Gothic"/>
                <a:cs typeface="Century Gothic"/>
              </a:rPr>
              <a:t>национального </a:t>
            </a:r>
            <a:r>
              <a:rPr sz="1400" i="1" dirty="0">
                <a:latin typeface="Century Gothic"/>
                <a:cs typeface="Century Gothic"/>
              </a:rPr>
              <a:t>проекта </a:t>
            </a:r>
            <a:r>
              <a:rPr sz="1400" b="1" i="1" spc="-5" dirty="0">
                <a:latin typeface="Century Gothic"/>
                <a:cs typeface="Century Gothic"/>
              </a:rPr>
              <a:t>«Жилье </a:t>
            </a:r>
            <a:r>
              <a:rPr sz="1400" b="1" i="1" dirty="0">
                <a:latin typeface="Century Gothic"/>
                <a:cs typeface="Century Gothic"/>
              </a:rPr>
              <a:t>и  </a:t>
            </a:r>
            <a:r>
              <a:rPr sz="1400" b="1" i="1" spc="-5" dirty="0">
                <a:latin typeface="Century Gothic"/>
                <a:cs typeface="Century Gothic"/>
              </a:rPr>
              <a:t>городская среда» </a:t>
            </a:r>
            <a:r>
              <a:rPr sz="1400" i="1" dirty="0">
                <a:latin typeface="Century Gothic"/>
                <a:cs typeface="Century Gothic"/>
              </a:rPr>
              <a:t>в общем объеме  </a:t>
            </a:r>
            <a:r>
              <a:rPr sz="1400" i="1" dirty="0" err="1">
                <a:latin typeface="Century Gothic"/>
                <a:cs typeface="Century Gothic"/>
              </a:rPr>
              <a:t>расходов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dirty="0" smtClean="0">
                <a:latin typeface="Century Gothic"/>
                <a:cs typeface="Century Gothic"/>
              </a:rPr>
              <a:t>на нацпроекты на 2024 год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422790" y="6781800"/>
            <a:ext cx="96494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5" dirty="0" smtClean="0">
                <a:solidFill>
                  <a:srgbClr val="00A2AA"/>
                </a:solidFill>
                <a:latin typeface="Century Gothic"/>
                <a:cs typeface="Century Gothic"/>
              </a:rPr>
              <a:t>85,7</a:t>
            </a:r>
            <a:r>
              <a:rPr sz="2000" b="1" spc="5" dirty="0" smtClean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468102" y="1428368"/>
            <a:ext cx="68262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06905" algn="l"/>
                <a:tab pos="2950845" algn="l"/>
                <a:tab pos="5180330" algn="l"/>
              </a:tabLst>
            </a:pPr>
            <a:r>
              <a:rPr sz="1800" b="1" dirty="0">
                <a:latin typeface="Century Gothic"/>
                <a:cs typeface="Century Gothic"/>
              </a:rPr>
              <a:t>ФЕДЕРАЛЬНЫЙ	</a:t>
            </a:r>
            <a:r>
              <a:rPr sz="1800" b="1" spc="-5" dirty="0">
                <a:latin typeface="Century Gothic"/>
                <a:cs typeface="Century Gothic"/>
              </a:rPr>
              <a:t>ПРОЕКТ	«ФОРМИРОВАНИЕ	КОМФОРТНОЙ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0468102" y="1702689"/>
            <a:ext cx="2453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entury Gothic"/>
                <a:cs typeface="Century Gothic"/>
              </a:rPr>
              <a:t>ГОРОДСКОЙ</a:t>
            </a:r>
            <a:r>
              <a:rPr sz="1800" b="1" spc="-50" dirty="0">
                <a:latin typeface="Century Gothic"/>
                <a:cs typeface="Century Gothic"/>
              </a:rPr>
              <a:t> </a:t>
            </a:r>
            <a:r>
              <a:rPr sz="1800" b="1" dirty="0">
                <a:latin typeface="Century Gothic"/>
                <a:cs typeface="Century Gothic"/>
              </a:rPr>
              <a:t>СРЕДЫ»</a:t>
            </a:r>
            <a:endParaRPr sz="1800">
              <a:latin typeface="Century Gothic"/>
              <a:cs typeface="Century Gothic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9069323" y="1277111"/>
            <a:ext cx="1268095" cy="1221105"/>
            <a:chOff x="9069323" y="1277111"/>
            <a:chExt cx="1268095" cy="1221105"/>
          </a:xfrm>
        </p:grpSpPr>
        <p:sp>
          <p:nvSpPr>
            <p:cNvPr id="45" name="object 45"/>
            <p:cNvSpPr/>
            <p:nvPr/>
          </p:nvSpPr>
          <p:spPr>
            <a:xfrm>
              <a:off x="9115043" y="1277111"/>
              <a:ext cx="1222375" cy="1221105"/>
            </a:xfrm>
            <a:custGeom>
              <a:avLst/>
              <a:gdLst/>
              <a:ahLst/>
              <a:cxnLst/>
              <a:rect l="l" t="t" r="r" b="b"/>
              <a:pathLst>
                <a:path w="1222375" h="1221105">
                  <a:moveTo>
                    <a:pt x="611124" y="0"/>
                  </a:moveTo>
                  <a:lnTo>
                    <a:pt x="563358" y="1836"/>
                  </a:lnTo>
                  <a:lnTo>
                    <a:pt x="516599" y="7255"/>
                  </a:lnTo>
                  <a:lnTo>
                    <a:pt x="470982" y="16121"/>
                  </a:lnTo>
                  <a:lnTo>
                    <a:pt x="426644" y="28299"/>
                  </a:lnTo>
                  <a:lnTo>
                    <a:pt x="383719" y="43651"/>
                  </a:lnTo>
                  <a:lnTo>
                    <a:pt x="342344" y="62044"/>
                  </a:lnTo>
                  <a:lnTo>
                    <a:pt x="302655" y="83340"/>
                  </a:lnTo>
                  <a:lnTo>
                    <a:pt x="264786" y="107404"/>
                  </a:lnTo>
                  <a:lnTo>
                    <a:pt x="228875" y="134100"/>
                  </a:lnTo>
                  <a:lnTo>
                    <a:pt x="195056" y="163293"/>
                  </a:lnTo>
                  <a:lnTo>
                    <a:pt x="163466" y="194847"/>
                  </a:lnTo>
                  <a:lnTo>
                    <a:pt x="134240" y="228626"/>
                  </a:lnTo>
                  <a:lnTo>
                    <a:pt x="107514" y="264494"/>
                  </a:lnTo>
                  <a:lnTo>
                    <a:pt x="83424" y="302316"/>
                  </a:lnTo>
                  <a:lnTo>
                    <a:pt x="62106" y="341955"/>
                  </a:lnTo>
                  <a:lnTo>
                    <a:pt x="43695" y="383277"/>
                  </a:lnTo>
                  <a:lnTo>
                    <a:pt x="28326" y="426144"/>
                  </a:lnTo>
                  <a:lnTo>
                    <a:pt x="16137" y="470422"/>
                  </a:lnTo>
                  <a:lnTo>
                    <a:pt x="7262" y="515975"/>
                  </a:lnTo>
                  <a:lnTo>
                    <a:pt x="1838" y="562667"/>
                  </a:lnTo>
                  <a:lnTo>
                    <a:pt x="0" y="610362"/>
                  </a:lnTo>
                  <a:lnTo>
                    <a:pt x="1838" y="658056"/>
                  </a:lnTo>
                  <a:lnTo>
                    <a:pt x="7262" y="704748"/>
                  </a:lnTo>
                  <a:lnTo>
                    <a:pt x="16137" y="750301"/>
                  </a:lnTo>
                  <a:lnTo>
                    <a:pt x="28326" y="794579"/>
                  </a:lnTo>
                  <a:lnTo>
                    <a:pt x="43695" y="837446"/>
                  </a:lnTo>
                  <a:lnTo>
                    <a:pt x="62106" y="878768"/>
                  </a:lnTo>
                  <a:lnTo>
                    <a:pt x="83424" y="918407"/>
                  </a:lnTo>
                  <a:lnTo>
                    <a:pt x="107514" y="956229"/>
                  </a:lnTo>
                  <a:lnTo>
                    <a:pt x="134240" y="992097"/>
                  </a:lnTo>
                  <a:lnTo>
                    <a:pt x="163466" y="1025876"/>
                  </a:lnTo>
                  <a:lnTo>
                    <a:pt x="195056" y="1057430"/>
                  </a:lnTo>
                  <a:lnTo>
                    <a:pt x="228875" y="1086623"/>
                  </a:lnTo>
                  <a:lnTo>
                    <a:pt x="264786" y="1113319"/>
                  </a:lnTo>
                  <a:lnTo>
                    <a:pt x="302655" y="1137383"/>
                  </a:lnTo>
                  <a:lnTo>
                    <a:pt x="342344" y="1158679"/>
                  </a:lnTo>
                  <a:lnTo>
                    <a:pt x="383719" y="1177072"/>
                  </a:lnTo>
                  <a:lnTo>
                    <a:pt x="426644" y="1192424"/>
                  </a:lnTo>
                  <a:lnTo>
                    <a:pt x="470982" y="1204602"/>
                  </a:lnTo>
                  <a:lnTo>
                    <a:pt x="516599" y="1213468"/>
                  </a:lnTo>
                  <a:lnTo>
                    <a:pt x="563358" y="1218887"/>
                  </a:lnTo>
                  <a:lnTo>
                    <a:pt x="611124" y="1220724"/>
                  </a:lnTo>
                  <a:lnTo>
                    <a:pt x="658889" y="1218887"/>
                  </a:lnTo>
                  <a:lnTo>
                    <a:pt x="705648" y="1213468"/>
                  </a:lnTo>
                  <a:lnTo>
                    <a:pt x="751265" y="1204602"/>
                  </a:lnTo>
                  <a:lnTo>
                    <a:pt x="795603" y="1192424"/>
                  </a:lnTo>
                  <a:lnTo>
                    <a:pt x="838528" y="1177072"/>
                  </a:lnTo>
                  <a:lnTo>
                    <a:pt x="879903" y="1158679"/>
                  </a:lnTo>
                  <a:lnTo>
                    <a:pt x="919592" y="1137383"/>
                  </a:lnTo>
                  <a:lnTo>
                    <a:pt x="957461" y="1113319"/>
                  </a:lnTo>
                  <a:lnTo>
                    <a:pt x="993372" y="1086623"/>
                  </a:lnTo>
                  <a:lnTo>
                    <a:pt x="1027191" y="1057430"/>
                  </a:lnTo>
                  <a:lnTo>
                    <a:pt x="1058781" y="1025876"/>
                  </a:lnTo>
                  <a:lnTo>
                    <a:pt x="1088007" y="992097"/>
                  </a:lnTo>
                  <a:lnTo>
                    <a:pt x="1114733" y="956229"/>
                  </a:lnTo>
                  <a:lnTo>
                    <a:pt x="1138823" y="918407"/>
                  </a:lnTo>
                  <a:lnTo>
                    <a:pt x="1160141" y="878768"/>
                  </a:lnTo>
                  <a:lnTo>
                    <a:pt x="1178552" y="837446"/>
                  </a:lnTo>
                  <a:lnTo>
                    <a:pt x="1193921" y="794579"/>
                  </a:lnTo>
                  <a:lnTo>
                    <a:pt x="1206110" y="750301"/>
                  </a:lnTo>
                  <a:lnTo>
                    <a:pt x="1214985" y="704748"/>
                  </a:lnTo>
                  <a:lnTo>
                    <a:pt x="1220409" y="658056"/>
                  </a:lnTo>
                  <a:lnTo>
                    <a:pt x="1222248" y="610362"/>
                  </a:lnTo>
                  <a:lnTo>
                    <a:pt x="1220409" y="562667"/>
                  </a:lnTo>
                  <a:lnTo>
                    <a:pt x="1214985" y="515975"/>
                  </a:lnTo>
                  <a:lnTo>
                    <a:pt x="1206110" y="470422"/>
                  </a:lnTo>
                  <a:lnTo>
                    <a:pt x="1193921" y="426144"/>
                  </a:lnTo>
                  <a:lnTo>
                    <a:pt x="1178552" y="383277"/>
                  </a:lnTo>
                  <a:lnTo>
                    <a:pt x="1160141" y="341955"/>
                  </a:lnTo>
                  <a:lnTo>
                    <a:pt x="1138823" y="302316"/>
                  </a:lnTo>
                  <a:lnTo>
                    <a:pt x="1114733" y="264494"/>
                  </a:lnTo>
                  <a:lnTo>
                    <a:pt x="1088007" y="228626"/>
                  </a:lnTo>
                  <a:lnTo>
                    <a:pt x="1058781" y="194847"/>
                  </a:lnTo>
                  <a:lnTo>
                    <a:pt x="1027191" y="163293"/>
                  </a:lnTo>
                  <a:lnTo>
                    <a:pt x="993372" y="134100"/>
                  </a:lnTo>
                  <a:lnTo>
                    <a:pt x="957461" y="107404"/>
                  </a:lnTo>
                  <a:lnTo>
                    <a:pt x="919592" y="83340"/>
                  </a:lnTo>
                  <a:lnTo>
                    <a:pt x="879903" y="62044"/>
                  </a:lnTo>
                  <a:lnTo>
                    <a:pt x="838528" y="43651"/>
                  </a:lnTo>
                  <a:lnTo>
                    <a:pt x="795603" y="28299"/>
                  </a:lnTo>
                  <a:lnTo>
                    <a:pt x="751265" y="16121"/>
                  </a:lnTo>
                  <a:lnTo>
                    <a:pt x="705648" y="7255"/>
                  </a:lnTo>
                  <a:lnTo>
                    <a:pt x="658889" y="1836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16D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69323" y="1429511"/>
              <a:ext cx="1146048" cy="891540"/>
            </a:xfrm>
            <a:prstGeom prst="rect">
              <a:avLst/>
            </a:prstGeom>
          </p:spPr>
        </p:pic>
      </p:grpSp>
      <p:sp>
        <p:nvSpPr>
          <p:cNvPr id="47" name="object 47"/>
          <p:cNvSpPr/>
          <p:nvPr/>
        </p:nvSpPr>
        <p:spPr>
          <a:xfrm>
            <a:off x="9329674" y="3235452"/>
            <a:ext cx="1007744" cy="2250948"/>
          </a:xfrm>
          <a:custGeom>
            <a:avLst/>
            <a:gdLst/>
            <a:ahLst/>
            <a:cxnLst/>
            <a:rect l="l" t="t" r="r" b="b"/>
            <a:pathLst>
              <a:path w="1007745" h="1403985">
                <a:moveTo>
                  <a:pt x="1007363" y="0"/>
                </a:moveTo>
                <a:lnTo>
                  <a:pt x="0" y="0"/>
                </a:lnTo>
                <a:lnTo>
                  <a:pt x="0" y="1403603"/>
                </a:lnTo>
                <a:lnTo>
                  <a:pt x="1007363" y="1403603"/>
                </a:lnTo>
                <a:lnTo>
                  <a:pt x="1007363" y="0"/>
                </a:lnTo>
                <a:close/>
              </a:path>
            </a:pathLst>
          </a:custGeom>
          <a:solidFill>
            <a:srgbClr val="016D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9581134" y="5638800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 smtClean="0">
                <a:solidFill>
                  <a:srgbClr val="44536A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44536A"/>
                </a:solidFill>
                <a:latin typeface="Century Gothic"/>
                <a:cs typeface="Century Gothic"/>
              </a:rPr>
              <a:t>0</a:t>
            </a:r>
            <a:r>
              <a:rPr sz="1400" spc="-5" dirty="0" smtClean="0">
                <a:solidFill>
                  <a:srgbClr val="44536A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 smtClean="0">
                <a:solidFill>
                  <a:srgbClr val="44536A"/>
                </a:solidFill>
                <a:latin typeface="Century Gothic"/>
                <a:cs typeface="Century Gothic"/>
              </a:rPr>
              <a:t>4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329674" y="2583468"/>
            <a:ext cx="9226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lang="ru-RU" sz="1600" b="1" spc="-10" dirty="0" smtClean="0">
                <a:solidFill>
                  <a:srgbClr val="016D63"/>
                </a:solidFill>
                <a:latin typeface="Century Gothic"/>
                <a:cs typeface="Century Gothic"/>
              </a:rPr>
              <a:t>55,7</a:t>
            </a:r>
            <a:endParaRPr sz="16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b="1" spc="-5" dirty="0">
                <a:solidFill>
                  <a:srgbClr val="016D63"/>
                </a:solidFill>
                <a:latin typeface="Century Gothic"/>
                <a:cs typeface="Century Gothic"/>
              </a:rPr>
              <a:t>млн.рублей</a:t>
            </a:r>
            <a:endParaRPr sz="1200" dirty="0">
              <a:latin typeface="Century Gothic"/>
              <a:cs typeface="Century Gothic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1017250" y="2479630"/>
            <a:ext cx="5514593" cy="43992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  <a:tabLst>
                <a:tab pos="353695" algn="l"/>
                <a:tab pos="1701164" algn="l"/>
                <a:tab pos="2993390" algn="l"/>
                <a:tab pos="4404995" algn="l"/>
              </a:tabLst>
            </a:pPr>
            <a:r>
              <a:rPr sz="1400" dirty="0">
                <a:latin typeface="Century Gothic"/>
                <a:cs typeface="Century Gothic"/>
              </a:rPr>
              <a:t>1.	</a:t>
            </a:r>
            <a:r>
              <a:rPr sz="2000" spc="-5" dirty="0">
                <a:latin typeface="Century Gothic"/>
                <a:cs typeface="Century Gothic"/>
              </a:rPr>
              <a:t>Планируе</a:t>
            </a:r>
            <a:r>
              <a:rPr sz="2000" spc="-15" dirty="0">
                <a:latin typeface="Century Gothic"/>
                <a:cs typeface="Century Gothic"/>
              </a:rPr>
              <a:t>т</a:t>
            </a:r>
            <a:r>
              <a:rPr sz="2000" dirty="0">
                <a:latin typeface="Century Gothic"/>
                <a:cs typeface="Century Gothic"/>
              </a:rPr>
              <a:t>ся	</a:t>
            </a:r>
            <a:r>
              <a:rPr sz="2000" spc="-5" dirty="0">
                <a:latin typeface="Century Gothic"/>
                <a:cs typeface="Century Gothic"/>
              </a:rPr>
              <a:t>пр</a:t>
            </a:r>
            <a:r>
              <a:rPr sz="2000" spc="-10" dirty="0">
                <a:latin typeface="Century Gothic"/>
                <a:cs typeface="Century Gothic"/>
              </a:rPr>
              <a:t>о</a:t>
            </a:r>
            <a:r>
              <a:rPr sz="2000" dirty="0">
                <a:latin typeface="Century Gothic"/>
                <a:cs typeface="Century Gothic"/>
              </a:rPr>
              <a:t>веден</a:t>
            </a:r>
            <a:r>
              <a:rPr sz="2000" spc="-5" dirty="0">
                <a:latin typeface="Century Gothic"/>
                <a:cs typeface="Century Gothic"/>
              </a:rPr>
              <a:t>и</a:t>
            </a:r>
            <a:r>
              <a:rPr sz="2000" dirty="0">
                <a:latin typeface="Century Gothic"/>
                <a:cs typeface="Century Gothic"/>
              </a:rPr>
              <a:t>е	</a:t>
            </a:r>
            <a:r>
              <a:rPr sz="2000" spc="-5" dirty="0">
                <a:latin typeface="Century Gothic"/>
                <a:cs typeface="Century Gothic"/>
              </a:rPr>
              <a:t>меро</a:t>
            </a:r>
            <a:r>
              <a:rPr sz="2000" spc="-10" dirty="0">
                <a:latin typeface="Century Gothic"/>
                <a:cs typeface="Century Gothic"/>
              </a:rPr>
              <a:t>п</a:t>
            </a:r>
            <a:r>
              <a:rPr sz="2000" spc="-5" dirty="0">
                <a:latin typeface="Century Gothic"/>
                <a:cs typeface="Century Gothic"/>
              </a:rPr>
              <a:t>ри</a:t>
            </a:r>
            <a:r>
              <a:rPr sz="2000" spc="-20" dirty="0">
                <a:latin typeface="Century Gothic"/>
                <a:cs typeface="Century Gothic"/>
              </a:rPr>
              <a:t>я</a:t>
            </a:r>
            <a:r>
              <a:rPr sz="2000" spc="-5" dirty="0">
                <a:latin typeface="Century Gothic"/>
                <a:cs typeface="Century Gothic"/>
              </a:rPr>
              <a:t>ти</a:t>
            </a:r>
            <a:r>
              <a:rPr sz="2000" dirty="0">
                <a:latin typeface="Century Gothic"/>
                <a:cs typeface="Century Gothic"/>
              </a:rPr>
              <a:t>й	</a:t>
            </a:r>
            <a:r>
              <a:rPr sz="2000" spc="-20" dirty="0" err="1" smtClean="0">
                <a:latin typeface="Century Gothic"/>
                <a:cs typeface="Century Gothic"/>
              </a:rPr>
              <a:t>по</a:t>
            </a:r>
            <a:r>
              <a:rPr lang="ru-RU" sz="2000" spc="-20" dirty="0" smtClean="0">
                <a:latin typeface="Century Gothic"/>
                <a:cs typeface="Century Gothic"/>
              </a:rPr>
              <a:t> формированию современной городской среды :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3695" algn="l"/>
                <a:tab pos="1701164" algn="l"/>
                <a:tab pos="2993390" algn="l"/>
                <a:tab pos="4404995" algn="l"/>
              </a:tabLst>
            </a:pPr>
            <a:endParaRPr lang="ru-RU" sz="2000" spc="-20" dirty="0" smtClean="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buFontTx/>
              <a:buChar char="-"/>
              <a:tabLst>
                <a:tab pos="353695" algn="l"/>
                <a:tab pos="1701164" algn="l"/>
                <a:tab pos="2993390" algn="l"/>
                <a:tab pos="4404995" algn="l"/>
              </a:tabLst>
            </a:pPr>
            <a:r>
              <a:rPr lang="ru-RU" sz="2000" spc="-20" dirty="0" smtClean="0">
                <a:latin typeface="Century Gothic"/>
                <a:cs typeface="Century Gothic"/>
              </a:rPr>
              <a:t>Реализация проекта благоустройства береговой линии озера </a:t>
            </a:r>
            <a:r>
              <a:rPr lang="ru-RU" sz="2000" spc="-20" dirty="0" err="1" smtClean="0">
                <a:latin typeface="Century Gothic"/>
                <a:cs typeface="Century Gothic"/>
              </a:rPr>
              <a:t>Серебры</a:t>
            </a:r>
            <a:r>
              <a:rPr lang="ru-RU" sz="2000" spc="-20" dirty="0" smtClean="0">
                <a:latin typeface="Century Gothic"/>
                <a:cs typeface="Century Gothic"/>
              </a:rPr>
              <a:t> – «</a:t>
            </a:r>
            <a:r>
              <a:rPr lang="ru-RU" sz="2000" spc="-20" dirty="0" err="1" smtClean="0">
                <a:latin typeface="Century Gothic"/>
                <a:cs typeface="Century Gothic"/>
              </a:rPr>
              <a:t>Серебры</a:t>
            </a:r>
            <a:r>
              <a:rPr lang="ru-RU" sz="2000" spc="-20" dirty="0" smtClean="0">
                <a:latin typeface="Century Gothic"/>
                <a:cs typeface="Century Gothic"/>
              </a:rPr>
              <a:t> – зеркало души»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3695" algn="l"/>
                <a:tab pos="1701164" algn="l"/>
                <a:tab pos="2993390" algn="l"/>
                <a:tab pos="4404995" algn="l"/>
              </a:tabLst>
            </a:pPr>
            <a:endParaRPr lang="ru-RU" sz="2000" spc="-20" dirty="0" smtClean="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buFontTx/>
              <a:buChar char="-"/>
              <a:tabLst>
                <a:tab pos="353695" algn="l"/>
                <a:tab pos="1701164" algn="l"/>
                <a:tab pos="2993390" algn="l"/>
                <a:tab pos="4404995" algn="l"/>
              </a:tabLst>
            </a:pPr>
            <a:r>
              <a:rPr lang="ru-RU" sz="2000" spc="-20" dirty="0" smtClean="0">
                <a:latin typeface="Century Gothic"/>
                <a:cs typeface="Century Gothic"/>
              </a:rPr>
              <a:t>благоустройство дворовой территории по адресу г. Карабаша. Ул. Комсомольская, д. 29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3695" algn="l"/>
                <a:tab pos="1701164" algn="l"/>
                <a:tab pos="2993390" algn="l"/>
                <a:tab pos="4404995" algn="l"/>
              </a:tabLst>
            </a:pPr>
            <a:endParaRPr lang="ru-RU" sz="2000" spc="-20" dirty="0" smtClean="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buFontTx/>
              <a:buChar char="-"/>
              <a:tabLst>
                <a:tab pos="353695" algn="l"/>
                <a:tab pos="1701164" algn="l"/>
                <a:tab pos="2993390" algn="l"/>
                <a:tab pos="4404995" algn="l"/>
              </a:tabLst>
            </a:pPr>
            <a:r>
              <a:rPr lang="ru-RU" sz="2000" spc="-20" dirty="0" smtClean="0">
                <a:latin typeface="Century Gothic"/>
                <a:cs typeface="Century Gothic"/>
              </a:rPr>
              <a:t>Благоустройство общественной территории по ул. Свердлова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272666" y="7876108"/>
            <a:ext cx="7573009" cy="513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entury Gothic"/>
                <a:cs typeface="Century Gothic"/>
              </a:rPr>
              <a:t>В РАМКАХ НАЦИОНАЛЬНОГО </a:t>
            </a:r>
            <a:r>
              <a:rPr sz="1600" b="1" dirty="0">
                <a:latin typeface="Century Gothic"/>
                <a:cs typeface="Century Gothic"/>
              </a:rPr>
              <a:t>ПРОЕКТА </a:t>
            </a:r>
            <a:r>
              <a:rPr sz="1600" b="1" spc="-5" dirty="0">
                <a:latin typeface="Century Gothic"/>
                <a:cs typeface="Century Gothic"/>
              </a:rPr>
              <a:t>«ЖИЛЬЕ И </a:t>
            </a:r>
            <a:r>
              <a:rPr sz="1600" b="1" dirty="0">
                <a:latin typeface="Century Gothic"/>
                <a:cs typeface="Century Gothic"/>
              </a:rPr>
              <a:t>ГОРОДСКАЯ</a:t>
            </a:r>
            <a:r>
              <a:rPr sz="1600" b="1" spc="409" dirty="0">
                <a:latin typeface="Century Gothic"/>
                <a:cs typeface="Century Gothic"/>
              </a:rPr>
              <a:t> </a:t>
            </a:r>
            <a:r>
              <a:rPr sz="1600" b="1" spc="-5" dirty="0">
                <a:latin typeface="Century Gothic"/>
                <a:cs typeface="Century Gothic"/>
              </a:rPr>
              <a:t>СРЕДА»</a:t>
            </a:r>
            <a:endParaRPr sz="16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10" dirty="0" smtClean="0">
                <a:latin typeface="Century Gothic"/>
                <a:cs typeface="Century Gothic"/>
              </a:rPr>
              <a:t>РЕАЛИЗУ</a:t>
            </a:r>
            <a:r>
              <a:rPr lang="ru-RU" sz="1600" b="1" spc="-10" dirty="0">
                <a:latin typeface="Century Gothic"/>
                <a:cs typeface="Century Gothic"/>
              </a:rPr>
              <a:t>Е</a:t>
            </a:r>
            <a:r>
              <a:rPr sz="1600" b="1" spc="-10" dirty="0" smtClean="0">
                <a:latin typeface="Century Gothic"/>
                <a:cs typeface="Century Gothic"/>
              </a:rPr>
              <a:t>ТСЯ </a:t>
            </a:r>
            <a:r>
              <a:rPr sz="1600" b="1" spc="-5" dirty="0" smtClean="0">
                <a:latin typeface="Century Gothic"/>
                <a:cs typeface="Century Gothic"/>
              </a:rPr>
              <a:t>ФЕДЕРАЛЬНЫ</a:t>
            </a:r>
            <a:r>
              <a:rPr lang="ru-RU" sz="1600" b="1" spc="-5" dirty="0" smtClean="0">
                <a:latin typeface="Century Gothic"/>
                <a:cs typeface="Century Gothic"/>
              </a:rPr>
              <a:t>Й</a:t>
            </a:r>
            <a:r>
              <a:rPr sz="1600" b="1" spc="120" dirty="0" smtClean="0">
                <a:latin typeface="Century Gothic"/>
                <a:cs typeface="Century Gothic"/>
              </a:rPr>
              <a:t> </a:t>
            </a:r>
            <a:r>
              <a:rPr lang="ru-RU" sz="1600" b="1" spc="120" dirty="0" smtClean="0">
                <a:latin typeface="Century Gothic"/>
                <a:cs typeface="Century Gothic"/>
              </a:rPr>
              <a:t>И РЕГИОНАЛЬНЫЙ </a:t>
            </a:r>
            <a:r>
              <a:rPr sz="1600" b="1" spc="-5" dirty="0" smtClean="0">
                <a:latin typeface="Century Gothic"/>
                <a:cs typeface="Century Gothic"/>
              </a:rPr>
              <a:t>ПРОЕКТ: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272666" y="8608262"/>
            <a:ext cx="538861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b="1" spc="-10" dirty="0">
                <a:latin typeface="Century Gothic"/>
                <a:cs typeface="Century Gothic"/>
              </a:rPr>
              <a:t>«Формирование комфортной </a:t>
            </a:r>
            <a:r>
              <a:rPr sz="1600" b="1" spc="-5" dirty="0">
                <a:latin typeface="Century Gothic"/>
                <a:cs typeface="Century Gothic"/>
              </a:rPr>
              <a:t>городской</a:t>
            </a:r>
            <a:r>
              <a:rPr sz="1600" b="1" spc="200" dirty="0">
                <a:latin typeface="Century Gothic"/>
                <a:cs typeface="Century Gothic"/>
              </a:rPr>
              <a:t> </a:t>
            </a:r>
            <a:r>
              <a:rPr sz="1600" b="1" spc="-10" dirty="0" err="1">
                <a:latin typeface="Century Gothic"/>
                <a:cs typeface="Century Gothic"/>
              </a:rPr>
              <a:t>среды</a:t>
            </a:r>
            <a:r>
              <a:rPr sz="1600" b="1" spc="-10" dirty="0" smtClean="0">
                <a:latin typeface="Century Gothic"/>
                <a:cs typeface="Century Gothic"/>
              </a:rPr>
              <a:t>»</a:t>
            </a:r>
            <a:endParaRPr sz="1600" dirty="0">
              <a:latin typeface="Century Gothic"/>
              <a:cs typeface="Century Gothic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3824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" name="TextBox 64"/>
          <p:cNvSpPr txBox="1"/>
          <p:nvPr/>
        </p:nvSpPr>
        <p:spPr>
          <a:xfrm>
            <a:off x="120332" y="8608262"/>
            <a:ext cx="636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itchFamily="34" charset="0"/>
              </a:rPr>
              <a:t>13</a:t>
            </a:r>
            <a:endParaRPr lang="ru-RU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aphicFrame>
        <p:nvGraphicFramePr>
          <p:cNvPr id="64" name="Диаграмма 63"/>
          <p:cNvGraphicFramePr/>
          <p:nvPr>
            <p:extLst>
              <p:ext uri="{D42A27DB-BD31-4B8C-83A1-F6EECF244321}">
                <p14:modId xmlns:p14="http://schemas.microsoft.com/office/powerpoint/2010/main" val="2424511339"/>
              </p:ext>
            </p:extLst>
          </p:nvPr>
        </p:nvGraphicFramePr>
        <p:xfrm>
          <a:off x="1098019" y="3958051"/>
          <a:ext cx="7395634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67" name="Диаграмма 66"/>
          <p:cNvGraphicFramePr/>
          <p:nvPr>
            <p:extLst>
              <p:ext uri="{D42A27DB-BD31-4B8C-83A1-F6EECF244321}">
                <p14:modId xmlns:p14="http://schemas.microsoft.com/office/powerpoint/2010/main" val="674158853"/>
              </p:ext>
            </p:extLst>
          </p:nvPr>
        </p:nvGraphicFramePr>
        <p:xfrm>
          <a:off x="4444414" y="6040711"/>
          <a:ext cx="2488962" cy="167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77811" y="0"/>
            <a:ext cx="10732135" cy="9906000"/>
          </a:xfrm>
          <a:custGeom>
            <a:avLst/>
            <a:gdLst/>
            <a:ahLst/>
            <a:cxnLst/>
            <a:rect l="l" t="t" r="r" b="b"/>
            <a:pathLst>
              <a:path w="10732135" h="9906000">
                <a:moveTo>
                  <a:pt x="0" y="9906000"/>
                </a:moveTo>
                <a:lnTo>
                  <a:pt x="10732008" y="9906000"/>
                </a:lnTo>
                <a:lnTo>
                  <a:pt x="1073200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9D7700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190615" cy="9906000"/>
          </a:xfrm>
          <a:custGeom>
            <a:avLst/>
            <a:gdLst/>
            <a:ahLst/>
            <a:cxnLst/>
            <a:rect l="l" t="t" r="r" b="b"/>
            <a:pathLst>
              <a:path w="6190615" h="9906000">
                <a:moveTo>
                  <a:pt x="0" y="9906000"/>
                </a:moveTo>
                <a:lnTo>
                  <a:pt x="6190488" y="9906000"/>
                </a:lnTo>
                <a:lnTo>
                  <a:pt x="619048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9D7700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57416" y="3657600"/>
            <a:ext cx="10852785" cy="4277995"/>
          </a:xfrm>
          <a:custGeom>
            <a:avLst/>
            <a:gdLst/>
            <a:ahLst/>
            <a:cxnLst/>
            <a:rect l="l" t="t" r="r" b="b"/>
            <a:pathLst>
              <a:path w="10852785" h="4277995">
                <a:moveTo>
                  <a:pt x="10852403" y="0"/>
                </a:moveTo>
                <a:lnTo>
                  <a:pt x="0" y="0"/>
                </a:lnTo>
                <a:lnTo>
                  <a:pt x="0" y="4277868"/>
                </a:lnTo>
                <a:lnTo>
                  <a:pt x="10852403" y="4277868"/>
                </a:lnTo>
                <a:lnTo>
                  <a:pt x="10852403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986776" y="3822014"/>
            <a:ext cx="8399145" cy="37626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160"/>
              </a:lnSpc>
              <a:spcBef>
                <a:spcPts val="100"/>
              </a:spcBef>
            </a:pPr>
            <a:r>
              <a:rPr sz="9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РАСХОДЫ</a:t>
            </a:r>
            <a:endParaRPr sz="9600" dirty="0">
              <a:latin typeface="Century Gothic"/>
              <a:cs typeface="Century Gothic"/>
            </a:endParaRPr>
          </a:p>
          <a:p>
            <a:pPr marL="12700" marR="5080" algn="ctr">
              <a:lnSpc>
                <a:spcPct val="76500"/>
              </a:lnSpc>
              <a:spcBef>
                <a:spcPts val="1345"/>
              </a:spcBef>
            </a:pPr>
            <a:r>
              <a:rPr lang="ru-RU" sz="96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МЕСТНОГО </a:t>
            </a:r>
            <a:r>
              <a:rPr sz="96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  </a:t>
            </a:r>
            <a:r>
              <a:rPr sz="9600" b="1" dirty="0">
                <a:solidFill>
                  <a:srgbClr val="FFFFFF"/>
                </a:solidFill>
                <a:latin typeface="Century Gothic"/>
                <a:cs typeface="Century Gothic"/>
              </a:rPr>
              <a:t>БЮДЖЕТА</a:t>
            </a:r>
            <a:endParaRPr sz="9600" dirty="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28501" y="293623"/>
            <a:ext cx="4078604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3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УПРАВЛЕНИЕ </a:t>
            </a:r>
            <a:r>
              <a:rPr sz="2300" b="1" spc="-110" dirty="0" smtClean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3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ФИНАНСОВ</a:t>
            </a:r>
            <a:endParaRPr sz="23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689460" y="644143"/>
            <a:ext cx="4017010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0" dirty="0" smtClean="0"/>
              <a:t>АДМИНИСТРАЦИИ </a:t>
            </a:r>
            <a:r>
              <a:rPr lang="ru-RU" spc="-10" dirty="0" err="1" smtClean="0"/>
              <a:t>Карабашского</a:t>
            </a:r>
            <a:r>
              <a:rPr lang="ru-RU" spc="-10" dirty="0" smtClean="0"/>
              <a:t>  городского округа</a:t>
            </a:r>
            <a:endParaRPr spc="-5" dirty="0"/>
          </a:p>
        </p:txBody>
      </p:sp>
      <p:sp>
        <p:nvSpPr>
          <p:cNvPr id="9" name="object 9"/>
          <p:cNvSpPr/>
          <p:nvPr/>
        </p:nvSpPr>
        <p:spPr>
          <a:xfrm>
            <a:off x="6190488" y="0"/>
            <a:ext cx="687705" cy="9906000"/>
          </a:xfrm>
          <a:custGeom>
            <a:avLst/>
            <a:gdLst/>
            <a:ahLst/>
            <a:cxnLst/>
            <a:rect l="l" t="t" r="r" b="b"/>
            <a:pathLst>
              <a:path w="687704" h="9906000">
                <a:moveTo>
                  <a:pt x="687323" y="0"/>
                </a:moveTo>
                <a:lnTo>
                  <a:pt x="0" y="0"/>
                </a:lnTo>
                <a:lnTo>
                  <a:pt x="0" y="9906000"/>
                </a:lnTo>
                <a:lnTo>
                  <a:pt x="687323" y="9906000"/>
                </a:lnTo>
                <a:lnTo>
                  <a:pt x="687323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4050" y="334409"/>
            <a:ext cx="1104520" cy="13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980" y="9028277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B300"/>
                </a:solidFill>
                <a:latin typeface="Century Gothic"/>
                <a:cs typeface="Century Gothic"/>
              </a:rPr>
              <a:t>31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25650" y="182626"/>
            <a:ext cx="14706523" cy="52797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ПОДХОДЫ 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К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ФОРМИРОВАНИЮ РАСХОДОВ</a:t>
            </a:r>
            <a:r>
              <a:rPr sz="2400" b="1" spc="3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БЮДЖЕТА</a:t>
            </a:r>
            <a:endParaRPr sz="2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050" dirty="0">
              <a:latin typeface="Century Gothic"/>
              <a:cs typeface="Century Gothic"/>
            </a:endParaRPr>
          </a:p>
          <a:p>
            <a:pPr marL="1786255" algn="just">
              <a:lnSpc>
                <a:spcPct val="100000"/>
              </a:lnSpc>
            </a:pPr>
            <a:r>
              <a:rPr sz="2100" b="1" dirty="0">
                <a:latin typeface="Century Gothic"/>
                <a:cs typeface="Century Gothic"/>
              </a:rPr>
              <a:t>Сохранение и </a:t>
            </a:r>
            <a:r>
              <a:rPr sz="2100" b="1" spc="-5" dirty="0">
                <a:latin typeface="Century Gothic"/>
                <a:cs typeface="Century Gothic"/>
              </a:rPr>
              <a:t>модернизация </a:t>
            </a:r>
            <a:r>
              <a:rPr sz="2100" spc="-5" dirty="0">
                <a:latin typeface="Century Gothic"/>
                <a:cs typeface="Century Gothic"/>
              </a:rPr>
              <a:t>действующей </a:t>
            </a:r>
            <a:r>
              <a:rPr sz="2100" dirty="0" err="1">
                <a:latin typeface="Century Gothic"/>
                <a:cs typeface="Century Gothic"/>
              </a:rPr>
              <a:t>сети</a:t>
            </a:r>
            <a:r>
              <a:rPr sz="2100" dirty="0">
                <a:latin typeface="Century Gothic"/>
                <a:cs typeface="Century Gothic"/>
              </a:rPr>
              <a:t> </a:t>
            </a:r>
            <a:r>
              <a:rPr lang="ru-RU" sz="2100" dirty="0" smtClean="0">
                <a:latin typeface="Century Gothic"/>
                <a:cs typeface="Century Gothic"/>
              </a:rPr>
              <a:t> муниципальных учреждений.</a:t>
            </a:r>
            <a:endParaRPr sz="21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50" dirty="0">
              <a:latin typeface="Century Gothic"/>
              <a:cs typeface="Century Gothic"/>
            </a:endParaRPr>
          </a:p>
          <a:p>
            <a:pPr marL="1786255" marR="8255" algn="just">
              <a:lnSpc>
                <a:spcPct val="115100"/>
              </a:lnSpc>
            </a:pPr>
            <a:r>
              <a:rPr sz="2100" spc="-10" dirty="0">
                <a:latin typeface="Century Gothic"/>
                <a:cs typeface="Century Gothic"/>
              </a:rPr>
              <a:t>Обеспечение </a:t>
            </a:r>
            <a:r>
              <a:rPr sz="2100" spc="-5" dirty="0">
                <a:latin typeface="Century Gothic"/>
                <a:cs typeface="Century Gothic"/>
              </a:rPr>
              <a:t>достигнутого соотношения </a:t>
            </a:r>
            <a:r>
              <a:rPr sz="2100" dirty="0">
                <a:latin typeface="Century Gothic"/>
                <a:cs typeface="Century Gothic"/>
              </a:rPr>
              <a:t>между </a:t>
            </a:r>
            <a:r>
              <a:rPr sz="2100" spc="-5" dirty="0">
                <a:latin typeface="Century Gothic"/>
                <a:cs typeface="Century Gothic"/>
              </a:rPr>
              <a:t>уровнем оплаты </a:t>
            </a:r>
            <a:r>
              <a:rPr sz="2100" dirty="0">
                <a:latin typeface="Century Gothic"/>
                <a:cs typeface="Century Gothic"/>
              </a:rPr>
              <a:t>труда </a:t>
            </a:r>
            <a:r>
              <a:rPr sz="2100" spc="-5" dirty="0">
                <a:latin typeface="Century Gothic"/>
                <a:cs typeface="Century Gothic"/>
              </a:rPr>
              <a:t>отдельных </a:t>
            </a:r>
            <a:r>
              <a:rPr sz="2100" dirty="0">
                <a:latin typeface="Century Gothic"/>
                <a:cs typeface="Century Gothic"/>
              </a:rPr>
              <a:t>категорий  </a:t>
            </a:r>
            <a:r>
              <a:rPr sz="2100" spc="-5" dirty="0">
                <a:latin typeface="Century Gothic"/>
                <a:cs typeface="Century Gothic"/>
              </a:rPr>
              <a:t>работников бюджетной сферы </a:t>
            </a:r>
            <a:r>
              <a:rPr sz="2100" dirty="0">
                <a:latin typeface="Century Gothic"/>
                <a:cs typeface="Century Gothic"/>
              </a:rPr>
              <a:t>и </a:t>
            </a:r>
            <a:r>
              <a:rPr sz="2100" spc="-5" dirty="0">
                <a:latin typeface="Century Gothic"/>
                <a:cs typeface="Century Gothic"/>
              </a:rPr>
              <a:t>уровнем среднемесячного </a:t>
            </a:r>
            <a:r>
              <a:rPr sz="2100" dirty="0">
                <a:latin typeface="Century Gothic"/>
                <a:cs typeface="Century Gothic"/>
              </a:rPr>
              <a:t>дохода </a:t>
            </a:r>
            <a:r>
              <a:rPr sz="2100" spc="5" dirty="0">
                <a:latin typeface="Century Gothic"/>
                <a:cs typeface="Century Gothic"/>
              </a:rPr>
              <a:t>от </a:t>
            </a:r>
            <a:r>
              <a:rPr sz="2100" spc="-5" dirty="0">
                <a:latin typeface="Century Gothic"/>
                <a:cs typeface="Century Gothic"/>
              </a:rPr>
              <a:t>трудовой деятельности </a:t>
            </a:r>
            <a:r>
              <a:rPr sz="2100" dirty="0">
                <a:latin typeface="Century Gothic"/>
                <a:cs typeface="Century Gothic"/>
              </a:rPr>
              <a:t>в  </a:t>
            </a:r>
            <a:r>
              <a:rPr sz="2100" spc="-5" dirty="0">
                <a:latin typeface="Century Gothic"/>
                <a:cs typeface="Century Gothic"/>
              </a:rPr>
              <a:t>регионе, который прогнозируется </a:t>
            </a:r>
            <a:r>
              <a:rPr sz="2100" dirty="0">
                <a:latin typeface="Century Gothic"/>
                <a:cs typeface="Century Gothic"/>
              </a:rPr>
              <a:t>в </a:t>
            </a:r>
            <a:r>
              <a:rPr sz="2100" dirty="0" smtClean="0">
                <a:latin typeface="Century Gothic"/>
                <a:cs typeface="Century Gothic"/>
              </a:rPr>
              <a:t>202</a:t>
            </a:r>
            <a:r>
              <a:rPr lang="ru-RU" sz="2100" dirty="0" smtClean="0">
                <a:latin typeface="Century Gothic"/>
                <a:cs typeface="Century Gothic"/>
              </a:rPr>
              <a:t>4</a:t>
            </a:r>
            <a:r>
              <a:rPr sz="2100" dirty="0" smtClean="0">
                <a:latin typeface="Century Gothic"/>
                <a:cs typeface="Century Gothic"/>
              </a:rPr>
              <a:t> </a:t>
            </a:r>
            <a:r>
              <a:rPr sz="2100" dirty="0">
                <a:latin typeface="Century Gothic"/>
                <a:cs typeface="Century Gothic"/>
              </a:rPr>
              <a:t>году </a:t>
            </a:r>
            <a:r>
              <a:rPr sz="2100" b="1" spc="-5" dirty="0">
                <a:latin typeface="Century Gothic"/>
                <a:cs typeface="Century Gothic"/>
              </a:rPr>
              <a:t>на </a:t>
            </a:r>
            <a:r>
              <a:rPr sz="2100" b="1" spc="-5" dirty="0" err="1">
                <a:latin typeface="Century Gothic"/>
                <a:cs typeface="Century Gothic"/>
              </a:rPr>
              <a:t>уровне</a:t>
            </a:r>
            <a:r>
              <a:rPr sz="2100" b="1" spc="-5" dirty="0">
                <a:latin typeface="Century Gothic"/>
                <a:cs typeface="Century Gothic"/>
              </a:rPr>
              <a:t> </a:t>
            </a:r>
            <a:r>
              <a:rPr lang="ru-RU" sz="2100" b="1" spc="-5" dirty="0" smtClean="0">
                <a:latin typeface="Century Gothic"/>
                <a:cs typeface="Century Gothic"/>
              </a:rPr>
              <a:t> 51 265,1 </a:t>
            </a:r>
            <a:r>
              <a:rPr sz="2100" b="1" dirty="0" err="1" smtClean="0">
                <a:latin typeface="Century Gothic"/>
                <a:cs typeface="Century Gothic"/>
              </a:rPr>
              <a:t>рублей</a:t>
            </a:r>
            <a:endParaRPr sz="21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5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50" dirty="0">
              <a:latin typeface="Century Gothic"/>
              <a:cs typeface="Century Gothic"/>
            </a:endParaRPr>
          </a:p>
          <a:p>
            <a:pPr marL="1786255" marR="8255" algn="just">
              <a:lnSpc>
                <a:spcPct val="115199"/>
              </a:lnSpc>
            </a:pPr>
            <a:r>
              <a:rPr sz="2100" b="1" dirty="0">
                <a:latin typeface="Century Gothic"/>
                <a:cs typeface="Century Gothic"/>
              </a:rPr>
              <a:t>Сохранение всех </a:t>
            </a:r>
            <a:r>
              <a:rPr sz="2100" b="1" spc="5" dirty="0">
                <a:latin typeface="Century Gothic"/>
                <a:cs typeface="Century Gothic"/>
              </a:rPr>
              <a:t>мер </a:t>
            </a:r>
            <a:r>
              <a:rPr sz="2100" b="1" spc="-5" dirty="0">
                <a:latin typeface="Century Gothic"/>
                <a:cs typeface="Century Gothic"/>
              </a:rPr>
              <a:t>социальной поддержки </a:t>
            </a:r>
            <a:r>
              <a:rPr sz="2100" dirty="0">
                <a:latin typeface="Century Gothic"/>
                <a:cs typeface="Century Gothic"/>
              </a:rPr>
              <a:t>для </a:t>
            </a:r>
            <a:r>
              <a:rPr sz="2100" spc="-5" dirty="0">
                <a:latin typeface="Century Gothic"/>
                <a:cs typeface="Century Gothic"/>
              </a:rPr>
              <a:t>отдельных </a:t>
            </a:r>
            <a:r>
              <a:rPr sz="2100" dirty="0" err="1">
                <a:latin typeface="Century Gothic"/>
                <a:cs typeface="Century Gothic"/>
              </a:rPr>
              <a:t>категорий</a:t>
            </a:r>
            <a:r>
              <a:rPr sz="2100" dirty="0">
                <a:latin typeface="Century Gothic"/>
                <a:cs typeface="Century Gothic"/>
              </a:rPr>
              <a:t> </a:t>
            </a:r>
            <a:r>
              <a:rPr sz="2100" spc="-5" dirty="0" err="1" smtClean="0">
                <a:latin typeface="Century Gothic"/>
                <a:cs typeface="Century Gothic"/>
              </a:rPr>
              <a:t>граждан</a:t>
            </a:r>
            <a:endParaRPr lang="ru-RU" sz="2100" spc="-5" dirty="0" smtClean="0">
              <a:latin typeface="Century Gothic"/>
              <a:cs typeface="Century Gothic"/>
            </a:endParaRPr>
          </a:p>
          <a:p>
            <a:pPr marL="1786255" marR="8255" algn="just">
              <a:lnSpc>
                <a:spcPct val="115199"/>
              </a:lnSpc>
            </a:pPr>
            <a:endParaRPr sz="235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 dirty="0">
              <a:latin typeface="Century Gothic"/>
              <a:cs typeface="Century Gothic"/>
            </a:endParaRPr>
          </a:p>
          <a:p>
            <a:pPr marL="1786255" marR="7620" algn="just">
              <a:lnSpc>
                <a:spcPct val="115199"/>
              </a:lnSpc>
            </a:pPr>
            <a:r>
              <a:rPr sz="2100" b="1" dirty="0">
                <a:latin typeface="Century Gothic"/>
                <a:cs typeface="Century Gothic"/>
              </a:rPr>
              <a:t>Обеспечение в </a:t>
            </a:r>
            <a:r>
              <a:rPr sz="2100" b="1" spc="-5" dirty="0">
                <a:latin typeface="Century Gothic"/>
                <a:cs typeface="Century Gothic"/>
              </a:rPr>
              <a:t>полном </a:t>
            </a:r>
            <a:r>
              <a:rPr sz="2100" b="1" dirty="0">
                <a:latin typeface="Century Gothic"/>
                <a:cs typeface="Century Gothic"/>
              </a:rPr>
              <a:t>объеме </a:t>
            </a:r>
            <a:r>
              <a:rPr sz="2100" b="1" spc="-5" dirty="0">
                <a:latin typeface="Century Gothic"/>
                <a:cs typeface="Century Gothic"/>
              </a:rPr>
              <a:t>софинансирования </a:t>
            </a:r>
            <a:r>
              <a:rPr sz="2100" dirty="0">
                <a:latin typeface="Century Gothic"/>
                <a:cs typeface="Century Gothic"/>
              </a:rPr>
              <a:t>к </a:t>
            </a:r>
            <a:r>
              <a:rPr sz="2100" spc="-5" dirty="0" err="1">
                <a:latin typeface="Century Gothic"/>
                <a:cs typeface="Century Gothic"/>
              </a:rPr>
              <a:t>средствам</a:t>
            </a:r>
            <a:r>
              <a:rPr sz="2100" spc="-5" dirty="0">
                <a:latin typeface="Century Gothic"/>
                <a:cs typeface="Century Gothic"/>
              </a:rPr>
              <a:t> </a:t>
            </a:r>
            <a:r>
              <a:rPr lang="ru-RU" sz="2100" spc="-5" dirty="0" smtClean="0">
                <a:latin typeface="Century Gothic"/>
                <a:cs typeface="Century Gothic"/>
              </a:rPr>
              <a:t>областного</a:t>
            </a:r>
            <a:r>
              <a:rPr sz="2100" spc="-5" dirty="0" smtClean="0">
                <a:latin typeface="Century Gothic"/>
                <a:cs typeface="Century Gothic"/>
              </a:rPr>
              <a:t> </a:t>
            </a:r>
            <a:r>
              <a:rPr sz="2100" spc="-5" dirty="0">
                <a:latin typeface="Century Gothic"/>
                <a:cs typeface="Century Gothic"/>
              </a:rPr>
              <a:t>бюджета </a:t>
            </a:r>
            <a:r>
              <a:rPr sz="2100" dirty="0">
                <a:latin typeface="Century Gothic"/>
                <a:cs typeface="Century Gothic"/>
              </a:rPr>
              <a:t>в  соответствии с </a:t>
            </a:r>
            <a:r>
              <a:rPr sz="2100" spc="-5" dirty="0">
                <a:latin typeface="Century Gothic"/>
                <a:cs typeface="Century Gothic"/>
              </a:rPr>
              <a:t>условиями предоставления </a:t>
            </a:r>
            <a:r>
              <a:rPr sz="2100" dirty="0">
                <a:latin typeface="Century Gothic"/>
                <a:cs typeface="Century Gothic"/>
              </a:rPr>
              <a:t>межбюджетных</a:t>
            </a:r>
            <a:r>
              <a:rPr sz="2100" spc="40" dirty="0">
                <a:latin typeface="Century Gothic"/>
                <a:cs typeface="Century Gothic"/>
              </a:rPr>
              <a:t> </a:t>
            </a:r>
            <a:r>
              <a:rPr sz="2100" dirty="0">
                <a:latin typeface="Century Gothic"/>
                <a:cs typeface="Century Gothic"/>
              </a:rPr>
              <a:t>трансфертов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706495" y="6096000"/>
            <a:ext cx="13908405" cy="7561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799"/>
              </a:lnSpc>
              <a:spcBef>
                <a:spcPts val="100"/>
              </a:spcBef>
            </a:pPr>
            <a:r>
              <a:rPr sz="2100" b="1" dirty="0">
                <a:latin typeface="Century Gothic"/>
                <a:cs typeface="Century Gothic"/>
              </a:rPr>
              <a:t>Расходы дорожного </a:t>
            </a:r>
            <a:r>
              <a:rPr sz="2100" b="1" spc="-5" dirty="0">
                <a:latin typeface="Century Gothic"/>
                <a:cs typeface="Century Gothic"/>
              </a:rPr>
              <a:t>фонда </a:t>
            </a:r>
            <a:r>
              <a:rPr sz="2100" spc="-5" dirty="0">
                <a:latin typeface="Century Gothic"/>
                <a:cs typeface="Century Gothic"/>
              </a:rPr>
              <a:t>определены исходя </a:t>
            </a:r>
            <a:r>
              <a:rPr sz="2100" dirty="0">
                <a:latin typeface="Century Gothic"/>
                <a:cs typeface="Century Gothic"/>
              </a:rPr>
              <a:t>из </a:t>
            </a:r>
            <a:r>
              <a:rPr sz="2100" spc="-5" dirty="0">
                <a:latin typeface="Century Gothic"/>
                <a:cs typeface="Century Gothic"/>
              </a:rPr>
              <a:t>прогнозируемых </a:t>
            </a:r>
            <a:r>
              <a:rPr sz="2100" dirty="0" err="1">
                <a:latin typeface="Century Gothic"/>
                <a:cs typeface="Century Gothic"/>
              </a:rPr>
              <a:t>доходов</a:t>
            </a:r>
            <a:r>
              <a:rPr sz="2100" dirty="0">
                <a:latin typeface="Century Gothic"/>
                <a:cs typeface="Century Gothic"/>
              </a:rPr>
              <a:t> </a:t>
            </a:r>
            <a:r>
              <a:rPr lang="ru-RU" sz="2100" dirty="0" smtClean="0">
                <a:latin typeface="Century Gothic"/>
                <a:cs typeface="Century Gothic"/>
              </a:rPr>
              <a:t>от акцизов </a:t>
            </a:r>
            <a:r>
              <a:rPr sz="2100" dirty="0" smtClean="0">
                <a:latin typeface="Century Gothic"/>
                <a:cs typeface="Century Gothic"/>
              </a:rPr>
              <a:t>и  </a:t>
            </a:r>
            <a:r>
              <a:rPr sz="2100" dirty="0">
                <a:latin typeface="Century Gothic"/>
                <a:cs typeface="Century Gothic"/>
              </a:rPr>
              <a:t>межбюджетных трансфертов </a:t>
            </a:r>
            <a:r>
              <a:rPr sz="2100" dirty="0" err="1">
                <a:latin typeface="Century Gothic"/>
                <a:cs typeface="Century Gothic"/>
              </a:rPr>
              <a:t>из</a:t>
            </a:r>
            <a:r>
              <a:rPr sz="2100" dirty="0">
                <a:latin typeface="Century Gothic"/>
                <a:cs typeface="Century Gothic"/>
              </a:rPr>
              <a:t> </a:t>
            </a:r>
            <a:r>
              <a:rPr lang="ru-RU" sz="2100" spc="-5" dirty="0" smtClean="0">
                <a:latin typeface="Century Gothic"/>
                <a:cs typeface="Century Gothic"/>
              </a:rPr>
              <a:t>областного бюджета</a:t>
            </a:r>
            <a:endParaRPr sz="2100" dirty="0">
              <a:latin typeface="Century Gothic"/>
              <a:cs typeface="Century Gothic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1263650" cy="9906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2286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59333" y="8714333"/>
            <a:ext cx="68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itchFamily="34" charset="0"/>
              </a:rPr>
              <a:t>15</a:t>
            </a:r>
            <a:endParaRPr lang="ru-RU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-43815" y="-32084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189180"/>
              </p:ext>
            </p:extLst>
          </p:nvPr>
        </p:nvGraphicFramePr>
        <p:xfrm>
          <a:off x="7756143" y="668866"/>
          <a:ext cx="9599929" cy="8475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0429"/>
                <a:gridCol w="1231900"/>
                <a:gridCol w="1231900"/>
                <a:gridCol w="1231900"/>
                <a:gridCol w="1231900"/>
                <a:gridCol w="1231900"/>
              </a:tblGrid>
              <a:tr h="524736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4516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Направление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расходов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Объем расходов,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10287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2458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  <a:tr h="482551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400" dirty="0">
                          <a:latin typeface="Century Gothic"/>
                          <a:cs typeface="Century Gothic"/>
                        </a:rPr>
                        <a:t>Социальная</a:t>
                      </a:r>
                      <a:r>
                        <a:rPr sz="1400" spc="-2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политика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164,3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149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176,3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220,3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189,3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196,2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</a:tr>
              <a:tr h="482551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Образование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364,8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149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309,5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331,8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325,3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329,8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</a:tr>
              <a:tr h="482551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400" dirty="0">
                          <a:latin typeface="Century Gothic"/>
                          <a:cs typeface="Century Gothic"/>
                        </a:rPr>
                        <a:t>Культура,</a:t>
                      </a:r>
                      <a:r>
                        <a:rPr sz="1400" spc="-4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кинематография</a:t>
                      </a: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178,7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1557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213,4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46,0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53,2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52,4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</a:tr>
              <a:tr h="482551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Физическая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культура и</a:t>
                      </a:r>
                      <a:r>
                        <a:rPr sz="1400" spc="-7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спорт</a:t>
                      </a: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9,9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155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11,8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13,3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13,7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13,6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</a:tr>
              <a:tr h="482551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Здравоохранение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lang="ru-RU" sz="1200" dirty="0" smtClean="0">
                          <a:latin typeface="Century Gothic"/>
                          <a:cs typeface="Century Gothic"/>
                        </a:rPr>
                        <a:t>0,4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1557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200" dirty="0" smtClean="0">
                          <a:latin typeface="Century Gothic"/>
                          <a:cs typeface="Century Gothic"/>
                        </a:rPr>
                        <a:t>0,4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200" dirty="0" smtClean="0">
                          <a:latin typeface="Century Gothic"/>
                          <a:cs typeface="Century Gothic"/>
                        </a:rPr>
                        <a:t>0,4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200" dirty="0" smtClean="0">
                          <a:latin typeface="Century Gothic"/>
                          <a:cs typeface="Century Gothic"/>
                        </a:rPr>
                        <a:t>0,4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200" dirty="0" smtClean="0">
                          <a:latin typeface="Century Gothic"/>
                          <a:cs typeface="Century Gothic"/>
                        </a:rPr>
                        <a:t>0,4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</a:tr>
              <a:tr h="2291846">
                <a:tc>
                  <a:txBody>
                    <a:bodyPr/>
                    <a:lstStyle/>
                    <a:p>
                      <a:pPr marL="2540" algn="just">
                        <a:lnSpc>
                          <a:spcPts val="1680"/>
                        </a:lnSpc>
                        <a:spcBef>
                          <a:spcPts val="1405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Национальная</a:t>
                      </a:r>
                      <a:r>
                        <a:rPr sz="14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экономика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2540" algn="just">
                        <a:lnSpc>
                          <a:spcPts val="1440"/>
                        </a:lnSpc>
                      </a:pPr>
                      <a:r>
                        <a:rPr sz="1200" spc="-5" dirty="0">
                          <a:latin typeface="Century Gothic"/>
                          <a:cs typeface="Century Gothic"/>
                        </a:rPr>
                        <a:t>(общеэкономические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вопросы,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  <a:p>
                      <a:pPr marL="2540" marR="264160" algn="just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entury Gothic"/>
                          <a:cs typeface="Century Gothic"/>
                        </a:rPr>
                        <a:t>воспроизводство минерально-сырьевой  базы, сельское хозяйство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рыболовство,  водное хозяйство, лесное</a:t>
                      </a:r>
                      <a:r>
                        <a:rPr sz="1200" spc="1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хозяйство,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  <a:p>
                      <a:pPr marL="2540" marR="1917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5" dirty="0">
                          <a:latin typeface="Century Gothic"/>
                          <a:cs typeface="Century Gothic"/>
                        </a:rPr>
                        <a:t>транспорт, дорожное хозяйство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связь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и 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информатика, другие вопросы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области  национальной</a:t>
                      </a:r>
                      <a:r>
                        <a:rPr sz="1200" spc="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экономики)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7843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273,8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223,7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32,8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24,0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28,1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</a:tr>
              <a:tr h="383751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Жилищно-коммунальное</a:t>
                      </a:r>
                      <a:r>
                        <a:rPr sz="1400" spc="-4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хозяйство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lang="ru-RU" sz="1200" dirty="0" smtClean="0">
                          <a:latin typeface="Century Gothic"/>
                          <a:cs typeface="Century Gothic"/>
                        </a:rPr>
                        <a:t>357,8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556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ru-RU" sz="1200" dirty="0" smtClean="0">
                          <a:latin typeface="Century Gothic"/>
                          <a:cs typeface="Century Gothic"/>
                        </a:rPr>
                        <a:t>794,9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en-US" sz="1200" dirty="0" smtClean="0">
                          <a:latin typeface="Century Gothic"/>
                          <a:cs typeface="Century Gothic"/>
                        </a:rPr>
                        <a:t>84,6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35</a:t>
                      </a: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,4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68,7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</a:tr>
              <a:tr h="383595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Общегосударственные</a:t>
                      </a:r>
                      <a:r>
                        <a:rPr sz="1400" spc="-5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вопросы</a:t>
                      </a:r>
                    </a:p>
                  </a:txBody>
                  <a:tcPr marL="0" marR="0" marT="4699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lang="ru-RU" sz="1200" dirty="0" smtClean="0">
                          <a:latin typeface="Century Gothic"/>
                          <a:cs typeface="Century Gothic"/>
                        </a:rPr>
                        <a:t>93,3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556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ru-RU" sz="1200" dirty="0" smtClean="0">
                          <a:latin typeface="Century Gothic"/>
                          <a:cs typeface="Century Gothic"/>
                        </a:rPr>
                        <a:t>106,9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en-US" sz="1200" dirty="0" smtClean="0">
                          <a:latin typeface="Century Gothic"/>
                          <a:cs typeface="Century Gothic"/>
                        </a:rPr>
                        <a:t>85,7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en-US" sz="1200" dirty="0" smtClean="0">
                          <a:latin typeface="Century Gothic"/>
                          <a:cs typeface="Century Gothic"/>
                        </a:rPr>
                        <a:t>86,1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en-US" sz="1200" dirty="0" smtClean="0">
                          <a:latin typeface="Century Gothic"/>
                          <a:cs typeface="Century Gothic"/>
                        </a:rPr>
                        <a:t>88,0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750252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Национальная безопасность</a:t>
                      </a:r>
                      <a:r>
                        <a:rPr sz="1400" spc="-4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и</a:t>
                      </a:r>
                    </a:p>
                    <a:p>
                      <a:pPr marL="254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правоохранительная</a:t>
                      </a:r>
                      <a:r>
                        <a:rPr sz="1400" spc="-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деятельность</a:t>
                      </a:r>
                    </a:p>
                  </a:txBody>
                  <a:tcPr marL="0" marR="0" marT="8826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9,0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12,8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12,7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11,7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15,6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383752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Охрана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окружающей</a:t>
                      </a:r>
                      <a:r>
                        <a:rPr sz="1400" spc="-5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среды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4,0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6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9,1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6,2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5,5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9,0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383688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Национальная</a:t>
                      </a:r>
                      <a:r>
                        <a:rPr sz="14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оборона</a:t>
                      </a:r>
                    </a:p>
                  </a:txBody>
                  <a:tcPr marL="0" marR="0" marT="4699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0,6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620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0,6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en-US" sz="1200" spc="-5" dirty="0" smtClean="0">
                          <a:latin typeface="Century Gothic"/>
                          <a:cs typeface="Century Gothic"/>
                        </a:rPr>
                        <a:t>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436179">
                <a:tc>
                  <a:txBody>
                    <a:bodyPr/>
                    <a:lstStyle/>
                    <a:p>
                      <a:pPr marL="155765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r>
                        <a:rPr sz="1600" b="1" spc="-5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РАСХОДОВ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2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1 456,5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1 859,4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833,8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744,6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801,8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606494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</a:t>
            </a:r>
            <a:r>
              <a:rPr lang="ru-RU" sz="2400" dirty="0" smtClean="0">
                <a:solidFill>
                  <a:srgbClr val="00A2AA"/>
                </a:solidFill>
              </a:rPr>
              <a:t>МЕСТНОГО</a:t>
            </a:r>
            <a:r>
              <a:rPr sz="2400" spc="-75" dirty="0" smtClean="0">
                <a:solidFill>
                  <a:srgbClr val="00A2AA"/>
                </a:solidFill>
              </a:rPr>
              <a:t> </a:t>
            </a:r>
            <a:r>
              <a:rPr sz="2400" dirty="0" smtClean="0">
                <a:solidFill>
                  <a:srgbClr val="00A2AA"/>
                </a:solidFill>
              </a:rPr>
              <a:t>БЮДЖЕТА</a:t>
            </a:r>
            <a:r>
              <a:rPr lang="ru-RU" sz="2400" dirty="0" smtClean="0">
                <a:solidFill>
                  <a:srgbClr val="00A2AA"/>
                </a:solidFill>
              </a:rPr>
              <a:t> ПО ФУНКЦИОНАЛЬНОЙ СТРУКТУРЕ</a:t>
            </a:r>
            <a:endParaRPr sz="2400" dirty="0"/>
          </a:p>
        </p:txBody>
      </p:sp>
      <p:sp>
        <p:nvSpPr>
          <p:cNvPr id="9" name="object 9"/>
          <p:cNvSpPr txBox="1"/>
          <p:nvPr/>
        </p:nvSpPr>
        <p:spPr>
          <a:xfrm>
            <a:off x="1451736" y="710406"/>
            <a:ext cx="58083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3280" marR="5080" indent="-8305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entury Gothic"/>
                <a:cs typeface="Century Gothic"/>
              </a:rPr>
              <a:t>Доля расходов на </a:t>
            </a:r>
            <a:r>
              <a:rPr sz="1400" spc="-5" dirty="0">
                <a:latin typeface="Century Gothic"/>
                <a:cs typeface="Century Gothic"/>
              </a:rPr>
              <a:t>социальный </a:t>
            </a:r>
            <a:r>
              <a:rPr sz="1400" dirty="0">
                <a:latin typeface="Century Gothic"/>
                <a:cs typeface="Century Gothic"/>
              </a:rPr>
              <a:t>блок в общем объеме</a:t>
            </a:r>
            <a:r>
              <a:rPr sz="1400" spc="-165" dirty="0">
                <a:latin typeface="Century Gothic"/>
                <a:cs typeface="Century Gothic"/>
              </a:rPr>
              <a:t> </a:t>
            </a:r>
            <a:r>
              <a:rPr sz="1400" dirty="0" err="1">
                <a:latin typeface="Century Gothic"/>
                <a:cs typeface="Century Gothic"/>
              </a:rPr>
              <a:t>расходов</a:t>
            </a:r>
            <a:r>
              <a:rPr sz="1400" dirty="0">
                <a:latin typeface="Century Gothic"/>
                <a:cs typeface="Century Gothic"/>
              </a:rPr>
              <a:t>  </a:t>
            </a:r>
            <a:r>
              <a:rPr lang="ru-RU" sz="1400" spc="-5" dirty="0" smtClean="0">
                <a:latin typeface="Century Gothic"/>
                <a:cs typeface="Century Gothic"/>
              </a:rPr>
              <a:t>местного </a:t>
            </a:r>
            <a:r>
              <a:rPr sz="1400" spc="-5" dirty="0" smtClean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бюджета в </a:t>
            </a:r>
            <a:r>
              <a:rPr sz="1400" spc="-5" dirty="0" smtClean="0">
                <a:latin typeface="Century Gothic"/>
                <a:cs typeface="Century Gothic"/>
              </a:rPr>
              <a:t>202</a:t>
            </a:r>
            <a:r>
              <a:rPr lang="ru-RU" sz="1400" spc="-5" dirty="0">
                <a:latin typeface="Century Gothic"/>
                <a:cs typeface="Century Gothic"/>
              </a:rPr>
              <a:t>4</a:t>
            </a:r>
            <a:r>
              <a:rPr sz="1400" spc="-5" dirty="0" smtClean="0">
                <a:latin typeface="Century Gothic"/>
                <a:cs typeface="Century Gothic"/>
              </a:rPr>
              <a:t>, 202</a:t>
            </a:r>
            <a:r>
              <a:rPr lang="ru-RU" sz="1400" spc="-5" dirty="0" smtClean="0">
                <a:latin typeface="Century Gothic"/>
                <a:cs typeface="Century Gothic"/>
              </a:rPr>
              <a:t>5 </a:t>
            </a:r>
            <a:r>
              <a:rPr sz="1400" dirty="0" smtClean="0">
                <a:latin typeface="Century Gothic"/>
                <a:cs typeface="Century Gothic"/>
              </a:rPr>
              <a:t>и 202</a:t>
            </a:r>
            <a:r>
              <a:rPr lang="ru-RU" sz="1400" dirty="0">
                <a:latin typeface="Century Gothic"/>
                <a:cs typeface="Century Gothic"/>
              </a:rPr>
              <a:t>6</a:t>
            </a:r>
            <a:r>
              <a:rPr sz="1400" spc="-90" dirty="0" smtClean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годах</a:t>
            </a:r>
          </a:p>
        </p:txBody>
      </p:sp>
      <p:graphicFrame>
        <p:nvGraphicFramePr>
          <p:cNvPr id="19" name="objec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518769"/>
              </p:ext>
            </p:extLst>
          </p:nvPr>
        </p:nvGraphicFramePr>
        <p:xfrm>
          <a:off x="1390469" y="2112231"/>
          <a:ext cx="4997884" cy="12649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9458"/>
                <a:gridCol w="2015547"/>
                <a:gridCol w="1442879"/>
              </a:tblGrid>
              <a:tr h="709367">
                <a:tc>
                  <a:txBody>
                    <a:bodyPr/>
                    <a:lstStyle/>
                    <a:p>
                      <a:pPr marR="65722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1800" b="1" spc="-15" dirty="0" smtClean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73,3</a:t>
                      </a:r>
                      <a:r>
                        <a:rPr sz="1800" b="1" spc="-15" dirty="0" smtClean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%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69659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ru-RU" sz="1600" b="1" spc="-15" dirty="0" smtClean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78,1</a:t>
                      </a:r>
                      <a:r>
                        <a:rPr sz="1600" b="1" spc="-15" dirty="0" smtClean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%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69723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ru-RU" sz="1600" b="1" spc="-15" dirty="0" smtClean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73,9</a:t>
                      </a:r>
                      <a:r>
                        <a:rPr sz="1600" b="1" spc="-15" dirty="0" smtClean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%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</a:tr>
              <a:tr h="5495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050" dirty="0">
                        <a:latin typeface="Times New Roman"/>
                        <a:cs typeface="Times New Roman"/>
                      </a:endParaRPr>
                    </a:p>
                    <a:p>
                      <a:pPr marR="729615" algn="ctr">
                        <a:lnSpc>
                          <a:spcPts val="1850"/>
                        </a:lnSpc>
                      </a:pPr>
                      <a:r>
                        <a:rPr sz="1600" spc="-5" dirty="0" smtClean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spc="-5" dirty="0" smtClean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718185">
                        <a:lnSpc>
                          <a:spcPct val="100000"/>
                        </a:lnSpc>
                      </a:pPr>
                      <a:r>
                        <a:rPr sz="1600" spc="-5" dirty="0" smtClean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spc="-5" dirty="0" smtClean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696595">
                        <a:lnSpc>
                          <a:spcPct val="100000"/>
                        </a:lnSpc>
                      </a:pPr>
                      <a:r>
                        <a:rPr sz="1600" spc="-5" dirty="0" smtClean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spc="-5" dirty="0" smtClean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/>
                </a:tc>
              </a:tr>
            </a:tbl>
          </a:graphicData>
        </a:graphic>
      </p:graphicFrame>
      <p:sp>
        <p:nvSpPr>
          <p:cNvPr id="20" name="object 20"/>
          <p:cNvSpPr txBox="1"/>
          <p:nvPr/>
        </p:nvSpPr>
        <p:spPr>
          <a:xfrm>
            <a:off x="1152743" y="3347737"/>
            <a:ext cx="613664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07744" marR="5080" indent="-9956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entury Gothic"/>
                <a:cs typeface="Century Gothic"/>
              </a:rPr>
              <a:t>Доля расходов на </a:t>
            </a:r>
            <a:r>
              <a:rPr sz="1400" spc="-5" dirty="0">
                <a:latin typeface="Century Gothic"/>
                <a:cs typeface="Century Gothic"/>
              </a:rPr>
              <a:t>экономический </a:t>
            </a:r>
            <a:r>
              <a:rPr sz="1400" dirty="0">
                <a:latin typeface="Century Gothic"/>
                <a:cs typeface="Century Gothic"/>
              </a:rPr>
              <a:t>блок в общем объеме</a:t>
            </a:r>
            <a:r>
              <a:rPr sz="1400" spc="-200" dirty="0">
                <a:latin typeface="Century Gothic"/>
                <a:cs typeface="Century Gothic"/>
              </a:rPr>
              <a:t> </a:t>
            </a:r>
            <a:r>
              <a:rPr sz="1400" dirty="0" err="1">
                <a:latin typeface="Century Gothic"/>
                <a:cs typeface="Century Gothic"/>
              </a:rPr>
              <a:t>расходов</a:t>
            </a:r>
            <a:r>
              <a:rPr sz="1400" dirty="0">
                <a:latin typeface="Century Gothic"/>
                <a:cs typeface="Century Gothic"/>
              </a:rPr>
              <a:t>  </a:t>
            </a:r>
            <a:r>
              <a:rPr lang="ru-RU" sz="1400" spc="-5" dirty="0" smtClean="0">
                <a:latin typeface="Century Gothic"/>
                <a:cs typeface="Century Gothic"/>
              </a:rPr>
              <a:t>местного</a:t>
            </a:r>
            <a:r>
              <a:rPr sz="1400" spc="-5" dirty="0" smtClean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бюджета в </a:t>
            </a:r>
            <a:r>
              <a:rPr sz="1400" spc="-5" dirty="0" smtClean="0">
                <a:latin typeface="Century Gothic"/>
                <a:cs typeface="Century Gothic"/>
              </a:rPr>
              <a:t>202</a:t>
            </a:r>
            <a:r>
              <a:rPr lang="ru-RU" sz="1400" spc="-5" dirty="0" smtClean="0">
                <a:latin typeface="Century Gothic"/>
                <a:cs typeface="Century Gothic"/>
              </a:rPr>
              <a:t>4</a:t>
            </a:r>
            <a:r>
              <a:rPr sz="1400" spc="-5" dirty="0" smtClean="0">
                <a:latin typeface="Century Gothic"/>
                <a:cs typeface="Century Gothic"/>
              </a:rPr>
              <a:t>, 202</a:t>
            </a:r>
            <a:r>
              <a:rPr lang="ru-RU" sz="1400" spc="-5" dirty="0" smtClean="0">
                <a:latin typeface="Century Gothic"/>
                <a:cs typeface="Century Gothic"/>
              </a:rPr>
              <a:t>5</a:t>
            </a:r>
            <a:r>
              <a:rPr sz="1400" spc="-5" dirty="0" smtClean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и </a:t>
            </a:r>
            <a:r>
              <a:rPr sz="1400" dirty="0" smtClean="0">
                <a:latin typeface="Century Gothic"/>
                <a:cs typeface="Century Gothic"/>
              </a:rPr>
              <a:t>202</a:t>
            </a:r>
            <a:r>
              <a:rPr lang="ru-RU" sz="1400" dirty="0">
                <a:latin typeface="Century Gothic"/>
                <a:cs typeface="Century Gothic"/>
              </a:rPr>
              <a:t>6</a:t>
            </a:r>
            <a:r>
              <a:rPr sz="1400" spc="-90" dirty="0" smtClean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годах</a:t>
            </a:r>
          </a:p>
        </p:txBody>
      </p:sp>
      <p:graphicFrame>
        <p:nvGraphicFramePr>
          <p:cNvPr id="30" name="object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922313"/>
              </p:ext>
            </p:extLst>
          </p:nvPr>
        </p:nvGraphicFramePr>
        <p:xfrm>
          <a:off x="1451736" y="4801853"/>
          <a:ext cx="4953124" cy="12649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7606"/>
                <a:gridCol w="2094864"/>
                <a:gridCol w="1430654"/>
              </a:tblGrid>
              <a:tr h="70936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1600" b="1" spc="-15" dirty="0" smtClean="0">
                          <a:solidFill>
                            <a:srgbClr val="00856F"/>
                          </a:solidFill>
                          <a:latin typeface="Century Gothic"/>
                          <a:cs typeface="Century Gothic"/>
                        </a:rPr>
                        <a:t>3,9</a:t>
                      </a:r>
                      <a:r>
                        <a:rPr sz="1600" b="1" spc="-15" dirty="0" smtClean="0">
                          <a:solidFill>
                            <a:srgbClr val="00856F"/>
                          </a:solidFill>
                          <a:latin typeface="Century Gothic"/>
                          <a:cs typeface="Century Gothic"/>
                        </a:rPr>
                        <a:t>%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69659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ru-RU" sz="1600" b="1" spc="-15" dirty="0" smtClean="0">
                          <a:solidFill>
                            <a:srgbClr val="00856F"/>
                          </a:solidFill>
                          <a:latin typeface="Century Gothic"/>
                          <a:cs typeface="Century Gothic"/>
                        </a:rPr>
                        <a:t>3,2%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69723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ru-RU" sz="1600" b="1" spc="-15" dirty="0" smtClean="0">
                          <a:solidFill>
                            <a:srgbClr val="00856F"/>
                          </a:solidFill>
                          <a:latin typeface="Century Gothic"/>
                          <a:cs typeface="Century Gothic"/>
                        </a:rPr>
                        <a:t>3,5%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</a:tr>
              <a:tr h="5495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050" dirty="0">
                        <a:latin typeface="Times New Roman"/>
                        <a:cs typeface="Times New Roman"/>
                      </a:endParaRPr>
                    </a:p>
                    <a:p>
                      <a:pPr marL="74295">
                        <a:lnSpc>
                          <a:spcPts val="1850"/>
                        </a:lnSpc>
                      </a:pPr>
                      <a:r>
                        <a:rPr sz="1600" spc="-5" dirty="0" smtClean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spc="-5" dirty="0" smtClean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718185">
                        <a:lnSpc>
                          <a:spcPct val="100000"/>
                        </a:lnSpc>
                      </a:pPr>
                      <a:r>
                        <a:rPr sz="1600" spc="-5" dirty="0" smtClean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spc="-5" dirty="0" smtClean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696595">
                        <a:lnSpc>
                          <a:spcPct val="100000"/>
                        </a:lnSpc>
                      </a:pPr>
                      <a:r>
                        <a:rPr sz="1600" spc="-5" dirty="0" smtClean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spc="-5" dirty="0" smtClean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/>
                </a:tc>
              </a:tr>
            </a:tbl>
          </a:graphicData>
        </a:graphic>
      </p:graphicFrame>
      <p:sp>
        <p:nvSpPr>
          <p:cNvPr id="44" name="object 44"/>
          <p:cNvSpPr txBox="1"/>
          <p:nvPr/>
        </p:nvSpPr>
        <p:spPr>
          <a:xfrm>
            <a:off x="1884785" y="6474178"/>
            <a:ext cx="814705" cy="40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rgbClr val="005254"/>
                </a:solidFill>
                <a:latin typeface="Century Gothic"/>
                <a:cs typeface="Century Gothic"/>
              </a:rPr>
              <a:t>1 456,5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мл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н.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ру</a:t>
            </a:r>
            <a:r>
              <a:rPr sz="1050" b="1" spc="-10" dirty="0">
                <a:solidFill>
                  <a:srgbClr val="005254"/>
                </a:solidFill>
                <a:latin typeface="Century Gothic"/>
                <a:cs typeface="Century Gothic"/>
              </a:rPr>
              <a:t>б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л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е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й</a:t>
            </a:r>
            <a:endParaRPr sz="1050" dirty="0">
              <a:latin typeface="Century Gothic"/>
              <a:cs typeface="Century Gothic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940050" y="6482645"/>
            <a:ext cx="814705" cy="40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rgbClr val="005254"/>
                </a:solidFill>
                <a:latin typeface="Century Gothic"/>
                <a:cs typeface="Century Gothic"/>
              </a:rPr>
              <a:t>1 859,4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мл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н.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ру</a:t>
            </a:r>
            <a:r>
              <a:rPr sz="1050" b="1" spc="-10" dirty="0">
                <a:solidFill>
                  <a:srgbClr val="005254"/>
                </a:solidFill>
                <a:latin typeface="Century Gothic"/>
                <a:cs typeface="Century Gothic"/>
              </a:rPr>
              <a:t>б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л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е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й</a:t>
            </a:r>
            <a:endParaRPr sz="1050" dirty="0">
              <a:latin typeface="Century Gothic"/>
              <a:cs typeface="Century Gothic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255266" y="9553339"/>
            <a:ext cx="6256783" cy="352661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9"/>
              </a:spcBef>
            </a:pPr>
            <a:r>
              <a:rPr sz="1400" b="1" i="1" dirty="0" smtClean="0">
                <a:latin typeface="Century Gothic"/>
                <a:cs typeface="Century Gothic"/>
              </a:rPr>
              <a:t>202</a:t>
            </a:r>
            <a:r>
              <a:rPr lang="ru-RU" sz="1400" b="1" i="1" dirty="0" smtClean="0">
                <a:latin typeface="Century Gothic"/>
                <a:cs typeface="Century Gothic"/>
              </a:rPr>
              <a:t>3</a:t>
            </a:r>
            <a:r>
              <a:rPr sz="1400" b="1" i="1" spc="-5" dirty="0" err="1" smtClean="0">
                <a:latin typeface="Century Gothic"/>
                <a:cs typeface="Century Gothic"/>
              </a:rPr>
              <a:t>год</a:t>
            </a:r>
            <a:r>
              <a:rPr sz="1400" b="1" i="1" spc="-5" dirty="0" smtClean="0">
                <a:latin typeface="Century Gothic"/>
                <a:cs typeface="Century Gothic"/>
              </a:rPr>
              <a:t> </a:t>
            </a:r>
            <a:r>
              <a:rPr sz="1400" b="1" i="1" dirty="0">
                <a:latin typeface="Century Gothic"/>
                <a:cs typeface="Century Gothic"/>
              </a:rPr>
              <a:t>– </a:t>
            </a:r>
            <a:r>
              <a:rPr lang="ru-RU" sz="1400" b="1" i="1" spc="-5" dirty="0" smtClean="0">
                <a:latin typeface="Century Gothic"/>
                <a:cs typeface="Century Gothic"/>
              </a:rPr>
              <a:t>уточненный план на 01.11.2023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017200" y="6471356"/>
            <a:ext cx="814705" cy="40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rgbClr val="005254"/>
                </a:solidFill>
                <a:latin typeface="Century Gothic"/>
                <a:cs typeface="Century Gothic"/>
              </a:rPr>
              <a:t>833,8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мл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н.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ру</a:t>
            </a:r>
            <a:r>
              <a:rPr sz="1050" b="1" spc="-10" dirty="0">
                <a:solidFill>
                  <a:srgbClr val="005254"/>
                </a:solidFill>
                <a:latin typeface="Century Gothic"/>
                <a:cs typeface="Century Gothic"/>
              </a:rPr>
              <a:t>б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л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е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й</a:t>
            </a:r>
            <a:endParaRPr sz="1050" dirty="0">
              <a:latin typeface="Century Gothic"/>
              <a:cs typeface="Century Gothic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149850" y="6471356"/>
            <a:ext cx="814705" cy="40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rgbClr val="005254"/>
                </a:solidFill>
                <a:latin typeface="Century Gothic"/>
                <a:cs typeface="Century Gothic"/>
              </a:rPr>
              <a:t>750,7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мл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н.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ру</a:t>
            </a:r>
            <a:r>
              <a:rPr sz="1050" b="1" spc="-10" dirty="0">
                <a:solidFill>
                  <a:srgbClr val="005254"/>
                </a:solidFill>
                <a:latin typeface="Century Gothic"/>
                <a:cs typeface="Century Gothic"/>
              </a:rPr>
              <a:t>б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л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е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й</a:t>
            </a:r>
            <a:endParaRPr sz="1050" dirty="0">
              <a:latin typeface="Century Gothic"/>
              <a:cs typeface="Century Gothic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216650" y="6477000"/>
            <a:ext cx="814705" cy="40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rgbClr val="005254"/>
                </a:solidFill>
                <a:latin typeface="Century Gothic"/>
                <a:cs typeface="Century Gothic"/>
              </a:rPr>
              <a:t>814,8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мл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н.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ру</a:t>
            </a:r>
            <a:r>
              <a:rPr sz="1050" b="1" spc="-10" dirty="0">
                <a:solidFill>
                  <a:srgbClr val="005254"/>
                </a:solidFill>
                <a:latin typeface="Century Gothic"/>
                <a:cs typeface="Century Gothic"/>
              </a:rPr>
              <a:t>б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л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е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й</a:t>
            </a:r>
            <a:endParaRPr sz="1050" dirty="0">
              <a:latin typeface="Century Gothic"/>
              <a:cs typeface="Century Gothic"/>
            </a:endParaRPr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2286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271512" y="1634911"/>
            <a:ext cx="461665" cy="205060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dirty="0" smtClean="0"/>
              <a:t>Социальный  блок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 rot="16200000">
            <a:off x="6355542" y="4751677"/>
            <a:ext cx="2261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Экономический блок</a:t>
            </a:r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845237993"/>
              </p:ext>
            </p:extLst>
          </p:nvPr>
        </p:nvGraphicFramePr>
        <p:xfrm>
          <a:off x="907344" y="3911896"/>
          <a:ext cx="1753212" cy="1961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4" name="Диаграмма 53"/>
          <p:cNvGraphicFramePr/>
          <p:nvPr>
            <p:extLst>
              <p:ext uri="{D42A27DB-BD31-4B8C-83A1-F6EECF244321}">
                <p14:modId xmlns:p14="http://schemas.microsoft.com/office/powerpoint/2010/main" val="2218249362"/>
              </p:ext>
            </p:extLst>
          </p:nvPr>
        </p:nvGraphicFramePr>
        <p:xfrm>
          <a:off x="2950951" y="3962992"/>
          <a:ext cx="1806998" cy="1819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5" name="Диаграмма 54"/>
          <p:cNvGraphicFramePr/>
          <p:nvPr>
            <p:extLst>
              <p:ext uri="{D42A27DB-BD31-4B8C-83A1-F6EECF244321}">
                <p14:modId xmlns:p14="http://schemas.microsoft.com/office/powerpoint/2010/main" val="77539476"/>
              </p:ext>
            </p:extLst>
          </p:nvPr>
        </p:nvGraphicFramePr>
        <p:xfrm>
          <a:off x="4935905" y="1203906"/>
          <a:ext cx="1952271" cy="1944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6" name="Диаграмма 55"/>
          <p:cNvGraphicFramePr/>
          <p:nvPr>
            <p:extLst>
              <p:ext uri="{D42A27DB-BD31-4B8C-83A1-F6EECF244321}">
                <p14:modId xmlns:p14="http://schemas.microsoft.com/office/powerpoint/2010/main" val="1513246167"/>
              </p:ext>
            </p:extLst>
          </p:nvPr>
        </p:nvGraphicFramePr>
        <p:xfrm>
          <a:off x="933450" y="1226484"/>
          <a:ext cx="1871133" cy="1857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7" name="Диаграмма 56"/>
          <p:cNvGraphicFramePr/>
          <p:nvPr>
            <p:extLst>
              <p:ext uri="{D42A27DB-BD31-4B8C-83A1-F6EECF244321}">
                <p14:modId xmlns:p14="http://schemas.microsoft.com/office/powerpoint/2010/main" val="3581088558"/>
              </p:ext>
            </p:extLst>
          </p:nvPr>
        </p:nvGraphicFramePr>
        <p:xfrm>
          <a:off x="2823633" y="1226484"/>
          <a:ext cx="2061634" cy="1933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8" name="Диаграмма 57"/>
          <p:cNvGraphicFramePr/>
          <p:nvPr>
            <p:extLst>
              <p:ext uri="{D42A27DB-BD31-4B8C-83A1-F6EECF244321}">
                <p14:modId xmlns:p14="http://schemas.microsoft.com/office/powerpoint/2010/main" val="4152089063"/>
              </p:ext>
            </p:extLst>
          </p:nvPr>
        </p:nvGraphicFramePr>
        <p:xfrm>
          <a:off x="4848056" y="3931631"/>
          <a:ext cx="2183299" cy="1859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50" name="Диаграмма 49"/>
          <p:cNvGraphicFramePr/>
          <p:nvPr>
            <p:extLst>
              <p:ext uri="{D42A27DB-BD31-4B8C-83A1-F6EECF244321}">
                <p14:modId xmlns:p14="http://schemas.microsoft.com/office/powerpoint/2010/main" val="691002736"/>
              </p:ext>
            </p:extLst>
          </p:nvPr>
        </p:nvGraphicFramePr>
        <p:xfrm>
          <a:off x="1194377" y="6962826"/>
          <a:ext cx="6176434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273050" y="8763000"/>
            <a:ext cx="66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-43815" y="-32084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164405"/>
              </p:ext>
            </p:extLst>
          </p:nvPr>
        </p:nvGraphicFramePr>
        <p:xfrm>
          <a:off x="3886868" y="710406"/>
          <a:ext cx="13531182" cy="80881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03404"/>
                <a:gridCol w="1341778"/>
                <a:gridCol w="1219200"/>
                <a:gridCol w="1066800"/>
              </a:tblGrid>
              <a:tr h="35639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45160">
                        <a:lnSpc>
                          <a:spcPct val="100000"/>
                        </a:lnSpc>
                      </a:pPr>
                      <a:r>
                        <a:rPr sz="1400" b="1" spc="-5" dirty="0" err="1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</a:t>
                      </a:r>
                      <a:r>
                        <a:rPr lang="ru-RU" sz="14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именование</a:t>
                      </a:r>
                      <a:r>
                        <a:rPr lang="ru-RU" sz="1400" b="1" spc="-5" baseline="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4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муниципальной</a:t>
                      </a:r>
                      <a:r>
                        <a:rPr lang="ru-RU" sz="1400" b="1" spc="-5" baseline="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 программы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Объем расходов,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287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1265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216535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«Развитие системы образования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городского округа»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572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216,6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210,2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211,3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«Развитие дошкольного образования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городского округа»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572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103,4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103,1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105,3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334645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«Развитие культуры в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Карабашском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 городском округе»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572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58,1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67,3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67,8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«Социальная поддержка населения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Карабашского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 городского округа»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211,2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180,1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187,1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30988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«Развитие физической культуры и массового спорта в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Карабашском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 городском округе»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13,3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13,7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13,6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«Развитие молодежной политики в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Карабашском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 городском округе на 2023-2025 годы»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0,5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0,2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0,2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23368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«Организация временной трудовой занятости несовершеннолетних граждан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Карабашского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 городского округа»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0,6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0,6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0,6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23876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«Поддержка социально ориентированных некоммерческих организаций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Карабашского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 городского округа и развитие общественного партнерства на 2022-2025 годы»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2,8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2,7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2,7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«Повышение пожарной безопасности в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Карабашском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 городском округе»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5,2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4,2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6,4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«Капитальное строительство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Карабашского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 городского округа»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18,8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39,5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«Содержание и развитие муниципального хозяйства 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городского округа»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15,8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41,0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38,2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«Формирование современной городской среды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городского округа»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57,2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«Развитие дорожного хозяйства, повышение безопасности дорожного движения и создание безопасных условий передвижения пешеходов на территории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городского округа»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31,3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22,3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26,4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«Обеспечение мероприятий в области гражданской обороны и экологии, предупреждения и ликвидации чрезвычайных ситуаций, безопасности людей на водных объектах на территории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городского округа»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9,3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9,4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11,0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«Совершенствование муниципального управления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Карабашского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 городского округа»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51,9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55,6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55,6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«Управление муниципальными финансами и муниципальным долгом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городского округа»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13,7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10,4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12,7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614114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 smtClean="0">
                <a:solidFill>
                  <a:srgbClr val="00A2AA"/>
                </a:solidFill>
              </a:rPr>
              <a:t>Р</a:t>
            </a:r>
            <a:r>
              <a:rPr lang="ru-RU" sz="2400" spc="-5" dirty="0" smtClean="0">
                <a:solidFill>
                  <a:srgbClr val="00A2AA"/>
                </a:solidFill>
              </a:rPr>
              <a:t>АСПРЕДЕЛЕНИЕ Р</a:t>
            </a:r>
            <a:r>
              <a:rPr sz="2400" spc="-5" dirty="0" smtClean="0">
                <a:solidFill>
                  <a:srgbClr val="00A2AA"/>
                </a:solidFill>
              </a:rPr>
              <a:t>АСХОД</a:t>
            </a:r>
            <a:r>
              <a:rPr lang="ru-RU" sz="2400" spc="-5" dirty="0" smtClean="0">
                <a:solidFill>
                  <a:srgbClr val="00A2AA"/>
                </a:solidFill>
              </a:rPr>
              <a:t>ОВ </a:t>
            </a:r>
            <a:r>
              <a:rPr sz="2400" spc="-5" dirty="0" smtClean="0">
                <a:solidFill>
                  <a:srgbClr val="00A2AA"/>
                </a:solidFill>
              </a:rPr>
              <a:t> </a:t>
            </a:r>
            <a:r>
              <a:rPr lang="ru-RU" sz="2400" dirty="0" smtClean="0">
                <a:solidFill>
                  <a:srgbClr val="00A2AA"/>
                </a:solidFill>
              </a:rPr>
              <a:t>МЕСТНОГО</a:t>
            </a:r>
            <a:r>
              <a:rPr sz="2400" spc="-75" dirty="0" smtClean="0">
                <a:solidFill>
                  <a:srgbClr val="00A2AA"/>
                </a:solidFill>
              </a:rPr>
              <a:t> </a:t>
            </a:r>
            <a:r>
              <a:rPr sz="2400" dirty="0" smtClean="0">
                <a:solidFill>
                  <a:srgbClr val="00A2AA"/>
                </a:solidFill>
              </a:rPr>
              <a:t>БЮДЖЕТА</a:t>
            </a:r>
            <a:r>
              <a:rPr lang="ru-RU" sz="2400" dirty="0" smtClean="0">
                <a:solidFill>
                  <a:srgbClr val="00A2AA"/>
                </a:solidFill>
              </a:rPr>
              <a:t>  ПО  МУНИЦИПАЛЬНЫМ ПРОГРАММАМ</a:t>
            </a:r>
            <a:endParaRPr sz="2400" dirty="0"/>
          </a:p>
        </p:txBody>
      </p:sp>
      <p:sp>
        <p:nvSpPr>
          <p:cNvPr id="9" name="object 9"/>
          <p:cNvSpPr txBox="1"/>
          <p:nvPr/>
        </p:nvSpPr>
        <p:spPr>
          <a:xfrm rot="16200000">
            <a:off x="-2060389" y="4422061"/>
            <a:ext cx="6479548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3280" marR="5080" indent="-830580">
              <a:lnSpc>
                <a:spcPct val="100000"/>
              </a:lnSpc>
              <a:spcBef>
                <a:spcPts val="100"/>
              </a:spcBef>
            </a:pPr>
            <a:r>
              <a:rPr lang="ru-RU" sz="1400" b="1" dirty="0" smtClean="0">
                <a:latin typeface="Century Gothic"/>
                <a:cs typeface="Century Gothic"/>
              </a:rPr>
              <a:t>           </a:t>
            </a:r>
            <a:r>
              <a:rPr sz="1400" b="1" dirty="0" err="1" smtClean="0">
                <a:latin typeface="Century Gothic"/>
                <a:cs typeface="Century Gothic"/>
              </a:rPr>
              <a:t>Доля</a:t>
            </a:r>
            <a:r>
              <a:rPr sz="1400" b="1" dirty="0" smtClean="0">
                <a:latin typeface="Century Gothic"/>
                <a:cs typeface="Century Gothic"/>
              </a:rPr>
              <a:t> </a:t>
            </a:r>
            <a:r>
              <a:rPr sz="1400" b="1" dirty="0" err="1">
                <a:latin typeface="Century Gothic"/>
                <a:cs typeface="Century Gothic"/>
              </a:rPr>
              <a:t>расходов</a:t>
            </a:r>
            <a:r>
              <a:rPr sz="1400" b="1" dirty="0">
                <a:latin typeface="Century Gothic"/>
                <a:cs typeface="Century Gothic"/>
              </a:rPr>
              <a:t> </a:t>
            </a:r>
            <a:r>
              <a:rPr lang="ru-RU" sz="1400" b="1" dirty="0">
                <a:latin typeface="Century Gothic"/>
                <a:cs typeface="Century Gothic"/>
              </a:rPr>
              <a:t> </a:t>
            </a:r>
            <a:r>
              <a:rPr lang="ru-RU" sz="1400" b="1" dirty="0" smtClean="0">
                <a:latin typeface="Century Gothic"/>
                <a:cs typeface="Century Gothic"/>
              </a:rPr>
              <a:t>бюджета в рамках муниципальных программ </a:t>
            </a:r>
            <a:r>
              <a:rPr sz="1400" b="1" dirty="0" smtClean="0">
                <a:latin typeface="Century Gothic"/>
                <a:cs typeface="Century Gothic"/>
              </a:rPr>
              <a:t> в </a:t>
            </a:r>
            <a:r>
              <a:rPr sz="1400" b="1" dirty="0" err="1" smtClean="0">
                <a:latin typeface="Century Gothic"/>
                <a:cs typeface="Century Gothic"/>
              </a:rPr>
              <a:t>общем</a:t>
            </a:r>
            <a:r>
              <a:rPr sz="1400" b="1" dirty="0" smtClean="0">
                <a:latin typeface="Century Gothic"/>
                <a:cs typeface="Century Gothic"/>
              </a:rPr>
              <a:t> </a:t>
            </a:r>
            <a:r>
              <a:rPr sz="1400" b="1" dirty="0">
                <a:latin typeface="Century Gothic"/>
                <a:cs typeface="Century Gothic"/>
              </a:rPr>
              <a:t>объеме</a:t>
            </a:r>
            <a:r>
              <a:rPr sz="1400" b="1" spc="-165" dirty="0">
                <a:latin typeface="Century Gothic"/>
                <a:cs typeface="Century Gothic"/>
              </a:rPr>
              <a:t> </a:t>
            </a:r>
            <a:r>
              <a:rPr sz="1400" b="1" dirty="0" err="1">
                <a:latin typeface="Century Gothic"/>
                <a:cs typeface="Century Gothic"/>
              </a:rPr>
              <a:t>расходов</a:t>
            </a:r>
            <a:r>
              <a:rPr sz="1400" b="1" dirty="0">
                <a:latin typeface="Century Gothic"/>
                <a:cs typeface="Century Gothic"/>
              </a:rPr>
              <a:t>  </a:t>
            </a:r>
            <a:r>
              <a:rPr lang="ru-RU" sz="1400" b="1" spc="-5" dirty="0" smtClean="0">
                <a:latin typeface="Century Gothic"/>
                <a:cs typeface="Century Gothic"/>
              </a:rPr>
              <a:t>местного </a:t>
            </a:r>
            <a:r>
              <a:rPr sz="1400" b="1" spc="-5" dirty="0" smtClean="0">
                <a:latin typeface="Century Gothic"/>
                <a:cs typeface="Century Gothic"/>
              </a:rPr>
              <a:t> </a:t>
            </a:r>
            <a:r>
              <a:rPr sz="1400" b="1" dirty="0">
                <a:latin typeface="Century Gothic"/>
                <a:cs typeface="Century Gothic"/>
              </a:rPr>
              <a:t>бюджета в </a:t>
            </a:r>
            <a:r>
              <a:rPr sz="1400" b="1" spc="-5" dirty="0" smtClean="0">
                <a:latin typeface="Century Gothic"/>
                <a:cs typeface="Century Gothic"/>
              </a:rPr>
              <a:t>202</a:t>
            </a:r>
            <a:r>
              <a:rPr lang="ru-RU" sz="1400" b="1" spc="-5" dirty="0">
                <a:latin typeface="Century Gothic"/>
                <a:cs typeface="Century Gothic"/>
              </a:rPr>
              <a:t>4</a:t>
            </a:r>
            <a:r>
              <a:rPr sz="1400" b="1" spc="-5" dirty="0" smtClean="0">
                <a:latin typeface="Century Gothic"/>
                <a:cs typeface="Century Gothic"/>
              </a:rPr>
              <a:t>, 202</a:t>
            </a:r>
            <a:r>
              <a:rPr lang="ru-RU" sz="1400" b="1" spc="-5" dirty="0" smtClean="0">
                <a:latin typeface="Century Gothic"/>
                <a:cs typeface="Century Gothic"/>
              </a:rPr>
              <a:t>5 </a:t>
            </a:r>
            <a:r>
              <a:rPr sz="1400" b="1" dirty="0" smtClean="0">
                <a:latin typeface="Century Gothic"/>
                <a:cs typeface="Century Gothic"/>
              </a:rPr>
              <a:t>и 202</a:t>
            </a:r>
            <a:r>
              <a:rPr lang="ru-RU" sz="1400" b="1" dirty="0">
                <a:latin typeface="Century Gothic"/>
                <a:cs typeface="Century Gothic"/>
              </a:rPr>
              <a:t>6</a:t>
            </a:r>
            <a:r>
              <a:rPr sz="1400" b="1" spc="-90" dirty="0" smtClean="0">
                <a:latin typeface="Century Gothic"/>
                <a:cs typeface="Century Gothic"/>
              </a:rPr>
              <a:t> </a:t>
            </a:r>
            <a:r>
              <a:rPr sz="1400" b="1" dirty="0">
                <a:latin typeface="Century Gothic"/>
                <a:cs typeface="Century Gothic"/>
              </a:rPr>
              <a:t>годах</a:t>
            </a:r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2286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900105931"/>
              </p:ext>
            </p:extLst>
          </p:nvPr>
        </p:nvGraphicFramePr>
        <p:xfrm>
          <a:off x="1604137" y="1311624"/>
          <a:ext cx="2550795" cy="1961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4" name="Диаграмма 53"/>
          <p:cNvGraphicFramePr/>
          <p:nvPr>
            <p:extLst>
              <p:ext uri="{D42A27DB-BD31-4B8C-83A1-F6EECF244321}">
                <p14:modId xmlns:p14="http://schemas.microsoft.com/office/powerpoint/2010/main" val="3399043507"/>
              </p:ext>
            </p:extLst>
          </p:nvPr>
        </p:nvGraphicFramePr>
        <p:xfrm>
          <a:off x="1793017" y="3506751"/>
          <a:ext cx="2085974" cy="2089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5" name="Диаграмма 54"/>
          <p:cNvGraphicFramePr/>
          <p:nvPr>
            <p:extLst>
              <p:ext uri="{D42A27DB-BD31-4B8C-83A1-F6EECF244321}">
                <p14:modId xmlns:p14="http://schemas.microsoft.com/office/powerpoint/2010/main" val="3020439444"/>
              </p:ext>
            </p:extLst>
          </p:nvPr>
        </p:nvGraphicFramePr>
        <p:xfrm>
          <a:off x="1474391" y="5880801"/>
          <a:ext cx="2703513" cy="2195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01829" y="3272771"/>
            <a:ext cx="1227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2024 год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290883" y="5562600"/>
            <a:ext cx="1227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2025  год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138482" y="8153400"/>
            <a:ext cx="1532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2026 год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338004" y="4351528"/>
            <a:ext cx="954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8080"/>
                </a:solidFill>
              </a:rPr>
              <a:t>98,3%</a:t>
            </a:r>
            <a:endParaRPr lang="ru-RU" sz="2000" b="1" dirty="0">
              <a:solidFill>
                <a:srgbClr val="00808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35232" y="6778260"/>
            <a:ext cx="110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8080"/>
                </a:solidFill>
              </a:rPr>
              <a:t>98,5%</a:t>
            </a:r>
            <a:endParaRPr lang="ru-RU" sz="2000" b="1" dirty="0">
              <a:solidFill>
                <a:srgbClr val="00808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3050" y="8763000"/>
            <a:ext cx="66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17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7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-43815" y="-32084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034876"/>
              </p:ext>
            </p:extLst>
          </p:nvPr>
        </p:nvGraphicFramePr>
        <p:xfrm>
          <a:off x="3886868" y="710406"/>
          <a:ext cx="13531182" cy="63145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03404"/>
                <a:gridCol w="1341778"/>
                <a:gridCol w="1219200"/>
                <a:gridCol w="1066800"/>
              </a:tblGrid>
              <a:tr h="35639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45160">
                        <a:lnSpc>
                          <a:spcPct val="100000"/>
                        </a:lnSpc>
                      </a:pPr>
                      <a:r>
                        <a:rPr sz="1400" b="1" spc="-5" dirty="0" err="1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</a:t>
                      </a:r>
                      <a:r>
                        <a:rPr lang="ru-RU" sz="14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именование</a:t>
                      </a:r>
                      <a:r>
                        <a:rPr lang="ru-RU" sz="1400" b="1" spc="-5" baseline="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4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муниципальной</a:t>
                      </a:r>
                      <a:r>
                        <a:rPr lang="ru-RU" sz="1400" b="1" spc="-5" baseline="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 программы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Объем расходов,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287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1265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«Профилактика терроризма в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Карабашском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городском округе»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572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1,8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1,8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1,8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334645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«Противодействие злоупотреблению наркотическими средствами и их незаконному обороту в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Карабашском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 городском округе»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572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0,1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0,1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0,1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«Программа по профилактике преступлений и иных правонарушений на территории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Карабашского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 городского округа»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0,2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0,2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0,2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30988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«Профилактика проявлений экстремизма на территории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городского округа»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0,01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0,01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0,01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«Реализация государственной национальной политики на территории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городского округа»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0,01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0,01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0,01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23368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«Создание благоприятных условий в целях привлечения медицинских работников в ГБУЗ «Городская больница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г.Карабаша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0,4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0,4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0,4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23876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«Развитие садоводческих некоммерческих товариществ на территории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Карабашского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</a:rPr>
                        <a:t> городского округа Челябинской области»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0,04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0,04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0,04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23876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«Улучшение условий и охраны труда в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Карабашском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городском округе»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0,06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0,06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23876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j-lt"/>
                          <a:cs typeface="Century Gothic"/>
                        </a:rPr>
                        <a:t>«Комплексное развитие сельских территорий в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j-lt"/>
                          <a:cs typeface="Century Gothic"/>
                        </a:rPr>
                        <a:t>Карабашском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j-lt"/>
                          <a:cs typeface="Century Gothic"/>
                        </a:rPr>
                        <a:t> городском округе»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0,2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4"/>
                    </a:solidFill>
                  </a:tcPr>
                </a:tc>
              </a:tr>
              <a:tr h="59817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«Формирование доступной среды для инвалидов и маломобильных групп населения в </a:t>
                      </a:r>
                      <a:r>
                        <a:rPr lang="ru-RU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Карабашском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городском округе»</a:t>
                      </a:r>
                      <a:endParaRPr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0,2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0,1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0,1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+mj-lt"/>
                          <a:cs typeface="Century Gothic"/>
                        </a:rPr>
                        <a:t>ИТОГО</a:t>
                      </a:r>
                      <a:r>
                        <a:rPr lang="ru-RU" sz="1800" b="1" baseline="0" dirty="0" smtClean="0">
                          <a:solidFill>
                            <a:schemeClr val="bg1"/>
                          </a:solidFill>
                          <a:latin typeface="+mj-lt"/>
                          <a:cs typeface="Century Gothic"/>
                        </a:rPr>
                        <a:t> РАСХОДЫ ПО МУНИЦИПАЛЬНЫМ ПРОГРАММАМ</a:t>
                      </a:r>
                      <a:endParaRPr sz="1800" b="1" dirty="0">
                        <a:solidFill>
                          <a:schemeClr val="bg1"/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+mj-lt"/>
                          <a:cs typeface="Century Gothic"/>
                        </a:rPr>
                        <a:t>812,8</a:t>
                      </a:r>
                      <a:endParaRPr sz="1800" b="1" dirty="0">
                        <a:solidFill>
                          <a:schemeClr val="bg1"/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11557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+mj-lt"/>
                          <a:cs typeface="Century Gothic"/>
                        </a:rPr>
                        <a:t>723,6</a:t>
                      </a:r>
                      <a:endParaRPr sz="1800" b="1" dirty="0">
                        <a:solidFill>
                          <a:schemeClr val="bg1"/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+mj-lt"/>
                          <a:cs typeface="Century Gothic"/>
                        </a:rPr>
                        <a:t>781,2</a:t>
                      </a:r>
                      <a:endParaRPr sz="1800" b="1" dirty="0">
                        <a:solidFill>
                          <a:schemeClr val="bg1"/>
                        </a:solidFill>
                        <a:latin typeface="+mj-lt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008080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614114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 smtClean="0">
                <a:solidFill>
                  <a:srgbClr val="00A2AA"/>
                </a:solidFill>
              </a:rPr>
              <a:t>Р</a:t>
            </a:r>
            <a:r>
              <a:rPr lang="ru-RU" sz="2400" spc="-5" dirty="0" smtClean="0">
                <a:solidFill>
                  <a:srgbClr val="00A2AA"/>
                </a:solidFill>
              </a:rPr>
              <a:t>АСПРЕДЕЛЕНИЕ Р</a:t>
            </a:r>
            <a:r>
              <a:rPr sz="2400" spc="-5" dirty="0" smtClean="0">
                <a:solidFill>
                  <a:srgbClr val="00A2AA"/>
                </a:solidFill>
              </a:rPr>
              <a:t>АСХОД</a:t>
            </a:r>
            <a:r>
              <a:rPr lang="ru-RU" sz="2400" spc="-5" dirty="0" smtClean="0">
                <a:solidFill>
                  <a:srgbClr val="00A2AA"/>
                </a:solidFill>
              </a:rPr>
              <a:t>ОВ </a:t>
            </a:r>
            <a:r>
              <a:rPr sz="2400" spc="-5" dirty="0" smtClean="0">
                <a:solidFill>
                  <a:srgbClr val="00A2AA"/>
                </a:solidFill>
              </a:rPr>
              <a:t> </a:t>
            </a:r>
            <a:r>
              <a:rPr lang="ru-RU" sz="2400" dirty="0" smtClean="0">
                <a:solidFill>
                  <a:srgbClr val="00A2AA"/>
                </a:solidFill>
              </a:rPr>
              <a:t>МЕСТНОГО</a:t>
            </a:r>
            <a:r>
              <a:rPr sz="2400" spc="-75" dirty="0" smtClean="0">
                <a:solidFill>
                  <a:srgbClr val="00A2AA"/>
                </a:solidFill>
              </a:rPr>
              <a:t> </a:t>
            </a:r>
            <a:r>
              <a:rPr sz="2400" dirty="0" smtClean="0">
                <a:solidFill>
                  <a:srgbClr val="00A2AA"/>
                </a:solidFill>
              </a:rPr>
              <a:t>БЮДЖЕТА</a:t>
            </a:r>
            <a:r>
              <a:rPr lang="ru-RU" sz="2400" dirty="0" smtClean="0">
                <a:solidFill>
                  <a:srgbClr val="00A2AA"/>
                </a:solidFill>
              </a:rPr>
              <a:t>  ПО  МУНИЦИПАЛЬНЫМ ПРОГРАММАМ</a:t>
            </a:r>
            <a:endParaRPr sz="2400" dirty="0"/>
          </a:p>
        </p:txBody>
      </p:sp>
      <p:sp>
        <p:nvSpPr>
          <p:cNvPr id="9" name="object 9"/>
          <p:cNvSpPr txBox="1"/>
          <p:nvPr/>
        </p:nvSpPr>
        <p:spPr>
          <a:xfrm rot="16200000">
            <a:off x="-2060389" y="4529783"/>
            <a:ext cx="647954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3280" marR="5080" indent="-830580">
              <a:lnSpc>
                <a:spcPct val="100000"/>
              </a:lnSpc>
              <a:spcBef>
                <a:spcPts val="100"/>
              </a:spcBef>
            </a:pPr>
            <a:r>
              <a:rPr lang="ru-RU" sz="1400" b="1" dirty="0" smtClean="0">
                <a:latin typeface="Century Gothic"/>
                <a:cs typeface="Century Gothic"/>
              </a:rPr>
              <a:t>           </a:t>
            </a:r>
            <a:r>
              <a:rPr sz="1400" b="1" dirty="0" err="1" smtClean="0">
                <a:latin typeface="Century Gothic"/>
                <a:cs typeface="Century Gothic"/>
              </a:rPr>
              <a:t>Доля</a:t>
            </a:r>
            <a:r>
              <a:rPr lang="ru-RU" sz="1400" b="1" dirty="0" smtClean="0">
                <a:latin typeface="Century Gothic"/>
                <a:cs typeface="Century Gothic"/>
              </a:rPr>
              <a:t> </a:t>
            </a:r>
            <a:r>
              <a:rPr lang="ru-RU" sz="1400" b="1" dirty="0" err="1" smtClean="0">
                <a:latin typeface="Century Gothic"/>
                <a:cs typeface="Century Gothic"/>
              </a:rPr>
              <a:t>непрграммных</a:t>
            </a:r>
            <a:r>
              <a:rPr lang="ru-RU" sz="1400" b="1" dirty="0" smtClean="0">
                <a:latin typeface="Century Gothic"/>
                <a:cs typeface="Century Gothic"/>
              </a:rPr>
              <a:t> </a:t>
            </a:r>
            <a:r>
              <a:rPr sz="1400" b="1" dirty="0" smtClean="0">
                <a:latin typeface="Century Gothic"/>
                <a:cs typeface="Century Gothic"/>
              </a:rPr>
              <a:t> </a:t>
            </a:r>
            <a:r>
              <a:rPr sz="1400" b="1" dirty="0" err="1">
                <a:latin typeface="Century Gothic"/>
                <a:cs typeface="Century Gothic"/>
              </a:rPr>
              <a:t>расходов</a:t>
            </a:r>
            <a:r>
              <a:rPr sz="1400" b="1" dirty="0">
                <a:latin typeface="Century Gothic"/>
                <a:cs typeface="Century Gothic"/>
              </a:rPr>
              <a:t> </a:t>
            </a:r>
            <a:r>
              <a:rPr lang="ru-RU" sz="1400" b="1" dirty="0">
                <a:latin typeface="Century Gothic"/>
                <a:cs typeface="Century Gothic"/>
              </a:rPr>
              <a:t> </a:t>
            </a:r>
            <a:r>
              <a:rPr lang="ru-RU" sz="1400" b="1" dirty="0" smtClean="0">
                <a:latin typeface="Century Gothic"/>
                <a:cs typeface="Century Gothic"/>
              </a:rPr>
              <a:t>бюджета </a:t>
            </a:r>
            <a:r>
              <a:rPr lang="ru-RU" sz="1400" b="1" dirty="0" smtClean="0">
                <a:latin typeface="Century Gothic"/>
                <a:cs typeface="Century Gothic"/>
              </a:rPr>
              <a:t> </a:t>
            </a:r>
            <a:r>
              <a:rPr sz="1400" b="1" dirty="0" smtClean="0">
                <a:latin typeface="Century Gothic"/>
                <a:cs typeface="Century Gothic"/>
              </a:rPr>
              <a:t> </a:t>
            </a:r>
            <a:r>
              <a:rPr sz="1400" b="1" dirty="0" smtClean="0">
                <a:latin typeface="Century Gothic"/>
                <a:cs typeface="Century Gothic"/>
              </a:rPr>
              <a:t>в </a:t>
            </a:r>
            <a:r>
              <a:rPr sz="1400" b="1" dirty="0" err="1" smtClean="0">
                <a:latin typeface="Century Gothic"/>
                <a:cs typeface="Century Gothic"/>
              </a:rPr>
              <a:t>общем</a:t>
            </a:r>
            <a:r>
              <a:rPr sz="1400" b="1" dirty="0" smtClean="0">
                <a:latin typeface="Century Gothic"/>
                <a:cs typeface="Century Gothic"/>
              </a:rPr>
              <a:t> </a:t>
            </a:r>
            <a:r>
              <a:rPr sz="1400" b="1" dirty="0">
                <a:latin typeface="Century Gothic"/>
                <a:cs typeface="Century Gothic"/>
              </a:rPr>
              <a:t>объеме</a:t>
            </a:r>
            <a:r>
              <a:rPr sz="1400" b="1" spc="-165" dirty="0">
                <a:latin typeface="Century Gothic"/>
                <a:cs typeface="Century Gothic"/>
              </a:rPr>
              <a:t> </a:t>
            </a:r>
            <a:r>
              <a:rPr sz="1400" b="1" dirty="0" err="1">
                <a:latin typeface="Century Gothic"/>
                <a:cs typeface="Century Gothic"/>
              </a:rPr>
              <a:t>расходов</a:t>
            </a:r>
            <a:r>
              <a:rPr sz="1400" b="1" dirty="0">
                <a:latin typeface="Century Gothic"/>
                <a:cs typeface="Century Gothic"/>
              </a:rPr>
              <a:t>  </a:t>
            </a:r>
            <a:r>
              <a:rPr lang="ru-RU" sz="1400" b="1" spc="-5" dirty="0" smtClean="0">
                <a:latin typeface="Century Gothic"/>
                <a:cs typeface="Century Gothic"/>
              </a:rPr>
              <a:t>местного </a:t>
            </a:r>
            <a:r>
              <a:rPr sz="1400" b="1" spc="-5" dirty="0" smtClean="0">
                <a:latin typeface="Century Gothic"/>
                <a:cs typeface="Century Gothic"/>
              </a:rPr>
              <a:t> </a:t>
            </a:r>
            <a:r>
              <a:rPr sz="1400" b="1" dirty="0">
                <a:latin typeface="Century Gothic"/>
                <a:cs typeface="Century Gothic"/>
              </a:rPr>
              <a:t>бюджета в </a:t>
            </a:r>
            <a:r>
              <a:rPr sz="1400" b="1" spc="-5" dirty="0" smtClean="0">
                <a:latin typeface="Century Gothic"/>
                <a:cs typeface="Century Gothic"/>
              </a:rPr>
              <a:t>202</a:t>
            </a:r>
            <a:r>
              <a:rPr lang="ru-RU" sz="1400" b="1" spc="-5" dirty="0">
                <a:latin typeface="Century Gothic"/>
                <a:cs typeface="Century Gothic"/>
              </a:rPr>
              <a:t>4</a:t>
            </a:r>
            <a:r>
              <a:rPr sz="1400" b="1" spc="-5" dirty="0" smtClean="0">
                <a:latin typeface="Century Gothic"/>
                <a:cs typeface="Century Gothic"/>
              </a:rPr>
              <a:t>, 202</a:t>
            </a:r>
            <a:r>
              <a:rPr lang="ru-RU" sz="1400" b="1" spc="-5" dirty="0" smtClean="0">
                <a:latin typeface="Century Gothic"/>
                <a:cs typeface="Century Gothic"/>
              </a:rPr>
              <a:t>5 </a:t>
            </a:r>
            <a:r>
              <a:rPr sz="1400" b="1" dirty="0" smtClean="0">
                <a:latin typeface="Century Gothic"/>
                <a:cs typeface="Century Gothic"/>
              </a:rPr>
              <a:t>и 202</a:t>
            </a:r>
            <a:r>
              <a:rPr lang="ru-RU" sz="1400" b="1" dirty="0">
                <a:latin typeface="Century Gothic"/>
                <a:cs typeface="Century Gothic"/>
              </a:rPr>
              <a:t>6</a:t>
            </a:r>
            <a:r>
              <a:rPr sz="1400" b="1" spc="-90" dirty="0" smtClean="0">
                <a:latin typeface="Century Gothic"/>
                <a:cs typeface="Century Gothic"/>
              </a:rPr>
              <a:t> </a:t>
            </a:r>
            <a:r>
              <a:rPr sz="1400" b="1" dirty="0">
                <a:latin typeface="Century Gothic"/>
                <a:cs typeface="Century Gothic"/>
              </a:rPr>
              <a:t>годах</a:t>
            </a:r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2286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434209082"/>
              </p:ext>
            </p:extLst>
          </p:nvPr>
        </p:nvGraphicFramePr>
        <p:xfrm>
          <a:off x="1508963" y="1192212"/>
          <a:ext cx="2550795" cy="208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4" name="Диаграмма 53"/>
          <p:cNvGraphicFramePr/>
          <p:nvPr>
            <p:extLst>
              <p:ext uri="{D42A27DB-BD31-4B8C-83A1-F6EECF244321}">
                <p14:modId xmlns:p14="http://schemas.microsoft.com/office/powerpoint/2010/main" val="1253624992"/>
              </p:ext>
            </p:extLst>
          </p:nvPr>
        </p:nvGraphicFramePr>
        <p:xfrm>
          <a:off x="1634611" y="3506750"/>
          <a:ext cx="2085974" cy="2089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5" name="Диаграмма 54"/>
          <p:cNvGraphicFramePr/>
          <p:nvPr>
            <p:extLst>
              <p:ext uri="{D42A27DB-BD31-4B8C-83A1-F6EECF244321}">
                <p14:modId xmlns:p14="http://schemas.microsoft.com/office/powerpoint/2010/main" val="1266855753"/>
              </p:ext>
            </p:extLst>
          </p:nvPr>
        </p:nvGraphicFramePr>
        <p:xfrm>
          <a:off x="1363847" y="5931932"/>
          <a:ext cx="2703513" cy="2195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01829" y="3272771"/>
            <a:ext cx="1227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2024 год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290883" y="5562600"/>
            <a:ext cx="1227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2025  год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138482" y="8049193"/>
            <a:ext cx="1532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2026 год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338004" y="4351528"/>
            <a:ext cx="954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8080"/>
                </a:solidFill>
              </a:rPr>
              <a:t>1,7%</a:t>
            </a:r>
            <a:endParaRPr lang="ru-RU" sz="2000" b="1" dirty="0">
              <a:solidFill>
                <a:srgbClr val="00808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59881" y="6905655"/>
            <a:ext cx="110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8080"/>
                </a:solidFill>
              </a:rPr>
              <a:t>1,5%</a:t>
            </a:r>
            <a:endParaRPr lang="ru-RU" sz="2000" b="1" dirty="0">
              <a:solidFill>
                <a:srgbClr val="00808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68850" y="7696200"/>
            <a:ext cx="1242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ИТОГО 26 МУНИЦИПАЛЬНЫХ ПРОГРАММ</a:t>
            </a:r>
            <a:endParaRPr lang="ru-RU" sz="2800" b="1" dirty="0">
              <a:solidFill>
                <a:srgbClr val="00808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3050" y="8763000"/>
            <a:ext cx="66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18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51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922612"/>
              </p:ext>
            </p:extLst>
          </p:nvPr>
        </p:nvGraphicFramePr>
        <p:xfrm>
          <a:off x="1063878" y="3276600"/>
          <a:ext cx="8353172" cy="60940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38572"/>
                <a:gridCol w="1015626"/>
                <a:gridCol w="749487"/>
                <a:gridCol w="749487"/>
              </a:tblGrid>
              <a:tr h="396934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84679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8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ОБЩЕЕ</a:t>
                      </a:r>
                      <a:r>
                        <a:rPr sz="1800" b="1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ОБРАЗОВАНИЕ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sz="18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финансовое обеспечение деятельности </a:t>
                      </a:r>
                      <a:r>
                        <a:rPr sz="1800" spc="-1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школ, </a:t>
                      </a:r>
                      <a:r>
                        <a:rPr sz="1800" spc="-5" dirty="0" err="1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школ</a:t>
                      </a: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ы</a:t>
                      </a:r>
                      <a:r>
                        <a:rPr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-</a:t>
                      </a:r>
                      <a:r>
                        <a:rPr sz="1800" spc="-5" dirty="0" err="1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интернат</a:t>
                      </a: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а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179,3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173,2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172,9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99233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ДОПОЛНИТЕЛЬНОЕ </a:t>
                      </a:r>
                      <a:r>
                        <a:rPr sz="18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ОБРАЗОВАНИЕ</a:t>
                      </a:r>
                      <a:r>
                        <a:rPr sz="1800" spc="1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1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ДЕТЕЙ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sz="18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финансовое обеспечение </a:t>
                      </a:r>
                      <a:r>
                        <a:rPr sz="18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деятельности</a:t>
                      </a:r>
                      <a:r>
                        <a:rPr sz="18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800" spc="-1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МКОУ</a:t>
                      </a:r>
                      <a:r>
                        <a:rPr lang="ru-RU" sz="1800" spc="-10" baseline="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ДО ДДТ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12,1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8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12,0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12,0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25042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b="1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МОЛОДЕЖНАЯ ПОЛИТИКА </a:t>
                      </a:r>
                      <a:endParaRPr lang="ru-RU" sz="1800" b="1" spc="-10" dirty="0" smtClean="0">
                        <a:solidFill>
                          <a:srgbClr val="171717"/>
                        </a:solidFill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sz="1800" spc="-5" dirty="0" err="1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поддержка</a:t>
                      </a:r>
                      <a:r>
                        <a:rPr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талантливой</a:t>
                      </a:r>
                      <a:r>
                        <a:rPr sz="1800" spc="3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молодежи</a:t>
                      </a:r>
                      <a:endParaRPr lang="ru-RU" sz="1800" spc="-5" dirty="0" smtClean="0">
                        <a:solidFill>
                          <a:srgbClr val="171717"/>
                        </a:solidFill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Проведение мероприятий с детьми и молодежью</a:t>
                      </a: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endParaRPr lang="ru-RU" sz="1800" spc="-5" dirty="0" smtClean="0">
                        <a:solidFill>
                          <a:srgbClr val="171717"/>
                        </a:solidFill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0,08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0,1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endParaRPr lang="ru-RU" sz="1800" spc="-5" dirty="0" smtClean="0">
                        <a:solidFill>
                          <a:srgbClr val="171717"/>
                        </a:solidFill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0,08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0,08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39919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b="1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ДРУГИЕ </a:t>
                      </a:r>
                      <a:r>
                        <a:rPr sz="18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ВОПРОСЫ В ОБЛАСТИ</a:t>
                      </a:r>
                      <a:r>
                        <a:rPr sz="1800" b="1" spc="4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ОБРАЗОВАНИЯ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Р</a:t>
                      </a:r>
                      <a:r>
                        <a:rPr sz="1800" spc="-5" dirty="0" err="1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асходы</a:t>
                      </a:r>
                      <a:r>
                        <a:rPr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на </a:t>
                      </a:r>
                      <a:r>
                        <a:rPr sz="18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орган</a:t>
                      </a:r>
                      <a:r>
                        <a:rPr sz="1800" spc="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управления</a:t>
                      </a:r>
                      <a:endParaRPr lang="ru-RU" sz="1800" spc="-5" dirty="0" smtClean="0">
                        <a:solidFill>
                          <a:srgbClr val="171717"/>
                        </a:solidFill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Расходы на оздоровление детей</a:t>
                      </a: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Организация социальных выплат 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18,9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2,7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3,5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19,4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1,9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3,5</a:t>
                      </a: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19,4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3,1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3,6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57243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216,7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210,2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211,2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</a:tbl>
          </a:graphicData>
        </a:graphic>
      </p:graphicFrame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6200959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«РАЗВИТИЕ СИСТЕМЫ ОБРАЗОВАНИЯ КАРАБАШСКОГО ГОРОДСКОГО ОКРУГА»</a:t>
            </a:r>
            <a:endParaRPr sz="2400" dirty="0"/>
          </a:p>
        </p:txBody>
      </p:sp>
      <p:sp>
        <p:nvSpPr>
          <p:cNvPr id="20" name="object 3"/>
          <p:cNvSpPr/>
          <p:nvPr/>
        </p:nvSpPr>
        <p:spPr>
          <a:xfrm>
            <a:off x="0" y="-11376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0" y="837183"/>
            <a:ext cx="1592580" cy="2689860"/>
            <a:chOff x="0" y="836675"/>
            <a:chExt cx="1592580" cy="2689860"/>
          </a:xfrm>
        </p:grpSpPr>
        <p:sp>
          <p:nvSpPr>
            <p:cNvPr id="9" name="object 9"/>
            <p:cNvSpPr/>
            <p:nvPr/>
          </p:nvSpPr>
          <p:spPr>
            <a:xfrm>
              <a:off x="169163" y="2630424"/>
              <a:ext cx="894715" cy="896619"/>
            </a:xfrm>
            <a:custGeom>
              <a:avLst/>
              <a:gdLst/>
              <a:ahLst/>
              <a:cxnLst/>
              <a:rect l="l" t="t" r="r" b="b"/>
              <a:pathLst>
                <a:path w="894715" h="896620">
                  <a:moveTo>
                    <a:pt x="447294" y="0"/>
                  </a:moveTo>
                  <a:lnTo>
                    <a:pt x="398557" y="2629"/>
                  </a:lnTo>
                  <a:lnTo>
                    <a:pt x="351340" y="10337"/>
                  </a:lnTo>
                  <a:lnTo>
                    <a:pt x="305916" y="22847"/>
                  </a:lnTo>
                  <a:lnTo>
                    <a:pt x="262558" y="39888"/>
                  </a:lnTo>
                  <a:lnTo>
                    <a:pt x="221538" y="61185"/>
                  </a:lnTo>
                  <a:lnTo>
                    <a:pt x="183130" y="86465"/>
                  </a:lnTo>
                  <a:lnTo>
                    <a:pt x="147606" y="115454"/>
                  </a:lnTo>
                  <a:lnTo>
                    <a:pt x="115240" y="147879"/>
                  </a:lnTo>
                  <a:lnTo>
                    <a:pt x="86303" y="183465"/>
                  </a:lnTo>
                  <a:lnTo>
                    <a:pt x="61070" y="221939"/>
                  </a:lnTo>
                  <a:lnTo>
                    <a:pt x="39812" y="263028"/>
                  </a:lnTo>
                  <a:lnTo>
                    <a:pt x="22803" y="306458"/>
                  </a:lnTo>
                  <a:lnTo>
                    <a:pt x="10317" y="351955"/>
                  </a:lnTo>
                  <a:lnTo>
                    <a:pt x="2624" y="399245"/>
                  </a:lnTo>
                  <a:lnTo>
                    <a:pt x="0" y="448055"/>
                  </a:lnTo>
                  <a:lnTo>
                    <a:pt x="2624" y="496866"/>
                  </a:lnTo>
                  <a:lnTo>
                    <a:pt x="10317" y="544156"/>
                  </a:lnTo>
                  <a:lnTo>
                    <a:pt x="22803" y="589653"/>
                  </a:lnTo>
                  <a:lnTo>
                    <a:pt x="39812" y="633083"/>
                  </a:lnTo>
                  <a:lnTo>
                    <a:pt x="61070" y="674172"/>
                  </a:lnTo>
                  <a:lnTo>
                    <a:pt x="86303" y="712646"/>
                  </a:lnTo>
                  <a:lnTo>
                    <a:pt x="115240" y="748232"/>
                  </a:lnTo>
                  <a:lnTo>
                    <a:pt x="147606" y="780657"/>
                  </a:lnTo>
                  <a:lnTo>
                    <a:pt x="183130" y="809646"/>
                  </a:lnTo>
                  <a:lnTo>
                    <a:pt x="221538" y="834926"/>
                  </a:lnTo>
                  <a:lnTo>
                    <a:pt x="262558" y="856223"/>
                  </a:lnTo>
                  <a:lnTo>
                    <a:pt x="305916" y="873264"/>
                  </a:lnTo>
                  <a:lnTo>
                    <a:pt x="351340" y="885774"/>
                  </a:lnTo>
                  <a:lnTo>
                    <a:pt x="398557" y="893482"/>
                  </a:lnTo>
                  <a:lnTo>
                    <a:pt x="447294" y="896112"/>
                  </a:lnTo>
                  <a:lnTo>
                    <a:pt x="496030" y="893482"/>
                  </a:lnTo>
                  <a:lnTo>
                    <a:pt x="543247" y="885774"/>
                  </a:lnTo>
                  <a:lnTo>
                    <a:pt x="588671" y="873264"/>
                  </a:lnTo>
                  <a:lnTo>
                    <a:pt x="632029" y="856223"/>
                  </a:lnTo>
                  <a:lnTo>
                    <a:pt x="673049" y="834926"/>
                  </a:lnTo>
                  <a:lnTo>
                    <a:pt x="711457" y="809646"/>
                  </a:lnTo>
                  <a:lnTo>
                    <a:pt x="746981" y="780657"/>
                  </a:lnTo>
                  <a:lnTo>
                    <a:pt x="779347" y="748232"/>
                  </a:lnTo>
                  <a:lnTo>
                    <a:pt x="808284" y="712646"/>
                  </a:lnTo>
                  <a:lnTo>
                    <a:pt x="833517" y="674172"/>
                  </a:lnTo>
                  <a:lnTo>
                    <a:pt x="854775" y="633083"/>
                  </a:lnTo>
                  <a:lnTo>
                    <a:pt x="871784" y="589653"/>
                  </a:lnTo>
                  <a:lnTo>
                    <a:pt x="884270" y="544156"/>
                  </a:lnTo>
                  <a:lnTo>
                    <a:pt x="891963" y="496866"/>
                  </a:lnTo>
                  <a:lnTo>
                    <a:pt x="894588" y="448055"/>
                  </a:lnTo>
                  <a:lnTo>
                    <a:pt x="891963" y="399245"/>
                  </a:lnTo>
                  <a:lnTo>
                    <a:pt x="884270" y="351955"/>
                  </a:lnTo>
                  <a:lnTo>
                    <a:pt x="871784" y="306458"/>
                  </a:lnTo>
                  <a:lnTo>
                    <a:pt x="854775" y="263028"/>
                  </a:lnTo>
                  <a:lnTo>
                    <a:pt x="833517" y="221939"/>
                  </a:lnTo>
                  <a:lnTo>
                    <a:pt x="808284" y="183465"/>
                  </a:lnTo>
                  <a:lnTo>
                    <a:pt x="779347" y="147879"/>
                  </a:lnTo>
                  <a:lnTo>
                    <a:pt x="746981" y="115454"/>
                  </a:lnTo>
                  <a:lnTo>
                    <a:pt x="711457" y="86465"/>
                  </a:lnTo>
                  <a:lnTo>
                    <a:pt x="673049" y="61185"/>
                  </a:lnTo>
                  <a:lnTo>
                    <a:pt x="632029" y="39888"/>
                  </a:lnTo>
                  <a:lnTo>
                    <a:pt x="588671" y="22847"/>
                  </a:lnTo>
                  <a:lnTo>
                    <a:pt x="543247" y="10337"/>
                  </a:lnTo>
                  <a:lnTo>
                    <a:pt x="496030" y="2629"/>
                  </a:lnTo>
                  <a:lnTo>
                    <a:pt x="447294" y="0"/>
                  </a:lnTo>
                  <a:close/>
                </a:path>
              </a:pathLst>
            </a:custGeom>
            <a:solidFill>
              <a:srgbClr val="0063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030223"/>
              <a:ext cx="1249680" cy="1903730"/>
            </a:xfrm>
            <a:custGeom>
              <a:avLst/>
              <a:gdLst/>
              <a:ahLst/>
              <a:cxnLst/>
              <a:rect l="l" t="t" r="r" b="b"/>
              <a:pathLst>
                <a:path w="1249680" h="1903730">
                  <a:moveTo>
                    <a:pt x="297942" y="0"/>
                  </a:moveTo>
                  <a:lnTo>
                    <a:pt x="250440" y="1164"/>
                  </a:lnTo>
                  <a:lnTo>
                    <a:pt x="203542" y="4622"/>
                  </a:lnTo>
                  <a:lnTo>
                    <a:pt x="157301" y="10318"/>
                  </a:lnTo>
                  <a:lnTo>
                    <a:pt x="111772" y="18199"/>
                  </a:lnTo>
                  <a:lnTo>
                    <a:pt x="67010" y="28208"/>
                  </a:lnTo>
                  <a:lnTo>
                    <a:pt x="23068" y="40293"/>
                  </a:lnTo>
                  <a:lnTo>
                    <a:pt x="0" y="47849"/>
                  </a:lnTo>
                  <a:lnTo>
                    <a:pt x="0" y="1855626"/>
                  </a:lnTo>
                  <a:lnTo>
                    <a:pt x="67010" y="1875267"/>
                  </a:lnTo>
                  <a:lnTo>
                    <a:pt x="111772" y="1885276"/>
                  </a:lnTo>
                  <a:lnTo>
                    <a:pt x="157301" y="1893157"/>
                  </a:lnTo>
                  <a:lnTo>
                    <a:pt x="203542" y="1898853"/>
                  </a:lnTo>
                  <a:lnTo>
                    <a:pt x="250440" y="1902311"/>
                  </a:lnTo>
                  <a:lnTo>
                    <a:pt x="297942" y="1903476"/>
                  </a:lnTo>
                  <a:lnTo>
                    <a:pt x="345443" y="1902311"/>
                  </a:lnTo>
                  <a:lnTo>
                    <a:pt x="392341" y="1898853"/>
                  </a:lnTo>
                  <a:lnTo>
                    <a:pt x="438582" y="1893157"/>
                  </a:lnTo>
                  <a:lnTo>
                    <a:pt x="484111" y="1885276"/>
                  </a:lnTo>
                  <a:lnTo>
                    <a:pt x="528873" y="1875267"/>
                  </a:lnTo>
                  <a:lnTo>
                    <a:pt x="572815" y="1863182"/>
                  </a:lnTo>
                  <a:lnTo>
                    <a:pt x="615881" y="1849076"/>
                  </a:lnTo>
                  <a:lnTo>
                    <a:pt x="658017" y="1833005"/>
                  </a:lnTo>
                  <a:lnTo>
                    <a:pt x="699169" y="1815022"/>
                  </a:lnTo>
                  <a:lnTo>
                    <a:pt x="739282" y="1795183"/>
                  </a:lnTo>
                  <a:lnTo>
                    <a:pt x="778301" y="1773540"/>
                  </a:lnTo>
                  <a:lnTo>
                    <a:pt x="816172" y="1750150"/>
                  </a:lnTo>
                  <a:lnTo>
                    <a:pt x="852840" y="1725067"/>
                  </a:lnTo>
                  <a:lnTo>
                    <a:pt x="888251" y="1698345"/>
                  </a:lnTo>
                  <a:lnTo>
                    <a:pt x="922350" y="1670038"/>
                  </a:lnTo>
                  <a:lnTo>
                    <a:pt x="955084" y="1640201"/>
                  </a:lnTo>
                  <a:lnTo>
                    <a:pt x="986396" y="1608889"/>
                  </a:lnTo>
                  <a:lnTo>
                    <a:pt x="1016233" y="1576157"/>
                  </a:lnTo>
                  <a:lnTo>
                    <a:pt x="1044541" y="1542058"/>
                  </a:lnTo>
                  <a:lnTo>
                    <a:pt x="1071264" y="1506647"/>
                  </a:lnTo>
                  <a:lnTo>
                    <a:pt x="1096348" y="1469979"/>
                  </a:lnTo>
                  <a:lnTo>
                    <a:pt x="1119739" y="1432108"/>
                  </a:lnTo>
                  <a:lnTo>
                    <a:pt x="1141382" y="1393089"/>
                  </a:lnTo>
                  <a:lnTo>
                    <a:pt x="1161222" y="1352976"/>
                  </a:lnTo>
                  <a:lnTo>
                    <a:pt x="1179206" y="1311824"/>
                  </a:lnTo>
                  <a:lnTo>
                    <a:pt x="1195278" y="1269687"/>
                  </a:lnTo>
                  <a:lnTo>
                    <a:pt x="1209384" y="1226620"/>
                  </a:lnTo>
                  <a:lnTo>
                    <a:pt x="1221469" y="1182678"/>
                  </a:lnTo>
                  <a:lnTo>
                    <a:pt x="1231479" y="1137914"/>
                  </a:lnTo>
                  <a:lnTo>
                    <a:pt x="1239360" y="1092383"/>
                  </a:lnTo>
                  <a:lnTo>
                    <a:pt x="1245057" y="1046141"/>
                  </a:lnTo>
                  <a:lnTo>
                    <a:pt x="1248515" y="999241"/>
                  </a:lnTo>
                  <a:lnTo>
                    <a:pt x="1249680" y="951737"/>
                  </a:lnTo>
                  <a:lnTo>
                    <a:pt x="1248515" y="904234"/>
                  </a:lnTo>
                  <a:lnTo>
                    <a:pt x="1245057" y="857334"/>
                  </a:lnTo>
                  <a:lnTo>
                    <a:pt x="1239360" y="811092"/>
                  </a:lnTo>
                  <a:lnTo>
                    <a:pt x="1231479" y="765561"/>
                  </a:lnTo>
                  <a:lnTo>
                    <a:pt x="1221469" y="720797"/>
                  </a:lnTo>
                  <a:lnTo>
                    <a:pt x="1209384" y="676855"/>
                  </a:lnTo>
                  <a:lnTo>
                    <a:pt x="1195278" y="633788"/>
                  </a:lnTo>
                  <a:lnTo>
                    <a:pt x="1179206" y="591651"/>
                  </a:lnTo>
                  <a:lnTo>
                    <a:pt x="1161222" y="550499"/>
                  </a:lnTo>
                  <a:lnTo>
                    <a:pt x="1141382" y="510386"/>
                  </a:lnTo>
                  <a:lnTo>
                    <a:pt x="1119739" y="471367"/>
                  </a:lnTo>
                  <a:lnTo>
                    <a:pt x="1096348" y="433496"/>
                  </a:lnTo>
                  <a:lnTo>
                    <a:pt x="1071264" y="396828"/>
                  </a:lnTo>
                  <a:lnTo>
                    <a:pt x="1044541" y="361417"/>
                  </a:lnTo>
                  <a:lnTo>
                    <a:pt x="1016233" y="327318"/>
                  </a:lnTo>
                  <a:lnTo>
                    <a:pt x="986396" y="294586"/>
                  </a:lnTo>
                  <a:lnTo>
                    <a:pt x="955084" y="263274"/>
                  </a:lnTo>
                  <a:lnTo>
                    <a:pt x="922350" y="233437"/>
                  </a:lnTo>
                  <a:lnTo>
                    <a:pt x="888251" y="205130"/>
                  </a:lnTo>
                  <a:lnTo>
                    <a:pt x="852840" y="178408"/>
                  </a:lnTo>
                  <a:lnTo>
                    <a:pt x="816172" y="153325"/>
                  </a:lnTo>
                  <a:lnTo>
                    <a:pt x="778301" y="129935"/>
                  </a:lnTo>
                  <a:lnTo>
                    <a:pt x="739282" y="108292"/>
                  </a:lnTo>
                  <a:lnTo>
                    <a:pt x="699169" y="88453"/>
                  </a:lnTo>
                  <a:lnTo>
                    <a:pt x="658017" y="70470"/>
                  </a:lnTo>
                  <a:lnTo>
                    <a:pt x="615881" y="54399"/>
                  </a:lnTo>
                  <a:lnTo>
                    <a:pt x="572815" y="40293"/>
                  </a:lnTo>
                  <a:lnTo>
                    <a:pt x="528873" y="28208"/>
                  </a:lnTo>
                  <a:lnTo>
                    <a:pt x="484111" y="18199"/>
                  </a:lnTo>
                  <a:lnTo>
                    <a:pt x="438582" y="10318"/>
                  </a:lnTo>
                  <a:lnTo>
                    <a:pt x="392341" y="4622"/>
                  </a:lnTo>
                  <a:lnTo>
                    <a:pt x="345443" y="1164"/>
                  </a:lnTo>
                  <a:lnTo>
                    <a:pt x="297942" y="0"/>
                  </a:lnTo>
                  <a:close/>
                </a:path>
              </a:pathLst>
            </a:custGeom>
            <a:solidFill>
              <a:srgbClr val="00D0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1856" y="836675"/>
              <a:ext cx="1221105" cy="1221105"/>
            </a:xfrm>
            <a:custGeom>
              <a:avLst/>
              <a:gdLst/>
              <a:ahLst/>
              <a:cxnLst/>
              <a:rect l="l" t="t" r="r" b="b"/>
              <a:pathLst>
                <a:path w="1221105" h="1221105">
                  <a:moveTo>
                    <a:pt x="610362" y="0"/>
                  </a:moveTo>
                  <a:lnTo>
                    <a:pt x="562662" y="1836"/>
                  </a:lnTo>
                  <a:lnTo>
                    <a:pt x="515966" y="7255"/>
                  </a:lnTo>
                  <a:lnTo>
                    <a:pt x="470410" y="16121"/>
                  </a:lnTo>
                  <a:lnTo>
                    <a:pt x="426130" y="28299"/>
                  </a:lnTo>
                  <a:lnTo>
                    <a:pt x="383261" y="43651"/>
                  </a:lnTo>
                  <a:lnTo>
                    <a:pt x="341939" y="62044"/>
                  </a:lnTo>
                  <a:lnTo>
                    <a:pt x="302299" y="83340"/>
                  </a:lnTo>
                  <a:lnTo>
                    <a:pt x="264478" y="107404"/>
                  </a:lnTo>
                  <a:lnTo>
                    <a:pt x="228610" y="134100"/>
                  </a:lnTo>
                  <a:lnTo>
                    <a:pt x="194832" y="163293"/>
                  </a:lnTo>
                  <a:lnTo>
                    <a:pt x="163280" y="194847"/>
                  </a:lnTo>
                  <a:lnTo>
                    <a:pt x="134088" y="228626"/>
                  </a:lnTo>
                  <a:lnTo>
                    <a:pt x="107394" y="264494"/>
                  </a:lnTo>
                  <a:lnTo>
                    <a:pt x="83331" y="302316"/>
                  </a:lnTo>
                  <a:lnTo>
                    <a:pt x="62037" y="341955"/>
                  </a:lnTo>
                  <a:lnTo>
                    <a:pt x="43646" y="383277"/>
                  </a:lnTo>
                  <a:lnTo>
                    <a:pt x="28295" y="426144"/>
                  </a:lnTo>
                  <a:lnTo>
                    <a:pt x="16119" y="470422"/>
                  </a:lnTo>
                  <a:lnTo>
                    <a:pt x="7254" y="515975"/>
                  </a:lnTo>
                  <a:lnTo>
                    <a:pt x="1836" y="562667"/>
                  </a:lnTo>
                  <a:lnTo>
                    <a:pt x="0" y="610362"/>
                  </a:lnTo>
                  <a:lnTo>
                    <a:pt x="1836" y="658056"/>
                  </a:lnTo>
                  <a:lnTo>
                    <a:pt x="7254" y="704748"/>
                  </a:lnTo>
                  <a:lnTo>
                    <a:pt x="16119" y="750301"/>
                  </a:lnTo>
                  <a:lnTo>
                    <a:pt x="28295" y="794579"/>
                  </a:lnTo>
                  <a:lnTo>
                    <a:pt x="43646" y="837446"/>
                  </a:lnTo>
                  <a:lnTo>
                    <a:pt x="62037" y="878768"/>
                  </a:lnTo>
                  <a:lnTo>
                    <a:pt x="83331" y="918407"/>
                  </a:lnTo>
                  <a:lnTo>
                    <a:pt x="107394" y="956229"/>
                  </a:lnTo>
                  <a:lnTo>
                    <a:pt x="134088" y="992097"/>
                  </a:lnTo>
                  <a:lnTo>
                    <a:pt x="163280" y="1025876"/>
                  </a:lnTo>
                  <a:lnTo>
                    <a:pt x="194832" y="1057430"/>
                  </a:lnTo>
                  <a:lnTo>
                    <a:pt x="228610" y="1086623"/>
                  </a:lnTo>
                  <a:lnTo>
                    <a:pt x="264478" y="1113319"/>
                  </a:lnTo>
                  <a:lnTo>
                    <a:pt x="302299" y="1137383"/>
                  </a:lnTo>
                  <a:lnTo>
                    <a:pt x="341939" y="1158679"/>
                  </a:lnTo>
                  <a:lnTo>
                    <a:pt x="383261" y="1177072"/>
                  </a:lnTo>
                  <a:lnTo>
                    <a:pt x="426130" y="1192424"/>
                  </a:lnTo>
                  <a:lnTo>
                    <a:pt x="470410" y="1204602"/>
                  </a:lnTo>
                  <a:lnTo>
                    <a:pt x="515966" y="1213468"/>
                  </a:lnTo>
                  <a:lnTo>
                    <a:pt x="562662" y="1218887"/>
                  </a:lnTo>
                  <a:lnTo>
                    <a:pt x="610362" y="1220724"/>
                  </a:lnTo>
                  <a:lnTo>
                    <a:pt x="658056" y="1218887"/>
                  </a:lnTo>
                  <a:lnTo>
                    <a:pt x="704748" y="1213468"/>
                  </a:lnTo>
                  <a:lnTo>
                    <a:pt x="750301" y="1204602"/>
                  </a:lnTo>
                  <a:lnTo>
                    <a:pt x="794579" y="1192424"/>
                  </a:lnTo>
                  <a:lnTo>
                    <a:pt x="837446" y="1177072"/>
                  </a:lnTo>
                  <a:lnTo>
                    <a:pt x="878768" y="1158679"/>
                  </a:lnTo>
                  <a:lnTo>
                    <a:pt x="918407" y="1137383"/>
                  </a:lnTo>
                  <a:lnTo>
                    <a:pt x="956229" y="1113319"/>
                  </a:lnTo>
                  <a:lnTo>
                    <a:pt x="992097" y="1086623"/>
                  </a:lnTo>
                  <a:lnTo>
                    <a:pt x="1025876" y="1057430"/>
                  </a:lnTo>
                  <a:lnTo>
                    <a:pt x="1057430" y="1025876"/>
                  </a:lnTo>
                  <a:lnTo>
                    <a:pt x="1086623" y="992097"/>
                  </a:lnTo>
                  <a:lnTo>
                    <a:pt x="1113319" y="956229"/>
                  </a:lnTo>
                  <a:lnTo>
                    <a:pt x="1137383" y="918407"/>
                  </a:lnTo>
                  <a:lnTo>
                    <a:pt x="1158679" y="878768"/>
                  </a:lnTo>
                  <a:lnTo>
                    <a:pt x="1177072" y="837446"/>
                  </a:lnTo>
                  <a:lnTo>
                    <a:pt x="1192424" y="794579"/>
                  </a:lnTo>
                  <a:lnTo>
                    <a:pt x="1204602" y="750301"/>
                  </a:lnTo>
                  <a:lnTo>
                    <a:pt x="1213468" y="704748"/>
                  </a:lnTo>
                  <a:lnTo>
                    <a:pt x="1218887" y="658056"/>
                  </a:lnTo>
                  <a:lnTo>
                    <a:pt x="1220724" y="610362"/>
                  </a:lnTo>
                  <a:lnTo>
                    <a:pt x="1218887" y="562667"/>
                  </a:lnTo>
                  <a:lnTo>
                    <a:pt x="1213468" y="515975"/>
                  </a:lnTo>
                  <a:lnTo>
                    <a:pt x="1204602" y="470422"/>
                  </a:lnTo>
                  <a:lnTo>
                    <a:pt x="1192424" y="426144"/>
                  </a:lnTo>
                  <a:lnTo>
                    <a:pt x="1177072" y="383277"/>
                  </a:lnTo>
                  <a:lnTo>
                    <a:pt x="1158679" y="341955"/>
                  </a:lnTo>
                  <a:lnTo>
                    <a:pt x="1137383" y="302316"/>
                  </a:lnTo>
                  <a:lnTo>
                    <a:pt x="1113319" y="264494"/>
                  </a:lnTo>
                  <a:lnTo>
                    <a:pt x="1086623" y="228626"/>
                  </a:lnTo>
                  <a:lnTo>
                    <a:pt x="1057430" y="194847"/>
                  </a:lnTo>
                  <a:lnTo>
                    <a:pt x="1025876" y="163293"/>
                  </a:lnTo>
                  <a:lnTo>
                    <a:pt x="992097" y="134100"/>
                  </a:lnTo>
                  <a:lnTo>
                    <a:pt x="956229" y="107404"/>
                  </a:lnTo>
                  <a:lnTo>
                    <a:pt x="918407" y="83340"/>
                  </a:lnTo>
                  <a:lnTo>
                    <a:pt x="878768" y="62044"/>
                  </a:lnTo>
                  <a:lnTo>
                    <a:pt x="837446" y="43651"/>
                  </a:lnTo>
                  <a:lnTo>
                    <a:pt x="794579" y="28299"/>
                  </a:lnTo>
                  <a:lnTo>
                    <a:pt x="750301" y="16121"/>
                  </a:lnTo>
                  <a:lnTo>
                    <a:pt x="704748" y="7255"/>
                  </a:lnTo>
                  <a:lnTo>
                    <a:pt x="658056" y="1836"/>
                  </a:lnTo>
                  <a:lnTo>
                    <a:pt x="610362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3004" y="912875"/>
              <a:ext cx="1112520" cy="1112520"/>
            </a:xfrm>
            <a:prstGeom prst="rect">
              <a:avLst/>
            </a:prstGeom>
          </p:spPr>
        </p:pic>
      </p:grp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558856550"/>
              </p:ext>
            </p:extLst>
          </p:nvPr>
        </p:nvGraphicFramePr>
        <p:xfrm>
          <a:off x="1592961" y="1030731"/>
          <a:ext cx="7747889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9569450" y="1103349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3629179249"/>
              </p:ext>
            </p:extLst>
          </p:nvPr>
        </p:nvGraphicFramePr>
        <p:xfrm>
          <a:off x="13303250" y="678292"/>
          <a:ext cx="2442634" cy="2695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407650" y="3200400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8080"/>
                </a:solidFill>
                <a:latin typeface="Century Gothic" panose="020B0502020202020204" pitchFamily="34" charset="0"/>
              </a:rPr>
              <a:t>В ТОМ ЧИСЛЕ ФЕДЕРАЛЬНЫЕ ПРОЕКТЫ</a:t>
            </a:r>
            <a:endParaRPr lang="ru-RU" sz="2400" b="1" dirty="0">
              <a:solidFill>
                <a:srgbClr val="00808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object 32"/>
          <p:cNvSpPr txBox="1"/>
          <p:nvPr/>
        </p:nvSpPr>
        <p:spPr>
          <a:xfrm>
            <a:off x="10450448" y="3962400"/>
            <a:ext cx="5699125" cy="8079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60"/>
              </a:lnSpc>
              <a:spcBef>
                <a:spcPts val="100"/>
              </a:spcBef>
            </a:pPr>
            <a:r>
              <a:rPr sz="1800" b="1" dirty="0">
                <a:latin typeface="Century Gothic"/>
                <a:cs typeface="Century Gothic"/>
              </a:rPr>
              <a:t>ФЕДЕРАЛЬНЫЙ </a:t>
            </a:r>
            <a:r>
              <a:rPr sz="1800" b="1" spc="-5" dirty="0">
                <a:latin typeface="Century Gothic"/>
                <a:cs typeface="Century Gothic"/>
              </a:rPr>
              <a:t>ПРОЕКТ </a:t>
            </a:r>
            <a:r>
              <a:rPr sz="1800" b="1" dirty="0">
                <a:latin typeface="Century Gothic"/>
                <a:cs typeface="Century Gothic"/>
              </a:rPr>
              <a:t>«СОВРЕМЕННАЯ</a:t>
            </a:r>
            <a:r>
              <a:rPr sz="1800" b="1" spc="-15" dirty="0">
                <a:latin typeface="Century Gothic"/>
                <a:cs typeface="Century Gothic"/>
              </a:rPr>
              <a:t> </a:t>
            </a:r>
            <a:r>
              <a:rPr sz="1800" b="1" dirty="0">
                <a:latin typeface="Century Gothic"/>
                <a:cs typeface="Century Gothic"/>
              </a:rPr>
              <a:t>ШКОЛА</a:t>
            </a:r>
            <a:r>
              <a:rPr sz="1800" b="1" dirty="0" smtClean="0">
                <a:latin typeface="Century Gothic"/>
                <a:cs typeface="Century Gothic"/>
              </a:rPr>
              <a:t>»</a:t>
            </a:r>
            <a:endParaRPr lang="ru-RU" sz="1800" b="1" dirty="0" smtClean="0">
              <a:latin typeface="Century Gothic"/>
              <a:cs typeface="Century Gothic"/>
            </a:endParaRPr>
          </a:p>
          <a:p>
            <a:pPr marL="12700" marR="5080">
              <a:lnSpc>
                <a:spcPts val="1920"/>
              </a:lnSpc>
              <a:spcBef>
                <a:spcPts val="60"/>
              </a:spcBef>
              <a:tabLst>
                <a:tab pos="1825625" algn="l"/>
                <a:tab pos="2741930" algn="l"/>
                <a:tab pos="4138295" algn="l"/>
              </a:tabLst>
            </a:pPr>
            <a:r>
              <a:rPr sz="1600" i="1" spc="-5" dirty="0" smtClean="0">
                <a:latin typeface="Century Gothic"/>
                <a:cs typeface="Century Gothic"/>
              </a:rPr>
              <a:t>РЕГ</a:t>
            </a:r>
            <a:r>
              <a:rPr sz="1600" i="1" dirty="0" smtClean="0">
                <a:latin typeface="Century Gothic"/>
                <a:cs typeface="Century Gothic"/>
              </a:rPr>
              <a:t>И</a:t>
            </a:r>
            <a:r>
              <a:rPr sz="1600" i="1" spc="-5" dirty="0" smtClean="0">
                <a:latin typeface="Century Gothic"/>
                <a:cs typeface="Century Gothic"/>
              </a:rPr>
              <a:t>О</a:t>
            </a:r>
            <a:r>
              <a:rPr sz="1600" i="1" spc="-10" dirty="0" smtClean="0">
                <a:latin typeface="Century Gothic"/>
                <a:cs typeface="Century Gothic"/>
              </a:rPr>
              <a:t>НАЛЬНЫ</a:t>
            </a:r>
            <a:r>
              <a:rPr sz="1600" i="1" spc="-5" dirty="0" smtClean="0">
                <a:latin typeface="Century Gothic"/>
                <a:cs typeface="Century Gothic"/>
              </a:rPr>
              <a:t>Й</a:t>
            </a:r>
            <a:r>
              <a:rPr sz="1600" i="1" dirty="0">
                <a:latin typeface="Century Gothic"/>
                <a:cs typeface="Century Gothic"/>
              </a:rPr>
              <a:t>	</a:t>
            </a:r>
            <a:r>
              <a:rPr sz="1600" i="1" spc="-10" dirty="0">
                <a:latin typeface="Century Gothic"/>
                <a:cs typeface="Century Gothic"/>
              </a:rPr>
              <a:t>ПР</a:t>
            </a:r>
            <a:r>
              <a:rPr sz="1600" i="1" dirty="0">
                <a:latin typeface="Century Gothic"/>
                <a:cs typeface="Century Gothic"/>
              </a:rPr>
              <a:t>О</a:t>
            </a:r>
            <a:r>
              <a:rPr sz="1600" i="1" spc="-10" dirty="0">
                <a:latin typeface="Century Gothic"/>
                <a:cs typeface="Century Gothic"/>
              </a:rPr>
              <a:t>ЕК</a:t>
            </a:r>
            <a:r>
              <a:rPr sz="1600" i="1" spc="-5" dirty="0">
                <a:latin typeface="Century Gothic"/>
                <a:cs typeface="Century Gothic"/>
              </a:rPr>
              <a:t>Т</a:t>
            </a:r>
            <a:r>
              <a:rPr sz="1600" i="1" dirty="0">
                <a:latin typeface="Century Gothic"/>
                <a:cs typeface="Century Gothic"/>
              </a:rPr>
              <a:t>	</a:t>
            </a:r>
            <a:r>
              <a:rPr sz="1600" i="1" dirty="0" smtClean="0">
                <a:latin typeface="Century Gothic"/>
                <a:cs typeface="Century Gothic"/>
              </a:rPr>
              <a:t>«</a:t>
            </a:r>
            <a:r>
              <a:rPr lang="ru-RU" sz="1600" i="1" dirty="0" smtClean="0">
                <a:latin typeface="Century Gothic"/>
                <a:cs typeface="Century Gothic"/>
              </a:rPr>
              <a:t>СОВРЕМЕННАЯ ШКОЛА</a:t>
            </a:r>
            <a:r>
              <a:rPr sz="1600" i="1" spc="-5" dirty="0" smtClean="0">
                <a:latin typeface="Century Gothic"/>
                <a:cs typeface="Century Gothic"/>
              </a:rPr>
              <a:t>»</a:t>
            </a:r>
            <a:endParaRPr lang="ru-RU" sz="1600" i="1" spc="-5" dirty="0" smtClean="0">
              <a:latin typeface="Century Gothic"/>
              <a:cs typeface="Century Gothic"/>
            </a:endParaRPr>
          </a:p>
          <a:p>
            <a:pPr marL="12700" marR="5080">
              <a:lnSpc>
                <a:spcPts val="1920"/>
              </a:lnSpc>
              <a:spcBef>
                <a:spcPts val="60"/>
              </a:spcBef>
              <a:tabLst>
                <a:tab pos="1825625" algn="l"/>
                <a:tab pos="2741930" algn="l"/>
                <a:tab pos="4138295" algn="l"/>
              </a:tabLst>
            </a:pP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185367" y="6413468"/>
            <a:ext cx="7378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">
              <a:lnSpc>
                <a:spcPct val="100000"/>
              </a:lnSpc>
              <a:spcBef>
                <a:spcPts val="819"/>
              </a:spcBef>
            </a:pPr>
            <a:r>
              <a:rPr lang="ru-RU" b="1" spc="-5" dirty="0">
                <a:latin typeface="Century Gothic"/>
                <a:cs typeface="Century Gothic"/>
              </a:rPr>
              <a:t>ФЕДЕРАЛЬНЫЙ ПРОЕКТ «ПАТРИОТИЧЕСКОЕ ВОСПИТАНИЕ ГРАЖДАН РОССИЙСКОЙ ФЕДЕРАЦИИ»</a:t>
            </a:r>
            <a:endParaRPr lang="ru-RU" dirty="0">
              <a:latin typeface="Century Gothic"/>
              <a:cs typeface="Century Gothic"/>
            </a:endParaRPr>
          </a:p>
        </p:txBody>
      </p:sp>
      <p:pic>
        <p:nvPicPr>
          <p:cNvPr id="1026" name="Picture 2" descr="Региональный проект «Патриотическое воспитание граждан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050" y="7059799"/>
            <a:ext cx="2800350" cy="224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Федеральный проект &quot;Современная школ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Федеральный проект &quot;Современная школа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450" y="4789258"/>
            <a:ext cx="310515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2769850" y="4789258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8080"/>
                </a:solidFill>
              </a:rPr>
              <a:t>В 2024 году  - 7,6 млн. рублей</a:t>
            </a:r>
            <a:endParaRPr lang="ru-RU" sz="2000" b="1" dirty="0">
              <a:solidFill>
                <a:srgbClr val="00808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906542" y="7391400"/>
            <a:ext cx="3733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8080"/>
                </a:solidFill>
              </a:rPr>
              <a:t>В 2024 году  - 0,6 млн. рублей</a:t>
            </a:r>
          </a:p>
          <a:p>
            <a:endParaRPr lang="ru-RU" sz="2000" b="1" dirty="0" smtClean="0">
              <a:solidFill>
                <a:srgbClr val="008080"/>
              </a:solidFill>
            </a:endParaRPr>
          </a:p>
          <a:p>
            <a:r>
              <a:rPr lang="ru-RU" sz="2000" b="1" dirty="0" smtClean="0">
                <a:solidFill>
                  <a:srgbClr val="008080"/>
                </a:solidFill>
              </a:rPr>
              <a:t>В 2025 году – 0,6 млн. рублей</a:t>
            </a:r>
          </a:p>
          <a:p>
            <a:endParaRPr lang="ru-RU" sz="2000" b="1" dirty="0">
              <a:solidFill>
                <a:srgbClr val="008080"/>
              </a:solidFill>
            </a:endParaRPr>
          </a:p>
          <a:p>
            <a:r>
              <a:rPr lang="ru-RU" sz="2000" b="1" dirty="0" smtClean="0">
                <a:solidFill>
                  <a:srgbClr val="008080"/>
                </a:solidFill>
              </a:rPr>
              <a:t>В 2026 году – 0,6 млн. рублей</a:t>
            </a:r>
            <a:endParaRPr lang="ru-RU" sz="2000" b="1" dirty="0">
              <a:solidFill>
                <a:srgbClr val="00808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3050" y="8763000"/>
            <a:ext cx="66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19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635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796327"/>
              </p:ext>
            </p:extLst>
          </p:nvPr>
        </p:nvGraphicFramePr>
        <p:xfrm>
          <a:off x="1460119" y="908050"/>
          <a:ext cx="15500351" cy="80991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30999"/>
                <a:gridCol w="1926152"/>
                <a:gridCol w="1768640"/>
                <a:gridCol w="1768640"/>
                <a:gridCol w="1768640"/>
                <a:gridCol w="1768640"/>
                <a:gridCol w="1768640"/>
              </a:tblGrid>
              <a:tr h="3413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Наименование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показателя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**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**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**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Century Gothic"/>
                          <a:cs typeface="Century Gothic"/>
                        </a:rPr>
                        <a:t>Показатель на 2024 год по Челябинской области</a:t>
                      </a:r>
                      <a:endParaRPr sz="1800" dirty="0">
                        <a:solidFill>
                          <a:schemeClr val="bg1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</a:tr>
              <a:tr h="721995">
                <a:tc>
                  <a:txBody>
                    <a:bodyPr/>
                    <a:lstStyle/>
                    <a:p>
                      <a:pPr marL="47625" marR="684530">
                        <a:lnSpc>
                          <a:spcPct val="1072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Среднегодовая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численность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10" dirty="0" err="1" smtClean="0">
                          <a:latin typeface="Century Gothic"/>
                          <a:cs typeface="Century Gothic"/>
                        </a:rPr>
                        <a:t>населения</a:t>
                      </a:r>
                      <a:r>
                        <a:rPr sz="1800" spc="-5" dirty="0" smtClean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тысяч</a:t>
                      </a:r>
                      <a:r>
                        <a:rPr sz="1800" spc="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человек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r>
                        <a:rPr lang="en-US" sz="1800" dirty="0" smtClean="0">
                          <a:latin typeface="Century Gothic"/>
                          <a:cs typeface="Century Gothic"/>
                        </a:rPr>
                        <a:t>10,7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1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r>
                        <a:rPr lang="en-US" sz="1800" dirty="0" smtClean="0">
                          <a:latin typeface="Century Gothic"/>
                          <a:cs typeface="Century Gothic"/>
                        </a:rPr>
                        <a:t>10,</a:t>
                      </a: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1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r>
                        <a:rPr lang="en-US" sz="1800" b="1" dirty="0" smtClean="0">
                          <a:latin typeface="Century Gothic"/>
                          <a:cs typeface="Century Gothic"/>
                        </a:rPr>
                        <a:t>10,</a:t>
                      </a:r>
                      <a:r>
                        <a:rPr lang="ru-RU" sz="1800" b="1" dirty="0" smtClean="0">
                          <a:latin typeface="Century Gothic"/>
                          <a:cs typeface="Century Gothic"/>
                        </a:rPr>
                        <a:t>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1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r>
                        <a:rPr lang="ru-RU" sz="1800" b="1" dirty="0" smtClean="0">
                          <a:latin typeface="Century Gothic"/>
                          <a:cs typeface="Century Gothic"/>
                        </a:rPr>
                        <a:t>10,</a:t>
                      </a:r>
                      <a:r>
                        <a:rPr lang="en-US" sz="1800" b="1" dirty="0" smtClean="0">
                          <a:latin typeface="Century Gothic"/>
                          <a:cs typeface="Century Gothic"/>
                        </a:rPr>
                        <a:t>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1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r>
                        <a:rPr lang="ru-RU" sz="1800" b="1" dirty="0" smtClean="0">
                          <a:latin typeface="Century Gothic"/>
                          <a:cs typeface="Century Gothic"/>
                        </a:rPr>
                        <a:t>10,3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1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104" marB="0">
                    <a:lnL w="28575">
                      <a:solidFill>
                        <a:srgbClr val="00A2AA"/>
                      </a:solidFill>
                      <a:prstDash val="solid"/>
                    </a:lnL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9"/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Индекс производства</a:t>
                      </a:r>
                      <a:r>
                        <a:rPr sz="1800" spc="-10" dirty="0" smtClean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% к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предыдущему 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году в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сопоставимых</a:t>
                      </a:r>
                      <a:r>
                        <a:rPr sz="1800" spc="-2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ценах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129,5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114,3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103,4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106,4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106,7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9"/>
                    </a:solidFill>
                  </a:tcPr>
                </a:tc>
              </a:tr>
              <a:tr h="491616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Фонд оплаты труда,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млн.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рублей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en-US" sz="1800" spc="-5" dirty="0" smtClean="0">
                          <a:latin typeface="Century Gothic"/>
                          <a:cs typeface="Century Gothic"/>
                        </a:rPr>
                        <a:t>1 </a:t>
                      </a: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732,3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2 042,4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2 307,9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2 561,8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en-US" sz="1800" b="1" spc="-5" dirty="0" smtClean="0">
                          <a:latin typeface="Century Gothic"/>
                          <a:cs typeface="Century Gothic"/>
                        </a:rPr>
                        <a:t>2 </a:t>
                      </a: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818,0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ru-RU" sz="1800" b="1" dirty="0" smtClean="0">
                          <a:latin typeface="Century Gothic"/>
                          <a:cs typeface="Century Gothic"/>
                        </a:rPr>
                        <a:t>791 600,0</a:t>
                      </a:r>
                      <a:endParaRPr sz="18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9"/>
                    </a:solidFill>
                  </a:tcPr>
                </a:tc>
              </a:tr>
              <a:tr h="634746">
                <a:tc>
                  <a:txBody>
                    <a:bodyPr/>
                    <a:lstStyle/>
                    <a:p>
                      <a:pPr marL="47625" marR="651510">
                        <a:lnSpc>
                          <a:spcPts val="2320"/>
                        </a:lnSpc>
                        <a:spcBef>
                          <a:spcPts val="6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Среднесписочная</a:t>
                      </a:r>
                      <a:r>
                        <a:rPr lang="ru-RU" sz="1800" spc="-5" baseline="0" dirty="0" smtClean="0">
                          <a:latin typeface="Century Gothic"/>
                          <a:cs typeface="Century Gothic"/>
                        </a:rPr>
                        <a:t> численность работников, тыс. человек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3,9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19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lang="en-US" sz="1800" spc="-5" dirty="0" smtClean="0">
                          <a:latin typeface="Century Gothic"/>
                          <a:cs typeface="Century Gothic"/>
                        </a:rPr>
                        <a:t>3,</a:t>
                      </a: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19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3,9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19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3,9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19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4,0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19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1925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9"/>
                    </a:solidFill>
                  </a:tcPr>
                </a:tc>
              </a:tr>
              <a:tr h="722121">
                <a:tc>
                  <a:txBody>
                    <a:bodyPr/>
                    <a:lstStyle/>
                    <a:p>
                      <a:pPr marL="47625" marR="73025">
                        <a:lnSpc>
                          <a:spcPct val="107200"/>
                        </a:lnSpc>
                        <a:spcBef>
                          <a:spcPts val="309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Оборот малых и средних предприятий, млн. рублей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5 173,0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5 288,0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5 473,1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5 719,4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en-US" sz="1800" b="1" spc="-5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6 062,6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9"/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pPr marL="47625" marR="217804">
                        <a:lnSpc>
                          <a:spcPct val="107200"/>
                        </a:lnSpc>
                        <a:spcBef>
                          <a:spcPts val="6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Оборот розничной торговли</a:t>
                      </a:r>
                      <a:r>
                        <a:rPr sz="1800" spc="-10" dirty="0" smtClean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% к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предыдущему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 err="1" smtClean="0">
                          <a:latin typeface="Century Gothic"/>
                          <a:cs typeface="Century Gothic"/>
                        </a:rPr>
                        <a:t>году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110,6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116,2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103,2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104,6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106,1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9"/>
                    </a:solidFill>
                  </a:tcPr>
                </a:tc>
              </a:tr>
              <a:tr h="721995">
                <a:tc>
                  <a:txBody>
                    <a:bodyPr/>
                    <a:lstStyle/>
                    <a:p>
                      <a:pPr marL="47625" marR="450850">
                        <a:lnSpc>
                          <a:spcPct val="107200"/>
                        </a:lnSpc>
                        <a:spcBef>
                          <a:spcPts val="31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Оборот общественного питания по полному кругу предприятий</a:t>
                      </a:r>
                      <a:r>
                        <a:rPr sz="1800" dirty="0" smtClean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% к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предыдущему</a:t>
                      </a:r>
                      <a:r>
                        <a:rPr sz="1800" spc="-2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году</a:t>
                      </a: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en-US" sz="1800" spc="-10" dirty="0" smtClean="0">
                          <a:latin typeface="Century Gothic"/>
                          <a:cs typeface="Century Gothic"/>
                        </a:rPr>
                        <a:t>1</a:t>
                      </a: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03,6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109,8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101,8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101,7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103,3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9"/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800" spc="-5" dirty="0" err="1" smtClean="0">
                          <a:latin typeface="Century Gothic"/>
                          <a:cs typeface="Century Gothic"/>
                        </a:rPr>
                        <a:t>Среднемесячная</a:t>
                      </a: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10" dirty="0" err="1" smtClean="0">
                          <a:latin typeface="Century Gothic"/>
                          <a:cs typeface="Century Gothic"/>
                        </a:rPr>
                        <a:t>заработная</a:t>
                      </a:r>
                      <a:r>
                        <a:rPr sz="1800" spc="-10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плата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 err="1" smtClean="0">
                          <a:latin typeface="Century Gothic"/>
                          <a:cs typeface="Century Gothic"/>
                        </a:rPr>
                        <a:t>одного</a:t>
                      </a:r>
                      <a:r>
                        <a:rPr sz="1800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 smtClean="0">
                          <a:latin typeface="Century Gothic"/>
                          <a:cs typeface="Century Gothic"/>
                        </a:rPr>
                        <a:t>работника</a:t>
                      </a: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 по полному кругу организаций</a:t>
                      </a:r>
                      <a:r>
                        <a:rPr sz="1800" spc="-5" dirty="0" smtClean="0">
                          <a:latin typeface="Century Gothic"/>
                          <a:cs typeface="Century Gothic"/>
                        </a:rPr>
                        <a:t>, 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рублей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44 831,9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51 265,1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57 929,2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64 302,2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 smtClean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70 732,9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endParaRPr lang="ru-RU" sz="1800" dirty="0" smtClean="0">
                        <a:latin typeface="Century Gothic"/>
                        <a:cs typeface="Century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dirty="0" smtClean="0">
                          <a:latin typeface="Century Gothic"/>
                          <a:cs typeface="Century Gothic"/>
                        </a:rPr>
                        <a:t>63 234,0</a:t>
                      </a:r>
                      <a:endParaRPr sz="18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9"/>
                    </a:solidFill>
                  </a:tcPr>
                </a:tc>
              </a:tr>
              <a:tr h="49154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Инвестиции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основной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капитал,</a:t>
                      </a:r>
                      <a:r>
                        <a:rPr sz="1800" spc="1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20 120,2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7 794,2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348,1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403,1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450,0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8F9"/>
                    </a:solidFill>
                  </a:tcPr>
                </a:tc>
              </a:tr>
            </a:tbl>
          </a:graphicData>
        </a:graphic>
      </p:graphicFrame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48308" y="188468"/>
            <a:ext cx="8823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ПОКАЗАТЕЛИ </a:t>
            </a:r>
            <a:r>
              <a:rPr sz="2400" dirty="0">
                <a:solidFill>
                  <a:srgbClr val="00A2AA"/>
                </a:solidFill>
              </a:rPr>
              <a:t>СОЦИАЛЬНО-ЭКОНОМИЧЕСКОГО</a:t>
            </a:r>
            <a:r>
              <a:rPr sz="2400" spc="-65" dirty="0">
                <a:solidFill>
                  <a:srgbClr val="00A2AA"/>
                </a:solidFill>
              </a:rPr>
              <a:t> </a:t>
            </a:r>
            <a:r>
              <a:rPr sz="2400" spc="-5" dirty="0">
                <a:solidFill>
                  <a:srgbClr val="00A2AA"/>
                </a:solidFill>
              </a:rPr>
              <a:t>РАЗВИТИЯ</a:t>
            </a:r>
            <a:endParaRPr sz="2400"/>
          </a:p>
        </p:txBody>
      </p:sp>
      <p:sp>
        <p:nvSpPr>
          <p:cNvPr id="11" name="object 11"/>
          <p:cNvSpPr txBox="1"/>
          <p:nvPr/>
        </p:nvSpPr>
        <p:spPr>
          <a:xfrm>
            <a:off x="1743583" y="9055034"/>
            <a:ext cx="2337435" cy="47705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400" b="1" i="1" spc="-5" dirty="0" smtClean="0">
                <a:latin typeface="Century Gothic"/>
                <a:cs typeface="Century Gothic"/>
              </a:rPr>
              <a:t>*</a:t>
            </a:r>
            <a:r>
              <a:rPr sz="1400" b="1" i="1" spc="-5" dirty="0" err="1" smtClean="0">
                <a:latin typeface="Century Gothic"/>
                <a:cs typeface="Century Gothic"/>
              </a:rPr>
              <a:t>ожидаемая</a:t>
            </a:r>
            <a:r>
              <a:rPr sz="1400" b="1" i="1" spc="-80" dirty="0" smtClean="0">
                <a:latin typeface="Century Gothic"/>
                <a:cs typeface="Century Gothic"/>
              </a:rPr>
              <a:t> </a:t>
            </a:r>
            <a:r>
              <a:rPr sz="1400" b="1" i="1" dirty="0">
                <a:latin typeface="Century Gothic"/>
                <a:cs typeface="Century Gothic"/>
              </a:rPr>
              <a:t>оценка</a:t>
            </a:r>
            <a:endParaRPr sz="1400" dirty="0">
              <a:latin typeface="Century Gothic"/>
              <a:cs typeface="Century Gothic"/>
            </a:endParaRPr>
          </a:p>
          <a:p>
            <a:pPr marL="457834">
              <a:lnSpc>
                <a:spcPts val="1675"/>
              </a:lnSpc>
            </a:pPr>
            <a:r>
              <a:rPr sz="1400" b="1" i="1" spc="-5" dirty="0">
                <a:latin typeface="Century Gothic"/>
                <a:cs typeface="Century Gothic"/>
              </a:rPr>
              <a:t>**</a:t>
            </a:r>
            <a:r>
              <a:rPr sz="1400" b="1" i="1" spc="-20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прогноз</a:t>
            </a:r>
            <a:endParaRPr sz="1400" dirty="0">
              <a:latin typeface="Century Gothic"/>
              <a:cs typeface="Century Gothic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68" y="168463"/>
            <a:ext cx="6889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49250" y="9295257"/>
            <a:ext cx="464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2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33450" cy="990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3050" y="8763000"/>
            <a:ext cx="66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20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" y="9198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object 8"/>
          <p:cNvGrpSpPr/>
          <p:nvPr/>
        </p:nvGrpSpPr>
        <p:grpSpPr>
          <a:xfrm>
            <a:off x="0" y="1734311"/>
            <a:ext cx="1592580" cy="2689860"/>
            <a:chOff x="0" y="836675"/>
            <a:chExt cx="1592580" cy="2689860"/>
          </a:xfrm>
        </p:grpSpPr>
        <p:sp>
          <p:nvSpPr>
            <p:cNvPr id="9" name="object 9"/>
            <p:cNvSpPr/>
            <p:nvPr/>
          </p:nvSpPr>
          <p:spPr>
            <a:xfrm>
              <a:off x="169163" y="2630424"/>
              <a:ext cx="894715" cy="896619"/>
            </a:xfrm>
            <a:custGeom>
              <a:avLst/>
              <a:gdLst/>
              <a:ahLst/>
              <a:cxnLst/>
              <a:rect l="l" t="t" r="r" b="b"/>
              <a:pathLst>
                <a:path w="894715" h="896620">
                  <a:moveTo>
                    <a:pt x="447294" y="0"/>
                  </a:moveTo>
                  <a:lnTo>
                    <a:pt x="398557" y="2629"/>
                  </a:lnTo>
                  <a:lnTo>
                    <a:pt x="351340" y="10337"/>
                  </a:lnTo>
                  <a:lnTo>
                    <a:pt x="305916" y="22847"/>
                  </a:lnTo>
                  <a:lnTo>
                    <a:pt x="262558" y="39888"/>
                  </a:lnTo>
                  <a:lnTo>
                    <a:pt x="221538" y="61185"/>
                  </a:lnTo>
                  <a:lnTo>
                    <a:pt x="183130" y="86465"/>
                  </a:lnTo>
                  <a:lnTo>
                    <a:pt x="147606" y="115454"/>
                  </a:lnTo>
                  <a:lnTo>
                    <a:pt x="115240" y="147879"/>
                  </a:lnTo>
                  <a:lnTo>
                    <a:pt x="86303" y="183465"/>
                  </a:lnTo>
                  <a:lnTo>
                    <a:pt x="61070" y="221939"/>
                  </a:lnTo>
                  <a:lnTo>
                    <a:pt x="39812" y="263028"/>
                  </a:lnTo>
                  <a:lnTo>
                    <a:pt x="22803" y="306458"/>
                  </a:lnTo>
                  <a:lnTo>
                    <a:pt x="10317" y="351955"/>
                  </a:lnTo>
                  <a:lnTo>
                    <a:pt x="2624" y="399245"/>
                  </a:lnTo>
                  <a:lnTo>
                    <a:pt x="0" y="448055"/>
                  </a:lnTo>
                  <a:lnTo>
                    <a:pt x="2624" y="496866"/>
                  </a:lnTo>
                  <a:lnTo>
                    <a:pt x="10317" y="544156"/>
                  </a:lnTo>
                  <a:lnTo>
                    <a:pt x="22803" y="589653"/>
                  </a:lnTo>
                  <a:lnTo>
                    <a:pt x="39812" y="633083"/>
                  </a:lnTo>
                  <a:lnTo>
                    <a:pt x="61070" y="674172"/>
                  </a:lnTo>
                  <a:lnTo>
                    <a:pt x="86303" y="712646"/>
                  </a:lnTo>
                  <a:lnTo>
                    <a:pt x="115240" y="748232"/>
                  </a:lnTo>
                  <a:lnTo>
                    <a:pt x="147606" y="780657"/>
                  </a:lnTo>
                  <a:lnTo>
                    <a:pt x="183130" y="809646"/>
                  </a:lnTo>
                  <a:lnTo>
                    <a:pt x="221538" y="834926"/>
                  </a:lnTo>
                  <a:lnTo>
                    <a:pt x="262558" y="856223"/>
                  </a:lnTo>
                  <a:lnTo>
                    <a:pt x="305916" y="873264"/>
                  </a:lnTo>
                  <a:lnTo>
                    <a:pt x="351340" y="885774"/>
                  </a:lnTo>
                  <a:lnTo>
                    <a:pt x="398557" y="893482"/>
                  </a:lnTo>
                  <a:lnTo>
                    <a:pt x="447294" y="896112"/>
                  </a:lnTo>
                  <a:lnTo>
                    <a:pt x="496030" y="893482"/>
                  </a:lnTo>
                  <a:lnTo>
                    <a:pt x="543247" y="885774"/>
                  </a:lnTo>
                  <a:lnTo>
                    <a:pt x="588671" y="873264"/>
                  </a:lnTo>
                  <a:lnTo>
                    <a:pt x="632029" y="856223"/>
                  </a:lnTo>
                  <a:lnTo>
                    <a:pt x="673049" y="834926"/>
                  </a:lnTo>
                  <a:lnTo>
                    <a:pt x="711457" y="809646"/>
                  </a:lnTo>
                  <a:lnTo>
                    <a:pt x="746981" y="780657"/>
                  </a:lnTo>
                  <a:lnTo>
                    <a:pt x="779347" y="748232"/>
                  </a:lnTo>
                  <a:lnTo>
                    <a:pt x="808284" y="712646"/>
                  </a:lnTo>
                  <a:lnTo>
                    <a:pt x="833517" y="674172"/>
                  </a:lnTo>
                  <a:lnTo>
                    <a:pt x="854775" y="633083"/>
                  </a:lnTo>
                  <a:lnTo>
                    <a:pt x="871784" y="589653"/>
                  </a:lnTo>
                  <a:lnTo>
                    <a:pt x="884270" y="544156"/>
                  </a:lnTo>
                  <a:lnTo>
                    <a:pt x="891963" y="496866"/>
                  </a:lnTo>
                  <a:lnTo>
                    <a:pt x="894588" y="448055"/>
                  </a:lnTo>
                  <a:lnTo>
                    <a:pt x="891963" y="399245"/>
                  </a:lnTo>
                  <a:lnTo>
                    <a:pt x="884270" y="351955"/>
                  </a:lnTo>
                  <a:lnTo>
                    <a:pt x="871784" y="306458"/>
                  </a:lnTo>
                  <a:lnTo>
                    <a:pt x="854775" y="263028"/>
                  </a:lnTo>
                  <a:lnTo>
                    <a:pt x="833517" y="221939"/>
                  </a:lnTo>
                  <a:lnTo>
                    <a:pt x="808284" y="183465"/>
                  </a:lnTo>
                  <a:lnTo>
                    <a:pt x="779347" y="147879"/>
                  </a:lnTo>
                  <a:lnTo>
                    <a:pt x="746981" y="115454"/>
                  </a:lnTo>
                  <a:lnTo>
                    <a:pt x="711457" y="86465"/>
                  </a:lnTo>
                  <a:lnTo>
                    <a:pt x="673049" y="61185"/>
                  </a:lnTo>
                  <a:lnTo>
                    <a:pt x="632029" y="39888"/>
                  </a:lnTo>
                  <a:lnTo>
                    <a:pt x="588671" y="22847"/>
                  </a:lnTo>
                  <a:lnTo>
                    <a:pt x="543247" y="10337"/>
                  </a:lnTo>
                  <a:lnTo>
                    <a:pt x="496030" y="2629"/>
                  </a:lnTo>
                  <a:lnTo>
                    <a:pt x="447294" y="0"/>
                  </a:lnTo>
                  <a:close/>
                </a:path>
              </a:pathLst>
            </a:custGeom>
            <a:solidFill>
              <a:srgbClr val="0063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030223"/>
              <a:ext cx="1249680" cy="1903730"/>
            </a:xfrm>
            <a:custGeom>
              <a:avLst/>
              <a:gdLst/>
              <a:ahLst/>
              <a:cxnLst/>
              <a:rect l="l" t="t" r="r" b="b"/>
              <a:pathLst>
                <a:path w="1249680" h="1903730">
                  <a:moveTo>
                    <a:pt x="297942" y="0"/>
                  </a:moveTo>
                  <a:lnTo>
                    <a:pt x="250440" y="1164"/>
                  </a:lnTo>
                  <a:lnTo>
                    <a:pt x="203542" y="4622"/>
                  </a:lnTo>
                  <a:lnTo>
                    <a:pt x="157301" y="10318"/>
                  </a:lnTo>
                  <a:lnTo>
                    <a:pt x="111772" y="18199"/>
                  </a:lnTo>
                  <a:lnTo>
                    <a:pt x="67010" y="28208"/>
                  </a:lnTo>
                  <a:lnTo>
                    <a:pt x="23068" y="40293"/>
                  </a:lnTo>
                  <a:lnTo>
                    <a:pt x="0" y="47849"/>
                  </a:lnTo>
                  <a:lnTo>
                    <a:pt x="0" y="1855626"/>
                  </a:lnTo>
                  <a:lnTo>
                    <a:pt x="67010" y="1875267"/>
                  </a:lnTo>
                  <a:lnTo>
                    <a:pt x="111772" y="1885276"/>
                  </a:lnTo>
                  <a:lnTo>
                    <a:pt x="157301" y="1893157"/>
                  </a:lnTo>
                  <a:lnTo>
                    <a:pt x="203542" y="1898853"/>
                  </a:lnTo>
                  <a:lnTo>
                    <a:pt x="250440" y="1902311"/>
                  </a:lnTo>
                  <a:lnTo>
                    <a:pt x="297942" y="1903476"/>
                  </a:lnTo>
                  <a:lnTo>
                    <a:pt x="345443" y="1902311"/>
                  </a:lnTo>
                  <a:lnTo>
                    <a:pt x="392341" y="1898853"/>
                  </a:lnTo>
                  <a:lnTo>
                    <a:pt x="438582" y="1893157"/>
                  </a:lnTo>
                  <a:lnTo>
                    <a:pt x="484111" y="1885276"/>
                  </a:lnTo>
                  <a:lnTo>
                    <a:pt x="528873" y="1875267"/>
                  </a:lnTo>
                  <a:lnTo>
                    <a:pt x="572815" y="1863182"/>
                  </a:lnTo>
                  <a:lnTo>
                    <a:pt x="615881" y="1849076"/>
                  </a:lnTo>
                  <a:lnTo>
                    <a:pt x="658017" y="1833005"/>
                  </a:lnTo>
                  <a:lnTo>
                    <a:pt x="699169" y="1815022"/>
                  </a:lnTo>
                  <a:lnTo>
                    <a:pt x="739282" y="1795183"/>
                  </a:lnTo>
                  <a:lnTo>
                    <a:pt x="778301" y="1773540"/>
                  </a:lnTo>
                  <a:lnTo>
                    <a:pt x="816172" y="1750150"/>
                  </a:lnTo>
                  <a:lnTo>
                    <a:pt x="852840" y="1725067"/>
                  </a:lnTo>
                  <a:lnTo>
                    <a:pt x="888251" y="1698345"/>
                  </a:lnTo>
                  <a:lnTo>
                    <a:pt x="922350" y="1670038"/>
                  </a:lnTo>
                  <a:lnTo>
                    <a:pt x="955084" y="1640201"/>
                  </a:lnTo>
                  <a:lnTo>
                    <a:pt x="986396" y="1608889"/>
                  </a:lnTo>
                  <a:lnTo>
                    <a:pt x="1016233" y="1576157"/>
                  </a:lnTo>
                  <a:lnTo>
                    <a:pt x="1044541" y="1542058"/>
                  </a:lnTo>
                  <a:lnTo>
                    <a:pt x="1071264" y="1506647"/>
                  </a:lnTo>
                  <a:lnTo>
                    <a:pt x="1096348" y="1469979"/>
                  </a:lnTo>
                  <a:lnTo>
                    <a:pt x="1119739" y="1432108"/>
                  </a:lnTo>
                  <a:lnTo>
                    <a:pt x="1141382" y="1393089"/>
                  </a:lnTo>
                  <a:lnTo>
                    <a:pt x="1161222" y="1352976"/>
                  </a:lnTo>
                  <a:lnTo>
                    <a:pt x="1179206" y="1311824"/>
                  </a:lnTo>
                  <a:lnTo>
                    <a:pt x="1195278" y="1269687"/>
                  </a:lnTo>
                  <a:lnTo>
                    <a:pt x="1209384" y="1226620"/>
                  </a:lnTo>
                  <a:lnTo>
                    <a:pt x="1221469" y="1182678"/>
                  </a:lnTo>
                  <a:lnTo>
                    <a:pt x="1231479" y="1137914"/>
                  </a:lnTo>
                  <a:lnTo>
                    <a:pt x="1239360" y="1092383"/>
                  </a:lnTo>
                  <a:lnTo>
                    <a:pt x="1245057" y="1046141"/>
                  </a:lnTo>
                  <a:lnTo>
                    <a:pt x="1248515" y="999241"/>
                  </a:lnTo>
                  <a:lnTo>
                    <a:pt x="1249680" y="951737"/>
                  </a:lnTo>
                  <a:lnTo>
                    <a:pt x="1248515" y="904234"/>
                  </a:lnTo>
                  <a:lnTo>
                    <a:pt x="1245057" y="857334"/>
                  </a:lnTo>
                  <a:lnTo>
                    <a:pt x="1239360" y="811092"/>
                  </a:lnTo>
                  <a:lnTo>
                    <a:pt x="1231479" y="765561"/>
                  </a:lnTo>
                  <a:lnTo>
                    <a:pt x="1221469" y="720797"/>
                  </a:lnTo>
                  <a:lnTo>
                    <a:pt x="1209384" y="676855"/>
                  </a:lnTo>
                  <a:lnTo>
                    <a:pt x="1195278" y="633788"/>
                  </a:lnTo>
                  <a:lnTo>
                    <a:pt x="1179206" y="591651"/>
                  </a:lnTo>
                  <a:lnTo>
                    <a:pt x="1161222" y="550499"/>
                  </a:lnTo>
                  <a:lnTo>
                    <a:pt x="1141382" y="510386"/>
                  </a:lnTo>
                  <a:lnTo>
                    <a:pt x="1119739" y="471367"/>
                  </a:lnTo>
                  <a:lnTo>
                    <a:pt x="1096348" y="433496"/>
                  </a:lnTo>
                  <a:lnTo>
                    <a:pt x="1071264" y="396828"/>
                  </a:lnTo>
                  <a:lnTo>
                    <a:pt x="1044541" y="361417"/>
                  </a:lnTo>
                  <a:lnTo>
                    <a:pt x="1016233" y="327318"/>
                  </a:lnTo>
                  <a:lnTo>
                    <a:pt x="986396" y="294586"/>
                  </a:lnTo>
                  <a:lnTo>
                    <a:pt x="955084" y="263274"/>
                  </a:lnTo>
                  <a:lnTo>
                    <a:pt x="922350" y="233437"/>
                  </a:lnTo>
                  <a:lnTo>
                    <a:pt x="888251" y="205130"/>
                  </a:lnTo>
                  <a:lnTo>
                    <a:pt x="852840" y="178408"/>
                  </a:lnTo>
                  <a:lnTo>
                    <a:pt x="816172" y="153325"/>
                  </a:lnTo>
                  <a:lnTo>
                    <a:pt x="778301" y="129935"/>
                  </a:lnTo>
                  <a:lnTo>
                    <a:pt x="739282" y="108292"/>
                  </a:lnTo>
                  <a:lnTo>
                    <a:pt x="699169" y="88453"/>
                  </a:lnTo>
                  <a:lnTo>
                    <a:pt x="658017" y="70470"/>
                  </a:lnTo>
                  <a:lnTo>
                    <a:pt x="615881" y="54399"/>
                  </a:lnTo>
                  <a:lnTo>
                    <a:pt x="572815" y="40293"/>
                  </a:lnTo>
                  <a:lnTo>
                    <a:pt x="528873" y="28208"/>
                  </a:lnTo>
                  <a:lnTo>
                    <a:pt x="484111" y="18199"/>
                  </a:lnTo>
                  <a:lnTo>
                    <a:pt x="438582" y="10318"/>
                  </a:lnTo>
                  <a:lnTo>
                    <a:pt x="392341" y="4622"/>
                  </a:lnTo>
                  <a:lnTo>
                    <a:pt x="345443" y="1164"/>
                  </a:lnTo>
                  <a:lnTo>
                    <a:pt x="297942" y="0"/>
                  </a:lnTo>
                  <a:close/>
                </a:path>
              </a:pathLst>
            </a:custGeom>
            <a:solidFill>
              <a:srgbClr val="00D0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1856" y="836675"/>
              <a:ext cx="1221105" cy="1221105"/>
            </a:xfrm>
            <a:custGeom>
              <a:avLst/>
              <a:gdLst/>
              <a:ahLst/>
              <a:cxnLst/>
              <a:rect l="l" t="t" r="r" b="b"/>
              <a:pathLst>
                <a:path w="1221105" h="1221105">
                  <a:moveTo>
                    <a:pt x="610362" y="0"/>
                  </a:moveTo>
                  <a:lnTo>
                    <a:pt x="562662" y="1836"/>
                  </a:lnTo>
                  <a:lnTo>
                    <a:pt x="515966" y="7255"/>
                  </a:lnTo>
                  <a:lnTo>
                    <a:pt x="470410" y="16121"/>
                  </a:lnTo>
                  <a:lnTo>
                    <a:pt x="426130" y="28299"/>
                  </a:lnTo>
                  <a:lnTo>
                    <a:pt x="383261" y="43651"/>
                  </a:lnTo>
                  <a:lnTo>
                    <a:pt x="341939" y="62044"/>
                  </a:lnTo>
                  <a:lnTo>
                    <a:pt x="302299" y="83340"/>
                  </a:lnTo>
                  <a:lnTo>
                    <a:pt x="264478" y="107404"/>
                  </a:lnTo>
                  <a:lnTo>
                    <a:pt x="228610" y="134100"/>
                  </a:lnTo>
                  <a:lnTo>
                    <a:pt x="194832" y="163293"/>
                  </a:lnTo>
                  <a:lnTo>
                    <a:pt x="163280" y="194847"/>
                  </a:lnTo>
                  <a:lnTo>
                    <a:pt x="134088" y="228626"/>
                  </a:lnTo>
                  <a:lnTo>
                    <a:pt x="107394" y="264494"/>
                  </a:lnTo>
                  <a:lnTo>
                    <a:pt x="83331" y="302316"/>
                  </a:lnTo>
                  <a:lnTo>
                    <a:pt x="62037" y="341955"/>
                  </a:lnTo>
                  <a:lnTo>
                    <a:pt x="43646" y="383277"/>
                  </a:lnTo>
                  <a:lnTo>
                    <a:pt x="28295" y="426144"/>
                  </a:lnTo>
                  <a:lnTo>
                    <a:pt x="16119" y="470422"/>
                  </a:lnTo>
                  <a:lnTo>
                    <a:pt x="7254" y="515975"/>
                  </a:lnTo>
                  <a:lnTo>
                    <a:pt x="1836" y="562667"/>
                  </a:lnTo>
                  <a:lnTo>
                    <a:pt x="0" y="610362"/>
                  </a:lnTo>
                  <a:lnTo>
                    <a:pt x="1836" y="658056"/>
                  </a:lnTo>
                  <a:lnTo>
                    <a:pt x="7254" y="704748"/>
                  </a:lnTo>
                  <a:lnTo>
                    <a:pt x="16119" y="750301"/>
                  </a:lnTo>
                  <a:lnTo>
                    <a:pt x="28295" y="794579"/>
                  </a:lnTo>
                  <a:lnTo>
                    <a:pt x="43646" y="837446"/>
                  </a:lnTo>
                  <a:lnTo>
                    <a:pt x="62037" y="878768"/>
                  </a:lnTo>
                  <a:lnTo>
                    <a:pt x="83331" y="918407"/>
                  </a:lnTo>
                  <a:lnTo>
                    <a:pt x="107394" y="956229"/>
                  </a:lnTo>
                  <a:lnTo>
                    <a:pt x="134088" y="992097"/>
                  </a:lnTo>
                  <a:lnTo>
                    <a:pt x="163280" y="1025876"/>
                  </a:lnTo>
                  <a:lnTo>
                    <a:pt x="194832" y="1057430"/>
                  </a:lnTo>
                  <a:lnTo>
                    <a:pt x="228610" y="1086623"/>
                  </a:lnTo>
                  <a:lnTo>
                    <a:pt x="264478" y="1113319"/>
                  </a:lnTo>
                  <a:lnTo>
                    <a:pt x="302299" y="1137383"/>
                  </a:lnTo>
                  <a:lnTo>
                    <a:pt x="341939" y="1158679"/>
                  </a:lnTo>
                  <a:lnTo>
                    <a:pt x="383261" y="1177072"/>
                  </a:lnTo>
                  <a:lnTo>
                    <a:pt x="426130" y="1192424"/>
                  </a:lnTo>
                  <a:lnTo>
                    <a:pt x="470410" y="1204602"/>
                  </a:lnTo>
                  <a:lnTo>
                    <a:pt x="515966" y="1213468"/>
                  </a:lnTo>
                  <a:lnTo>
                    <a:pt x="562662" y="1218887"/>
                  </a:lnTo>
                  <a:lnTo>
                    <a:pt x="610362" y="1220724"/>
                  </a:lnTo>
                  <a:lnTo>
                    <a:pt x="658056" y="1218887"/>
                  </a:lnTo>
                  <a:lnTo>
                    <a:pt x="704748" y="1213468"/>
                  </a:lnTo>
                  <a:lnTo>
                    <a:pt x="750301" y="1204602"/>
                  </a:lnTo>
                  <a:lnTo>
                    <a:pt x="794579" y="1192424"/>
                  </a:lnTo>
                  <a:lnTo>
                    <a:pt x="837446" y="1177072"/>
                  </a:lnTo>
                  <a:lnTo>
                    <a:pt x="878768" y="1158679"/>
                  </a:lnTo>
                  <a:lnTo>
                    <a:pt x="918407" y="1137383"/>
                  </a:lnTo>
                  <a:lnTo>
                    <a:pt x="956229" y="1113319"/>
                  </a:lnTo>
                  <a:lnTo>
                    <a:pt x="992097" y="1086623"/>
                  </a:lnTo>
                  <a:lnTo>
                    <a:pt x="1025876" y="1057430"/>
                  </a:lnTo>
                  <a:lnTo>
                    <a:pt x="1057430" y="1025876"/>
                  </a:lnTo>
                  <a:lnTo>
                    <a:pt x="1086623" y="992097"/>
                  </a:lnTo>
                  <a:lnTo>
                    <a:pt x="1113319" y="956229"/>
                  </a:lnTo>
                  <a:lnTo>
                    <a:pt x="1137383" y="918407"/>
                  </a:lnTo>
                  <a:lnTo>
                    <a:pt x="1158679" y="878768"/>
                  </a:lnTo>
                  <a:lnTo>
                    <a:pt x="1177072" y="837446"/>
                  </a:lnTo>
                  <a:lnTo>
                    <a:pt x="1192424" y="794579"/>
                  </a:lnTo>
                  <a:lnTo>
                    <a:pt x="1204602" y="750301"/>
                  </a:lnTo>
                  <a:lnTo>
                    <a:pt x="1213468" y="704748"/>
                  </a:lnTo>
                  <a:lnTo>
                    <a:pt x="1218887" y="658056"/>
                  </a:lnTo>
                  <a:lnTo>
                    <a:pt x="1220724" y="610362"/>
                  </a:lnTo>
                  <a:lnTo>
                    <a:pt x="1218887" y="562667"/>
                  </a:lnTo>
                  <a:lnTo>
                    <a:pt x="1213468" y="515975"/>
                  </a:lnTo>
                  <a:lnTo>
                    <a:pt x="1204602" y="470422"/>
                  </a:lnTo>
                  <a:lnTo>
                    <a:pt x="1192424" y="426144"/>
                  </a:lnTo>
                  <a:lnTo>
                    <a:pt x="1177072" y="383277"/>
                  </a:lnTo>
                  <a:lnTo>
                    <a:pt x="1158679" y="341955"/>
                  </a:lnTo>
                  <a:lnTo>
                    <a:pt x="1137383" y="302316"/>
                  </a:lnTo>
                  <a:lnTo>
                    <a:pt x="1113319" y="264494"/>
                  </a:lnTo>
                  <a:lnTo>
                    <a:pt x="1086623" y="228626"/>
                  </a:lnTo>
                  <a:lnTo>
                    <a:pt x="1057430" y="194847"/>
                  </a:lnTo>
                  <a:lnTo>
                    <a:pt x="1025876" y="163293"/>
                  </a:lnTo>
                  <a:lnTo>
                    <a:pt x="992097" y="134100"/>
                  </a:lnTo>
                  <a:lnTo>
                    <a:pt x="956229" y="107404"/>
                  </a:lnTo>
                  <a:lnTo>
                    <a:pt x="918407" y="83340"/>
                  </a:lnTo>
                  <a:lnTo>
                    <a:pt x="878768" y="62044"/>
                  </a:lnTo>
                  <a:lnTo>
                    <a:pt x="837446" y="43651"/>
                  </a:lnTo>
                  <a:lnTo>
                    <a:pt x="794579" y="28299"/>
                  </a:lnTo>
                  <a:lnTo>
                    <a:pt x="750301" y="16121"/>
                  </a:lnTo>
                  <a:lnTo>
                    <a:pt x="704748" y="7255"/>
                  </a:lnTo>
                  <a:lnTo>
                    <a:pt x="658056" y="1836"/>
                  </a:lnTo>
                  <a:lnTo>
                    <a:pt x="610362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3004" y="912875"/>
              <a:ext cx="1112520" cy="1112520"/>
            </a:xfrm>
            <a:prstGeom prst="rect">
              <a:avLst/>
            </a:prstGeom>
          </p:spPr>
        </p:pic>
      </p:grpSp>
      <p:sp>
        <p:nvSpPr>
          <p:cNvPr id="13" name="object 26"/>
          <p:cNvSpPr txBox="1">
            <a:spLocks/>
          </p:cNvSpPr>
          <p:nvPr/>
        </p:nvSpPr>
        <p:spPr>
          <a:xfrm>
            <a:off x="1048308" y="182626"/>
            <a:ext cx="16200959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2400" b="1" kern="0" spc="-5" dirty="0" smtClean="0">
                <a:solidFill>
                  <a:srgbClr val="00A2AA"/>
                </a:solidFill>
                <a:latin typeface="Century Gothic" panose="020B0502020202020204" pitchFamily="34" charset="0"/>
              </a:rPr>
              <a:t>МУНИЦИПАЛЬНАЯ ПРОГРАММА «РАЗВИТИЕ СИСТЕМЫ ОБРАЗОВАНИЯ КАРАБАШСКОГО ГОРОДСКОГО ОКРУГА»</a:t>
            </a:r>
          </a:p>
        </p:txBody>
      </p:sp>
      <p:graphicFrame>
        <p:nvGraphicFramePr>
          <p:cNvPr id="14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145956"/>
              </p:ext>
            </p:extLst>
          </p:nvPr>
        </p:nvGraphicFramePr>
        <p:xfrm>
          <a:off x="1819947" y="934114"/>
          <a:ext cx="15452216" cy="91674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77599"/>
                <a:gridCol w="1371600"/>
                <a:gridCol w="1438551"/>
                <a:gridCol w="1364466"/>
              </a:tblGrid>
              <a:tr h="230245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10229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Увеличение удельного веса численности обучающихся в муниципальных общеобразовательных организациях, которым предоставлена возможность обучаться в соответствии с основными требованиями (с учетом федеральных государственных стандартов), в общей численности обучающихся в муниципальных общеобразовательных организациях  (%)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87,2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Не ниже 90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-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57447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Сохранение доли детей-инвалидов, которым созданы условия для получения качественного начального общего, основного общего, среднего общего образования, в общей численности детей-инвалидов школьного возраста (%)</a:t>
                      </a:r>
                      <a:endParaRPr sz="1400" b="1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100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100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-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248682">
                <a:tc>
                  <a:txBody>
                    <a:bodyPr/>
                    <a:lstStyle/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Сохранение соотношения среднемесячной заработной платы педагогических работников общеобразовательных организаций к среднемесячной начисленной заработной плате наемных работников в организациях, у индивидуальных предпринимателей  и физических лиц (среднемесячный доход от трудовой деятельности) в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Карабашском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городском округе (%)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100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100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-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77679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Сохранение соотношения среднемесячной заработной платы педагогов муниципальных организаций дополнительного образования детей к среднемесячной заработной плате учителей общего образования в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Карабашском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городском округе (%)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100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100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30287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Увеличение охвата детей в возрасте от 5 до 18 лет программами дополнительного образования детей (%)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90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90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002479">
                <a:tc>
                  <a:txBody>
                    <a:bodyPr/>
                    <a:lstStyle/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Увеличение удельного веса численности обучающихся по программам начального общего, основного общего и среднего общего образования, участвующих в олимпиадах и конкурсах различного уровня, в общей численности обучающихся по программам начального общего, основного общего и среднего общего образования (%)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50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50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77679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Увеличение доли муниципальных организаций, реализующих программы общего образования, расположенных на территории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городского округа, обеспеченных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интернет-соединением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со скоростью соединения не менее 100Мб/с, а также гарантированным интернет-трафиком (%)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100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100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62405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Увеличение численности детей и молодежи в возрасте до 30 лет, вовлеченных в социально активную деятельность через увеличение охвата патриотическими проектами (человек)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280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280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30578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Поддержание уровня образования (%)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85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85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494885">
                <a:tc>
                  <a:txBody>
                    <a:bodyPr/>
                    <a:lstStyle/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Увеличение доли муниципальных образовательных организаций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городского округа, в которых разработаны и реализуются мероприятия по повышению качества образования в общеобразовательных организациях, показавших низкие образовательные результаты по итогам учебного года, и в общеобразовательных организациях, функционирующих в неблагоприятных социальных условиях, в общем количестве муниципальных образовательных организаций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городского округа (%) 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100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100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840455" y="532372"/>
            <a:ext cx="1341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18 целевых показателей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687405"/>
              </p:ext>
            </p:extLst>
          </p:nvPr>
        </p:nvGraphicFramePr>
        <p:xfrm>
          <a:off x="1063878" y="3527551"/>
          <a:ext cx="7819772" cy="5921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00372"/>
                <a:gridCol w="990600"/>
                <a:gridCol w="1044124"/>
                <a:gridCol w="784676"/>
              </a:tblGrid>
              <a:tr h="321752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lang="ru-RU" sz="12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Основные направления финансирования, </a:t>
                      </a:r>
                      <a:r>
                        <a:rPr sz="1200" b="1" spc="-5" dirty="0" err="1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68640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300" b="1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Обеспечение деятельности дошкольных образовательных</a:t>
                      </a:r>
                      <a:r>
                        <a:rPr lang="ru-RU" sz="1300" b="1" spc="-5" baseline="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учреждений</a:t>
                      </a:r>
                      <a:endParaRPr sz="13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87,6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7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89,2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89,2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80438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300" b="1" spc="-1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Выполнение переданных государственных полномочий по выплате </a:t>
                      </a:r>
                      <a:r>
                        <a:rPr lang="ru-RU" sz="1300" b="1" spc="-10" baseline="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компенсаций родительской платы</a:t>
                      </a:r>
                      <a:endParaRPr sz="13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2,9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2,9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2,9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80438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300" b="1" dirty="0" smtClean="0">
                          <a:latin typeface="Century Gothic"/>
                          <a:cs typeface="Century Gothic"/>
                        </a:rPr>
                        <a:t>Укрепление материально-технической базы</a:t>
                      </a:r>
                      <a:endParaRPr sz="13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0,7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0,5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0,9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73030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300" b="1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Питание детей</a:t>
                      </a:r>
                      <a:endParaRPr sz="13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10,9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9,2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11,0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14222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300" b="1" spc="-1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Проведение ремонтных работ</a:t>
                      </a: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14222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300" b="1" spc="-1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Создание условий для получения детьми дошкольного возраста с ограниченными возможностями здоровья качественного образования</a:t>
                      </a: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0,4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0,4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0,4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289580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103,4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103,1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105,3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</a:tbl>
          </a:graphicData>
        </a:graphic>
      </p:graphicFrame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6200959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«РАЗВИТИЕ ДОШКОЛЬНОГО ОБРАЗОВАНИЯ КАРАБАШСКОГО ГОРОДСКОГО ОКРУГА»</a:t>
            </a:r>
            <a:endParaRPr sz="2400" dirty="0"/>
          </a:p>
        </p:txBody>
      </p:sp>
      <p:sp>
        <p:nvSpPr>
          <p:cNvPr id="20" name="object 3"/>
          <p:cNvSpPr/>
          <p:nvPr/>
        </p:nvSpPr>
        <p:spPr>
          <a:xfrm>
            <a:off x="0" y="-11376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3235148449"/>
              </p:ext>
            </p:extLst>
          </p:nvPr>
        </p:nvGraphicFramePr>
        <p:xfrm>
          <a:off x="1592961" y="1030731"/>
          <a:ext cx="7747889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10039016" y="104875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541061524"/>
              </p:ext>
            </p:extLst>
          </p:nvPr>
        </p:nvGraphicFramePr>
        <p:xfrm>
          <a:off x="14346321" y="509196"/>
          <a:ext cx="2442634" cy="2400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617096"/>
              </p:ext>
            </p:extLst>
          </p:nvPr>
        </p:nvGraphicFramePr>
        <p:xfrm>
          <a:off x="10039016" y="2894103"/>
          <a:ext cx="7239001" cy="6536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131"/>
                <a:gridCol w="914400"/>
                <a:gridCol w="1143000"/>
                <a:gridCol w="1067470"/>
              </a:tblGrid>
              <a:tr h="232861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54872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400" b="1" spc="-5" dirty="0" smtClean="0">
                          <a:solidFill>
                            <a:srgbClr val="171717"/>
                          </a:solidFill>
                          <a:latin typeface="Copperplate Gothic Light" panose="020E0507020206020404" pitchFamily="34" charset="0"/>
                          <a:cs typeface="Century Gothic"/>
                        </a:rPr>
                        <a:t>О</a:t>
                      </a:r>
                      <a:r>
                        <a:rPr lang="ru-RU" sz="1400" b="1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хват</a:t>
                      </a:r>
                      <a:r>
                        <a:rPr lang="ru-RU" sz="1400" b="1" spc="-5" baseline="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детей 1-7 лет  дошкольным  образованием (%)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87,2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Не ниже 90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-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58099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400" b="1" spc="-1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Доступность дошкольного образования для детей с ОВЗ  и детей инвалидов (%)</a:t>
                      </a:r>
                      <a:endParaRPr sz="1400" b="1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45,0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Не ниже 60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-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0069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400" b="1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Увеличение удельного веса</a:t>
                      </a:r>
                      <a:r>
                        <a:rPr lang="ru-RU" sz="1400" b="1" spc="-5" baseline="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педагогических и руководящих работников ДОО, прошедших в течении последних 3 лет повышение квалификации или профессиональную подготовку (%)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96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Не ниже 90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-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0069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400" b="1" spc="-1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Доля капитально отремонтированных зданий и сооружений муниципальных дошкольных образовательных учреждений в общем количестве</a:t>
                      </a:r>
                      <a:r>
                        <a:rPr kumimoji="0" lang="ru-RU" sz="1400" b="1" i="0" u="none" strike="noStrike" kern="0" cap="none" spc="-10" normalizeH="0" baseline="0" noProof="0" dirty="0" smtClean="0">
                          <a:ln>
                            <a:noFill/>
                          </a:ln>
                          <a:solidFill>
                            <a:srgbClr val="171717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Century Gothic"/>
                        </a:rPr>
                        <a:t>дошкольных образовательных учреждений</a:t>
                      </a:r>
                      <a:r>
                        <a:rPr lang="ru-RU" sz="1400" b="1" spc="-10" baseline="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(%)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96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Не ниже 90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-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46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ru-RU" sz="1400" b="1" spc="-1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Повышение уровня доступности дошкольного образования для детей в возрасте от 2 месяцев до 3 лет</a:t>
                      </a:r>
                      <a:r>
                        <a:rPr lang="ru-RU" sz="1400" b="1" spc="-10" baseline="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(%)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4318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100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100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 dirty="0">
                        <a:latin typeface="Copperplate Gothic Light" panose="020E05070202060204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-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8219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ru-RU" sz="1400" b="1" dirty="0" smtClean="0">
                          <a:latin typeface="Century Gothic" panose="020B0502020202020204" pitchFamily="34" charset="0"/>
                          <a:cs typeface="Century Gothic"/>
                        </a:rPr>
                        <a:t>Увеличение  количества услуг психолого-педагогической, методической и консультативной помощи родителям (законным представителям), осуществляющих</a:t>
                      </a:r>
                      <a:r>
                        <a:rPr lang="ru-RU" sz="1400" b="1" baseline="0" dirty="0" smtClean="0">
                          <a:latin typeface="Century Gothic" panose="020B0502020202020204" pitchFamily="34" charset="0"/>
                          <a:cs typeface="Century Gothic"/>
                        </a:rPr>
                        <a:t> дошкольное образование своих детей в семейной форме, а также гражданам, желающим принять на воспитание в свои семьи детей, оставшихся без попечения родителей (ед.)</a:t>
                      </a:r>
                      <a:endParaRPr sz="1400" b="1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1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2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opperplate Gothic Light" panose="020E0507020206020404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Copperplate Gothic Light" panose="020E05070202060204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opperplate Gothic Light" panose="020E05070202060204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075445" y="1972080"/>
            <a:ext cx="42946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6 целевых показателей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7700"/>
            <a:ext cx="1600200" cy="186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3050" y="9144000"/>
            <a:ext cx="656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21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71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0" y="915924"/>
            <a:ext cx="1797050" cy="2089785"/>
            <a:chOff x="0" y="915924"/>
            <a:chExt cx="1797050" cy="2089785"/>
          </a:xfrm>
        </p:grpSpPr>
        <p:sp>
          <p:nvSpPr>
            <p:cNvPr id="7" name="object 7"/>
            <p:cNvSpPr/>
            <p:nvPr/>
          </p:nvSpPr>
          <p:spPr>
            <a:xfrm>
              <a:off x="0" y="1101852"/>
              <a:ext cx="1282065" cy="1903730"/>
            </a:xfrm>
            <a:custGeom>
              <a:avLst/>
              <a:gdLst/>
              <a:ahLst/>
              <a:cxnLst/>
              <a:rect l="l" t="t" r="r" b="b"/>
              <a:pathLst>
                <a:path w="1282065" h="1903730">
                  <a:moveTo>
                    <a:pt x="329946" y="0"/>
                  </a:moveTo>
                  <a:lnTo>
                    <a:pt x="282444" y="1164"/>
                  </a:lnTo>
                  <a:lnTo>
                    <a:pt x="235546" y="4622"/>
                  </a:lnTo>
                  <a:lnTo>
                    <a:pt x="189305" y="10318"/>
                  </a:lnTo>
                  <a:lnTo>
                    <a:pt x="143776" y="18199"/>
                  </a:lnTo>
                  <a:lnTo>
                    <a:pt x="99014" y="28208"/>
                  </a:lnTo>
                  <a:lnTo>
                    <a:pt x="55072" y="40293"/>
                  </a:lnTo>
                  <a:lnTo>
                    <a:pt x="12006" y="54399"/>
                  </a:lnTo>
                  <a:lnTo>
                    <a:pt x="0" y="1844497"/>
                  </a:lnTo>
                  <a:lnTo>
                    <a:pt x="12006" y="1849076"/>
                  </a:lnTo>
                  <a:lnTo>
                    <a:pt x="55072" y="1863182"/>
                  </a:lnTo>
                  <a:lnTo>
                    <a:pt x="99014" y="1875267"/>
                  </a:lnTo>
                  <a:lnTo>
                    <a:pt x="143776" y="1885276"/>
                  </a:lnTo>
                  <a:lnTo>
                    <a:pt x="189305" y="1893157"/>
                  </a:lnTo>
                  <a:lnTo>
                    <a:pt x="235546" y="1898853"/>
                  </a:lnTo>
                  <a:lnTo>
                    <a:pt x="282444" y="1902311"/>
                  </a:lnTo>
                  <a:lnTo>
                    <a:pt x="329946" y="1903476"/>
                  </a:lnTo>
                  <a:lnTo>
                    <a:pt x="377447" y="1902311"/>
                  </a:lnTo>
                  <a:lnTo>
                    <a:pt x="424345" y="1898853"/>
                  </a:lnTo>
                  <a:lnTo>
                    <a:pt x="470586" y="1893157"/>
                  </a:lnTo>
                  <a:lnTo>
                    <a:pt x="516115" y="1885276"/>
                  </a:lnTo>
                  <a:lnTo>
                    <a:pt x="560877" y="1875267"/>
                  </a:lnTo>
                  <a:lnTo>
                    <a:pt x="604819" y="1863182"/>
                  </a:lnTo>
                  <a:lnTo>
                    <a:pt x="647885" y="1849076"/>
                  </a:lnTo>
                  <a:lnTo>
                    <a:pt x="690021" y="1833005"/>
                  </a:lnTo>
                  <a:lnTo>
                    <a:pt x="731173" y="1815022"/>
                  </a:lnTo>
                  <a:lnTo>
                    <a:pt x="771286" y="1795183"/>
                  </a:lnTo>
                  <a:lnTo>
                    <a:pt x="810305" y="1773540"/>
                  </a:lnTo>
                  <a:lnTo>
                    <a:pt x="848176" y="1750150"/>
                  </a:lnTo>
                  <a:lnTo>
                    <a:pt x="884844" y="1725067"/>
                  </a:lnTo>
                  <a:lnTo>
                    <a:pt x="920255" y="1698345"/>
                  </a:lnTo>
                  <a:lnTo>
                    <a:pt x="954354" y="1670038"/>
                  </a:lnTo>
                  <a:lnTo>
                    <a:pt x="987088" y="1640201"/>
                  </a:lnTo>
                  <a:lnTo>
                    <a:pt x="1018400" y="1608889"/>
                  </a:lnTo>
                  <a:lnTo>
                    <a:pt x="1048237" y="1576157"/>
                  </a:lnTo>
                  <a:lnTo>
                    <a:pt x="1076545" y="1542058"/>
                  </a:lnTo>
                  <a:lnTo>
                    <a:pt x="1103268" y="1506647"/>
                  </a:lnTo>
                  <a:lnTo>
                    <a:pt x="1128352" y="1469979"/>
                  </a:lnTo>
                  <a:lnTo>
                    <a:pt x="1151743" y="1432108"/>
                  </a:lnTo>
                  <a:lnTo>
                    <a:pt x="1173386" y="1393089"/>
                  </a:lnTo>
                  <a:lnTo>
                    <a:pt x="1193226" y="1352976"/>
                  </a:lnTo>
                  <a:lnTo>
                    <a:pt x="1211210" y="1311824"/>
                  </a:lnTo>
                  <a:lnTo>
                    <a:pt x="1227282" y="1269687"/>
                  </a:lnTo>
                  <a:lnTo>
                    <a:pt x="1241388" y="1226620"/>
                  </a:lnTo>
                  <a:lnTo>
                    <a:pt x="1253473" y="1182678"/>
                  </a:lnTo>
                  <a:lnTo>
                    <a:pt x="1263483" y="1137914"/>
                  </a:lnTo>
                  <a:lnTo>
                    <a:pt x="1271364" y="1092383"/>
                  </a:lnTo>
                  <a:lnTo>
                    <a:pt x="1277061" y="1046141"/>
                  </a:lnTo>
                  <a:lnTo>
                    <a:pt x="1280519" y="999241"/>
                  </a:lnTo>
                  <a:lnTo>
                    <a:pt x="1281684" y="951738"/>
                  </a:lnTo>
                  <a:lnTo>
                    <a:pt x="1280519" y="904234"/>
                  </a:lnTo>
                  <a:lnTo>
                    <a:pt x="1277061" y="857334"/>
                  </a:lnTo>
                  <a:lnTo>
                    <a:pt x="1271364" y="811092"/>
                  </a:lnTo>
                  <a:lnTo>
                    <a:pt x="1263483" y="765561"/>
                  </a:lnTo>
                  <a:lnTo>
                    <a:pt x="1253473" y="720797"/>
                  </a:lnTo>
                  <a:lnTo>
                    <a:pt x="1241388" y="676855"/>
                  </a:lnTo>
                  <a:lnTo>
                    <a:pt x="1227282" y="633788"/>
                  </a:lnTo>
                  <a:lnTo>
                    <a:pt x="1211210" y="591651"/>
                  </a:lnTo>
                  <a:lnTo>
                    <a:pt x="1193226" y="550499"/>
                  </a:lnTo>
                  <a:lnTo>
                    <a:pt x="1173386" y="510386"/>
                  </a:lnTo>
                  <a:lnTo>
                    <a:pt x="1151743" y="471367"/>
                  </a:lnTo>
                  <a:lnTo>
                    <a:pt x="1128352" y="433496"/>
                  </a:lnTo>
                  <a:lnTo>
                    <a:pt x="1103268" y="396828"/>
                  </a:lnTo>
                  <a:lnTo>
                    <a:pt x="1076545" y="361417"/>
                  </a:lnTo>
                  <a:lnTo>
                    <a:pt x="1048237" y="327318"/>
                  </a:lnTo>
                  <a:lnTo>
                    <a:pt x="1018400" y="294586"/>
                  </a:lnTo>
                  <a:lnTo>
                    <a:pt x="987088" y="263274"/>
                  </a:lnTo>
                  <a:lnTo>
                    <a:pt x="954354" y="233437"/>
                  </a:lnTo>
                  <a:lnTo>
                    <a:pt x="920255" y="205130"/>
                  </a:lnTo>
                  <a:lnTo>
                    <a:pt x="884844" y="178408"/>
                  </a:lnTo>
                  <a:lnTo>
                    <a:pt x="848176" y="153325"/>
                  </a:lnTo>
                  <a:lnTo>
                    <a:pt x="810305" y="129935"/>
                  </a:lnTo>
                  <a:lnTo>
                    <a:pt x="771286" y="108292"/>
                  </a:lnTo>
                  <a:lnTo>
                    <a:pt x="731173" y="88453"/>
                  </a:lnTo>
                  <a:lnTo>
                    <a:pt x="690021" y="70470"/>
                  </a:lnTo>
                  <a:lnTo>
                    <a:pt x="647885" y="54399"/>
                  </a:lnTo>
                  <a:lnTo>
                    <a:pt x="604819" y="40293"/>
                  </a:lnTo>
                  <a:lnTo>
                    <a:pt x="560877" y="28208"/>
                  </a:lnTo>
                  <a:lnTo>
                    <a:pt x="516115" y="18199"/>
                  </a:lnTo>
                  <a:lnTo>
                    <a:pt x="470586" y="10318"/>
                  </a:lnTo>
                  <a:lnTo>
                    <a:pt x="424345" y="4622"/>
                  </a:lnTo>
                  <a:lnTo>
                    <a:pt x="377447" y="1164"/>
                  </a:lnTo>
                  <a:lnTo>
                    <a:pt x="329946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548" y="915924"/>
              <a:ext cx="1222375" cy="1222375"/>
            </a:xfrm>
            <a:custGeom>
              <a:avLst/>
              <a:gdLst/>
              <a:ahLst/>
              <a:cxnLst/>
              <a:rect l="l" t="t" r="r" b="b"/>
              <a:pathLst>
                <a:path w="1222375" h="1222375">
                  <a:moveTo>
                    <a:pt x="611124" y="0"/>
                  </a:moveTo>
                  <a:lnTo>
                    <a:pt x="563364" y="1838"/>
                  </a:lnTo>
                  <a:lnTo>
                    <a:pt x="516611" y="7262"/>
                  </a:lnTo>
                  <a:lnTo>
                    <a:pt x="470998" y="16137"/>
                  </a:lnTo>
                  <a:lnTo>
                    <a:pt x="426663" y="28326"/>
                  </a:lnTo>
                  <a:lnTo>
                    <a:pt x="383740" y="43695"/>
                  </a:lnTo>
                  <a:lnTo>
                    <a:pt x="342366" y="62106"/>
                  </a:lnTo>
                  <a:lnTo>
                    <a:pt x="302677" y="83424"/>
                  </a:lnTo>
                  <a:lnTo>
                    <a:pt x="264809" y="107514"/>
                  </a:lnTo>
                  <a:lnTo>
                    <a:pt x="228896" y="134240"/>
                  </a:lnTo>
                  <a:lnTo>
                    <a:pt x="195076" y="163466"/>
                  </a:lnTo>
                  <a:lnTo>
                    <a:pt x="163484" y="195056"/>
                  </a:lnTo>
                  <a:lnTo>
                    <a:pt x="134256" y="228875"/>
                  </a:lnTo>
                  <a:lnTo>
                    <a:pt x="107528" y="264786"/>
                  </a:lnTo>
                  <a:lnTo>
                    <a:pt x="83436" y="302655"/>
                  </a:lnTo>
                  <a:lnTo>
                    <a:pt x="62115" y="342344"/>
                  </a:lnTo>
                  <a:lnTo>
                    <a:pt x="43701" y="383719"/>
                  </a:lnTo>
                  <a:lnTo>
                    <a:pt x="28331" y="426644"/>
                  </a:lnTo>
                  <a:lnTo>
                    <a:pt x="16140" y="470982"/>
                  </a:lnTo>
                  <a:lnTo>
                    <a:pt x="7263" y="516599"/>
                  </a:lnTo>
                  <a:lnTo>
                    <a:pt x="1838" y="563358"/>
                  </a:lnTo>
                  <a:lnTo>
                    <a:pt x="0" y="611124"/>
                  </a:lnTo>
                  <a:lnTo>
                    <a:pt x="1838" y="658889"/>
                  </a:lnTo>
                  <a:lnTo>
                    <a:pt x="7263" y="705648"/>
                  </a:lnTo>
                  <a:lnTo>
                    <a:pt x="16140" y="751265"/>
                  </a:lnTo>
                  <a:lnTo>
                    <a:pt x="28331" y="795603"/>
                  </a:lnTo>
                  <a:lnTo>
                    <a:pt x="43701" y="838528"/>
                  </a:lnTo>
                  <a:lnTo>
                    <a:pt x="62115" y="879903"/>
                  </a:lnTo>
                  <a:lnTo>
                    <a:pt x="83436" y="919592"/>
                  </a:lnTo>
                  <a:lnTo>
                    <a:pt x="107528" y="957461"/>
                  </a:lnTo>
                  <a:lnTo>
                    <a:pt x="134256" y="993372"/>
                  </a:lnTo>
                  <a:lnTo>
                    <a:pt x="163484" y="1027191"/>
                  </a:lnTo>
                  <a:lnTo>
                    <a:pt x="195076" y="1058781"/>
                  </a:lnTo>
                  <a:lnTo>
                    <a:pt x="228896" y="1088007"/>
                  </a:lnTo>
                  <a:lnTo>
                    <a:pt x="264809" y="1114733"/>
                  </a:lnTo>
                  <a:lnTo>
                    <a:pt x="302677" y="1138823"/>
                  </a:lnTo>
                  <a:lnTo>
                    <a:pt x="342366" y="1160141"/>
                  </a:lnTo>
                  <a:lnTo>
                    <a:pt x="383740" y="1178552"/>
                  </a:lnTo>
                  <a:lnTo>
                    <a:pt x="426663" y="1193921"/>
                  </a:lnTo>
                  <a:lnTo>
                    <a:pt x="470998" y="1206110"/>
                  </a:lnTo>
                  <a:lnTo>
                    <a:pt x="516611" y="1214985"/>
                  </a:lnTo>
                  <a:lnTo>
                    <a:pt x="563364" y="1220409"/>
                  </a:lnTo>
                  <a:lnTo>
                    <a:pt x="611124" y="1222248"/>
                  </a:lnTo>
                  <a:lnTo>
                    <a:pt x="658889" y="1220409"/>
                  </a:lnTo>
                  <a:lnTo>
                    <a:pt x="705648" y="1214985"/>
                  </a:lnTo>
                  <a:lnTo>
                    <a:pt x="751265" y="1206110"/>
                  </a:lnTo>
                  <a:lnTo>
                    <a:pt x="795603" y="1193921"/>
                  </a:lnTo>
                  <a:lnTo>
                    <a:pt x="838528" y="1178552"/>
                  </a:lnTo>
                  <a:lnTo>
                    <a:pt x="879903" y="1160141"/>
                  </a:lnTo>
                  <a:lnTo>
                    <a:pt x="919592" y="1138823"/>
                  </a:lnTo>
                  <a:lnTo>
                    <a:pt x="957461" y="1114733"/>
                  </a:lnTo>
                  <a:lnTo>
                    <a:pt x="993372" y="1088007"/>
                  </a:lnTo>
                  <a:lnTo>
                    <a:pt x="1027191" y="1058781"/>
                  </a:lnTo>
                  <a:lnTo>
                    <a:pt x="1058781" y="1027191"/>
                  </a:lnTo>
                  <a:lnTo>
                    <a:pt x="1088007" y="993372"/>
                  </a:lnTo>
                  <a:lnTo>
                    <a:pt x="1114733" y="957461"/>
                  </a:lnTo>
                  <a:lnTo>
                    <a:pt x="1138823" y="919592"/>
                  </a:lnTo>
                  <a:lnTo>
                    <a:pt x="1160141" y="879903"/>
                  </a:lnTo>
                  <a:lnTo>
                    <a:pt x="1178552" y="838528"/>
                  </a:lnTo>
                  <a:lnTo>
                    <a:pt x="1193921" y="795603"/>
                  </a:lnTo>
                  <a:lnTo>
                    <a:pt x="1206110" y="751265"/>
                  </a:lnTo>
                  <a:lnTo>
                    <a:pt x="1214985" y="705648"/>
                  </a:lnTo>
                  <a:lnTo>
                    <a:pt x="1220409" y="658889"/>
                  </a:lnTo>
                  <a:lnTo>
                    <a:pt x="1222247" y="611124"/>
                  </a:lnTo>
                  <a:lnTo>
                    <a:pt x="1220409" y="563358"/>
                  </a:lnTo>
                  <a:lnTo>
                    <a:pt x="1214985" y="516599"/>
                  </a:lnTo>
                  <a:lnTo>
                    <a:pt x="1206110" y="470982"/>
                  </a:lnTo>
                  <a:lnTo>
                    <a:pt x="1193921" y="426644"/>
                  </a:lnTo>
                  <a:lnTo>
                    <a:pt x="1178552" y="383719"/>
                  </a:lnTo>
                  <a:lnTo>
                    <a:pt x="1160141" y="342344"/>
                  </a:lnTo>
                  <a:lnTo>
                    <a:pt x="1138823" y="302655"/>
                  </a:lnTo>
                  <a:lnTo>
                    <a:pt x="1114733" y="264786"/>
                  </a:lnTo>
                  <a:lnTo>
                    <a:pt x="1088007" y="228875"/>
                  </a:lnTo>
                  <a:lnTo>
                    <a:pt x="1058781" y="195056"/>
                  </a:lnTo>
                  <a:lnTo>
                    <a:pt x="1027191" y="163466"/>
                  </a:lnTo>
                  <a:lnTo>
                    <a:pt x="993372" y="134240"/>
                  </a:lnTo>
                  <a:lnTo>
                    <a:pt x="957461" y="107514"/>
                  </a:lnTo>
                  <a:lnTo>
                    <a:pt x="919592" y="83424"/>
                  </a:lnTo>
                  <a:lnTo>
                    <a:pt x="879903" y="62106"/>
                  </a:lnTo>
                  <a:lnTo>
                    <a:pt x="838528" y="43695"/>
                  </a:lnTo>
                  <a:lnTo>
                    <a:pt x="795603" y="28326"/>
                  </a:lnTo>
                  <a:lnTo>
                    <a:pt x="751265" y="16137"/>
                  </a:lnTo>
                  <a:lnTo>
                    <a:pt x="705648" y="7262"/>
                  </a:lnTo>
                  <a:lnTo>
                    <a:pt x="658889" y="1838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951" y="1103376"/>
              <a:ext cx="899160" cy="899159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614114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«РАЗВИТИЕ КУЛЬТУРЫ КАРАБАШСКОГО ГОРОДСКОГО ОКРУГА»</a:t>
            </a:r>
            <a:endParaRPr sz="2400" dirty="0"/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xfrm>
            <a:off x="133095" y="9296400"/>
            <a:ext cx="663449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lang="ru-RU" sz="2800" dirty="0" smtClean="0">
                <a:solidFill>
                  <a:schemeClr val="bg1"/>
                </a:solidFill>
              </a:rPr>
              <a:t>22</a:t>
            </a:r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7" y="13824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3102234384"/>
              </p:ext>
            </p:extLst>
          </p:nvPr>
        </p:nvGraphicFramePr>
        <p:xfrm>
          <a:off x="1592513" y="1032708"/>
          <a:ext cx="7747889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0039016" y="104875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616300708"/>
              </p:ext>
            </p:extLst>
          </p:nvPr>
        </p:nvGraphicFramePr>
        <p:xfrm>
          <a:off x="14346321" y="509196"/>
          <a:ext cx="2442634" cy="2400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4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542550"/>
              </p:ext>
            </p:extLst>
          </p:nvPr>
        </p:nvGraphicFramePr>
        <p:xfrm>
          <a:off x="1185735" y="3276600"/>
          <a:ext cx="7819772" cy="63392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00372"/>
                <a:gridCol w="990600"/>
                <a:gridCol w="1044124"/>
                <a:gridCol w="784676"/>
              </a:tblGrid>
              <a:tr h="564133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Основные направления финансирования, </a:t>
                      </a:r>
                      <a:r>
                        <a:rPr sz="1800" b="1" spc="-5" dirty="0" err="1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67577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800" b="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Проведение</a:t>
                      </a:r>
                      <a:r>
                        <a:rPr lang="ru-RU" sz="1800" b="0" spc="-5" baseline="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общегородских мероприятий</a:t>
                      </a:r>
                      <a:endParaRPr sz="18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8051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800" b="0" spc="-1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Обеспечение деятельности</a:t>
                      </a:r>
                      <a:r>
                        <a:rPr lang="ru-RU" sz="1800" b="0" spc="-10" baseline="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МКУК Централизованной библиотечной системы</a:t>
                      </a:r>
                      <a:endParaRPr sz="18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13,2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17,0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15,1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67577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800" b="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Обеспечение деятельности МКУК Централизованной</a:t>
                      </a:r>
                      <a:r>
                        <a:rPr lang="ru-RU" sz="1800" b="0" spc="-5" baseline="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клубной системы</a:t>
                      </a:r>
                      <a:endParaRPr sz="18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12,0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12,2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13,2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5499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800" b="0" dirty="0" smtClean="0">
                          <a:latin typeface="Century Gothic"/>
                          <a:cs typeface="Century Gothic"/>
                        </a:rPr>
                        <a:t>Обеспечение деятельности МКУК «Городской музей»</a:t>
                      </a:r>
                      <a:endParaRPr sz="18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2,6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3,2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3,2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5499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800" b="0" dirty="0" smtClean="0">
                          <a:latin typeface="Century Gothic"/>
                          <a:cs typeface="Century Gothic"/>
                        </a:rPr>
                        <a:t>Обеспечение деятельности МКОУ</a:t>
                      </a:r>
                      <a:r>
                        <a:rPr lang="ru-RU" sz="1800" b="0" baseline="0" dirty="0" smtClean="0">
                          <a:latin typeface="Century Gothic"/>
                          <a:cs typeface="Century Gothic"/>
                        </a:rPr>
                        <a:t> ДО «Детская школа искусств»</a:t>
                      </a:r>
                      <a:endParaRPr sz="18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13,7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14,4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15,8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5499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800" b="0" dirty="0" smtClean="0">
                          <a:latin typeface="Century Gothic"/>
                          <a:cs typeface="Century Gothic"/>
                        </a:rPr>
                        <a:t>Обеспечение деятельности органа</a:t>
                      </a:r>
                      <a:r>
                        <a:rPr lang="ru-RU" sz="1800" b="0" baseline="0" dirty="0" smtClean="0">
                          <a:latin typeface="Century Gothic"/>
                          <a:cs typeface="Century Gothic"/>
                        </a:rPr>
                        <a:t> управления</a:t>
                      </a:r>
                      <a:endParaRPr sz="18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13,4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14,1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14,1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5499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800" b="0" dirty="0" smtClean="0">
                          <a:latin typeface="Century Gothic"/>
                          <a:cs typeface="Century Gothic"/>
                        </a:rPr>
                        <a:t>Организация новогоднего оформления центральной площади</a:t>
                      </a:r>
                      <a:endParaRPr sz="18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0,5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73159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800" b="0" spc="-10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Содержание общегородских территорий</a:t>
                      </a: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2,0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3,2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8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3,2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295948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8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58,1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8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67,3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8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67,8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</a:tbl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10075445" y="1972080"/>
            <a:ext cx="42946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21 целевых показателей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33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082278"/>
              </p:ext>
            </p:extLst>
          </p:nvPr>
        </p:nvGraphicFramePr>
        <p:xfrm>
          <a:off x="10039016" y="2894103"/>
          <a:ext cx="7239001" cy="63480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131"/>
                <a:gridCol w="914400"/>
                <a:gridCol w="1143000"/>
                <a:gridCol w="1067470"/>
              </a:tblGrid>
              <a:tr h="232861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54872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400" b="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Количество пользователей муниципальными библиотеками (тыс. человек)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400" b="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7,0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400" b="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7,0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en-US" sz="1400" b="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58099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Удельный вес населения, участвующего в работе клубных формирований и любительских объединений (процент):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b="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 b="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2,7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2,7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51330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400" b="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Количество клубных формирований на 1 культурно-досуговое учреждение (единиц)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b="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4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Times New Roman"/>
                        </a:rPr>
                        <a:t>4</a:t>
                      </a:r>
                      <a:endParaRPr sz="14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en-US" sz="1400" b="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0069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Количество выездных мероприятий с использованием передвижного многофункционального центра  (Автоклуб):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40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Times New Roman"/>
                        </a:rPr>
                        <a:t>40</a:t>
                      </a:r>
                      <a:endParaRPr sz="14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en-US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40980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Уровень посещаемости музея (%):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13,7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Times New Roman"/>
                        </a:rPr>
                        <a:t>13,7</a:t>
                      </a:r>
                      <a:endParaRPr sz="14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en-US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Количество посетителей музея (человек)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1500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Times New Roman"/>
                        </a:rPr>
                        <a:t>1500</a:t>
                      </a:r>
                      <a:endParaRPr sz="14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en-US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0069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Количество выпускников школы искусств от кол-ва обучающихся (процент)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12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Times New Roman"/>
                        </a:rPr>
                        <a:t>12</a:t>
                      </a:r>
                      <a:endParaRPr sz="14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en-US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42878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Контингент учащихся (человек):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168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Times New Roman"/>
                        </a:rPr>
                        <a:t>168</a:t>
                      </a:r>
                      <a:endParaRPr sz="14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en-US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0069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Выполнение целевых индикативных показателей учреждениями культуры и дополнительного образования на 100%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Times New Roman"/>
                        </a:rPr>
                        <a:t>100</a:t>
                      </a:r>
                      <a:endParaRPr sz="14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en-US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-8841" y="31044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«СОЦИАЛЬНАЯ ПОДДЕРЖКА НАСЕЛЕНИЯ КАРАБАШСКОГО ГОРОДСКОГО ОКРУГА»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84597"/>
              </p:ext>
            </p:extLst>
          </p:nvPr>
        </p:nvGraphicFramePr>
        <p:xfrm>
          <a:off x="2127806" y="3352800"/>
          <a:ext cx="9727644" cy="567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52962"/>
                <a:gridCol w="1324894"/>
                <a:gridCol w="1324894"/>
                <a:gridCol w="1324894"/>
              </a:tblGrid>
              <a:tr h="401099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  <a:tr h="85926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sz="1200" b="1" spc="-5" dirty="0">
                          <a:latin typeface="Century Gothic"/>
                          <a:cs typeface="Century Gothic"/>
                        </a:rPr>
                        <a:t>ПЕНСИОННОЕ </a:t>
                      </a:r>
                      <a:r>
                        <a:rPr sz="1200" b="1" dirty="0">
                          <a:latin typeface="Century Gothic"/>
                          <a:cs typeface="Century Gothic"/>
                        </a:rPr>
                        <a:t>ОБЕСПЕЧЕНИЕ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  <a:p>
                      <a:pPr marL="91440" marR="82550" algn="just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entury Gothic"/>
                          <a:cs typeface="Century Gothic"/>
                        </a:rPr>
                        <a:t>выплата доплат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к </a:t>
                      </a:r>
                      <a:r>
                        <a:rPr sz="1200" spc="-5" dirty="0" err="1">
                          <a:latin typeface="Century Gothic"/>
                          <a:cs typeface="Century Gothic"/>
                        </a:rPr>
                        <a:t>пенсии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spc="-5" dirty="0" err="1" smtClean="0">
                          <a:latin typeface="Century Gothic"/>
                          <a:cs typeface="Century Gothic"/>
                        </a:rPr>
                        <a:t>за</a:t>
                      </a:r>
                      <a:r>
                        <a:rPr sz="1200" spc="-5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выслугу </a:t>
                      </a:r>
                      <a:r>
                        <a:rPr sz="1200" spc="-5" dirty="0" err="1">
                          <a:latin typeface="Century Gothic"/>
                          <a:cs typeface="Century Gothic"/>
                        </a:rPr>
                        <a:t>лет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200" spc="-5" baseline="0" dirty="0" smtClean="0">
                          <a:latin typeface="Century Gothic"/>
                          <a:cs typeface="Century Gothic"/>
                        </a:rPr>
                        <a:t> муниципальным служащим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spc="-5" dirty="0" smtClean="0">
                          <a:latin typeface="Century Gothic"/>
                          <a:cs typeface="Century Gothic"/>
                        </a:rPr>
                        <a:t>3,0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spc="-5" dirty="0" smtClean="0">
                          <a:latin typeface="Century Gothic"/>
                          <a:cs typeface="Century Gothic"/>
                        </a:rPr>
                        <a:t>3,0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spc="-5" dirty="0" smtClean="0">
                          <a:latin typeface="Century Gothic"/>
                          <a:cs typeface="Century Gothic"/>
                        </a:rPr>
                        <a:t>3,0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80956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200" b="1" spc="-5" dirty="0">
                          <a:latin typeface="Century Gothic"/>
                          <a:cs typeface="Century Gothic"/>
                        </a:rPr>
                        <a:t>СОЦИАЛЬНОЕ ОБСЛУЖИВАНИЕ</a:t>
                      </a:r>
                      <a:r>
                        <a:rPr sz="1200" b="1" spc="4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b="1" spc="-5" dirty="0">
                          <a:latin typeface="Century Gothic"/>
                          <a:cs typeface="Century Gothic"/>
                        </a:rPr>
                        <a:t>НАСЕЛЕНИЯ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  <a:p>
                      <a:pPr marL="91440" marR="83820">
                        <a:lnSpc>
                          <a:spcPct val="100000"/>
                        </a:lnSpc>
                        <a:tabLst>
                          <a:tab pos="1284605" algn="l"/>
                          <a:tab pos="1635125" algn="l"/>
                          <a:tab pos="1664335" algn="l"/>
                          <a:tab pos="1831975" algn="l"/>
                          <a:tab pos="2590800" algn="l"/>
                          <a:tab pos="2649855" algn="l"/>
                          <a:tab pos="2994660" algn="l"/>
                          <a:tab pos="3096895" algn="l"/>
                          <a:tab pos="3456304" algn="l"/>
                          <a:tab pos="4598035" algn="l"/>
                          <a:tab pos="4658995" algn="l"/>
                          <a:tab pos="4993005" algn="l"/>
                          <a:tab pos="5643245" algn="l"/>
                          <a:tab pos="5713730" algn="l"/>
                        </a:tabLst>
                      </a:pPr>
                      <a:r>
                        <a:rPr sz="1200" spc="-5" dirty="0">
                          <a:latin typeface="Century Gothic"/>
                          <a:cs typeface="Century Gothic"/>
                        </a:rPr>
                        <a:t>финансовое обеспечение </a:t>
                      </a:r>
                      <a:r>
                        <a:rPr sz="1200" spc="-5" dirty="0" err="1">
                          <a:latin typeface="Century Gothic"/>
                          <a:cs typeface="Century Gothic"/>
                        </a:rPr>
                        <a:t>деятельности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 муниципального</a:t>
                      </a:r>
                      <a:r>
                        <a:rPr lang="ru-RU" sz="1200" spc="-5" baseline="0" dirty="0" smtClean="0">
                          <a:latin typeface="Century Gothic"/>
                          <a:cs typeface="Century Gothic"/>
                        </a:rPr>
                        <a:t> учреждения «Комплексный центр социального обслуживания  населения города Карабаша»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287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57,1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40,1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42,6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647681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b="1" spc="-5" dirty="0">
                          <a:latin typeface="Century Gothic"/>
                          <a:cs typeface="Century Gothic"/>
                        </a:rPr>
                        <a:t>СОЦИАЛЬНОЕ </a:t>
                      </a:r>
                      <a:r>
                        <a:rPr sz="1200" b="1" dirty="0">
                          <a:latin typeface="Century Gothic"/>
                          <a:cs typeface="Century Gothic"/>
                        </a:rPr>
                        <a:t>ОБЕСПЕЧЕНИЕ</a:t>
                      </a:r>
                      <a:r>
                        <a:rPr sz="1200" b="1" spc="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b="1" spc="-5" dirty="0">
                          <a:latin typeface="Century Gothic"/>
                          <a:cs typeface="Century Gothic"/>
                        </a:rPr>
                        <a:t>НАСЕЛЕНИЯ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  <a:p>
                      <a:pPr marL="91440" algn="just">
                        <a:lnSpc>
                          <a:spcPct val="100000"/>
                        </a:lnSpc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16</a:t>
                      </a:r>
                      <a:r>
                        <a:rPr sz="1200" spc="-5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видов мер социальной </a:t>
                      </a:r>
                      <a:r>
                        <a:rPr sz="1200" spc="-5" dirty="0" err="1">
                          <a:latin typeface="Century Gothic"/>
                          <a:cs typeface="Century Gothic"/>
                        </a:rPr>
                        <a:t>поддержки</a:t>
                      </a:r>
                      <a:r>
                        <a:rPr sz="1200" spc="-1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spc="-5" dirty="0" err="1" smtClean="0">
                          <a:latin typeface="Century Gothic"/>
                          <a:cs typeface="Century Gothic"/>
                        </a:rPr>
                        <a:t>гражданам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162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67,2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73,4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77,4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84229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200" b="1" dirty="0">
                          <a:latin typeface="Century Gothic"/>
                          <a:cs typeface="Century Gothic"/>
                        </a:rPr>
                        <a:t>ОХРАНА СЕМЬИ И</a:t>
                      </a:r>
                      <a:r>
                        <a:rPr sz="1200" b="1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b="1" dirty="0">
                          <a:latin typeface="Century Gothic"/>
                          <a:cs typeface="Century Gothic"/>
                        </a:rPr>
                        <a:t>ДЕТСТВА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  <a:p>
                      <a:pPr marL="91440" marR="1560830">
                        <a:lnSpc>
                          <a:spcPct val="100000"/>
                        </a:lnSpc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5</a:t>
                      </a:r>
                      <a:r>
                        <a:rPr sz="1200" spc="-5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видов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мер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социальной поддержки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семей с </a:t>
                      </a:r>
                      <a:r>
                        <a:rPr sz="1200" spc="-5" dirty="0" err="1" smtClean="0">
                          <a:latin typeface="Century Gothic"/>
                          <a:cs typeface="Century Gothic"/>
                        </a:rPr>
                        <a:t>детьми</a:t>
                      </a:r>
                      <a:endParaRPr lang="ru-RU" sz="1200" spc="-5" dirty="0" smtClean="0">
                        <a:latin typeface="Century Gothic"/>
                        <a:cs typeface="Century Gothic"/>
                      </a:endParaRPr>
                    </a:p>
                    <a:p>
                      <a:pPr marL="91440" marR="1560830">
                        <a:lnSpc>
                          <a:spcPct val="100000"/>
                        </a:lnSpc>
                      </a:pPr>
                      <a:endParaRPr lang="ru-RU" sz="1200" spc="-5" dirty="0" smtClean="0">
                        <a:latin typeface="Century Gothic"/>
                        <a:cs typeface="Century Gothic"/>
                      </a:endParaRPr>
                    </a:p>
                    <a:p>
                      <a:pPr marL="91440" marR="1560830">
                        <a:lnSpc>
                          <a:spcPct val="100000"/>
                        </a:lnSpc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Обеспечение деятельности  МКУ «Детский дом»</a:t>
                      </a:r>
                    </a:p>
                    <a:p>
                      <a:pPr marL="91440" marR="1560830">
                        <a:lnSpc>
                          <a:spcPct val="100000"/>
                        </a:lnSpc>
                      </a:pPr>
                      <a:endParaRPr lang="ru-RU" sz="1200" spc="-5" dirty="0" smtClean="0">
                        <a:latin typeface="Century Gothic"/>
                        <a:cs typeface="Century Gothic"/>
                      </a:endParaRPr>
                    </a:p>
                    <a:p>
                      <a:pPr marL="91440" marR="1560830">
                        <a:lnSpc>
                          <a:spcPct val="100000"/>
                        </a:lnSpc>
                      </a:pP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Приобретение жилых помещений для детей сирот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048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13,1</a:t>
                      </a: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1400" dirty="0" smtClean="0">
                        <a:latin typeface="Century Gothic"/>
                        <a:cs typeface="Century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33,6</a:t>
                      </a: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1400" dirty="0" smtClean="0">
                        <a:latin typeface="Century Gothic"/>
                        <a:cs typeface="Century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5,2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17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13,5</a:t>
                      </a: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1400" dirty="0" smtClean="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33,7</a:t>
                      </a: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1400" dirty="0" smtClean="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5,2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17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13,9</a:t>
                      </a: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1400" dirty="0" smtClean="0">
                        <a:latin typeface="Century Gothic"/>
                        <a:cs typeface="Century Gothic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33,8</a:t>
                      </a: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1400" dirty="0" smtClean="0">
                        <a:latin typeface="Century Gothic"/>
                        <a:cs typeface="Century Gothic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5,2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17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1221311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00" b="1" spc="-5" dirty="0">
                          <a:latin typeface="Century Gothic"/>
                          <a:cs typeface="Century Gothic"/>
                        </a:rPr>
                        <a:t>ДРУГИЕ ВОПРОСЫ </a:t>
                      </a:r>
                      <a:r>
                        <a:rPr sz="1200" b="1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200" b="1" spc="-5" dirty="0">
                          <a:latin typeface="Century Gothic"/>
                          <a:cs typeface="Century Gothic"/>
                        </a:rPr>
                        <a:t>ОБЛАСТИ СОЦИАЛЬНОЙ</a:t>
                      </a:r>
                      <a:r>
                        <a:rPr sz="1200" b="1" spc="7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b="1" spc="-5" dirty="0">
                          <a:latin typeface="Century Gothic"/>
                          <a:cs typeface="Century Gothic"/>
                        </a:rPr>
                        <a:t>ПОЛИТИКИ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  <a:p>
                      <a:pPr marL="91440" marR="83820" algn="just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entury Gothic"/>
                          <a:cs typeface="Century Gothic"/>
                        </a:rPr>
                        <a:t>мероприятия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области социальной политики, гарантированный  перечень услуг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по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погребению, обеспечение деятельности </a:t>
                      </a:r>
                      <a:r>
                        <a:rPr lang="ru-RU" sz="1200" spc="-5" dirty="0" smtClean="0">
                          <a:latin typeface="Century Gothic"/>
                          <a:cs typeface="Century Gothic"/>
                        </a:rPr>
                        <a:t>Управления социальной защиты</a:t>
                      </a:r>
                      <a:r>
                        <a:rPr lang="ru-RU" sz="1200" spc="-5" baseline="0" dirty="0" smtClean="0">
                          <a:latin typeface="Century Gothic"/>
                          <a:cs typeface="Century Gothic"/>
                        </a:rPr>
                        <a:t> администрации </a:t>
                      </a:r>
                      <a:r>
                        <a:rPr lang="ru-RU" sz="1200" spc="-5" baseline="0" dirty="0" err="1" smtClean="0">
                          <a:latin typeface="Century Gothic"/>
                          <a:cs typeface="Century Gothic"/>
                        </a:rPr>
                        <a:t>Карабашского</a:t>
                      </a:r>
                      <a:r>
                        <a:rPr lang="ru-RU" sz="1200" spc="-5" baseline="0" dirty="0" smtClean="0">
                          <a:latin typeface="Century Gothic"/>
                          <a:cs typeface="Century Gothic"/>
                        </a:rPr>
                        <a:t> городского округа, ремонт здания  по адресу ул. Комсомольская, 25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lang="ru-RU" sz="1400" spc="-5" dirty="0" smtClean="0">
                          <a:latin typeface="Century Gothic"/>
                          <a:cs typeface="Century Gothic"/>
                        </a:rPr>
                        <a:t>32,0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lang="ru-RU" sz="1400" spc="-5" dirty="0" smtClean="0">
                          <a:latin typeface="Century Gothic"/>
                          <a:cs typeface="Century Gothic"/>
                        </a:rPr>
                        <a:t>11,2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lang="ru-RU" sz="1400" spc="-5" dirty="0" smtClean="0">
                          <a:latin typeface="Century Gothic"/>
                          <a:cs typeface="Century Gothic"/>
                        </a:rPr>
                        <a:t>11,2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401084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211,2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180,1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187,1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0" y="1091406"/>
            <a:ext cx="1926589" cy="2127885"/>
            <a:chOff x="0" y="701040"/>
            <a:chExt cx="1926589" cy="2127885"/>
          </a:xfrm>
        </p:grpSpPr>
        <p:sp>
          <p:nvSpPr>
            <p:cNvPr id="10" name="object 10"/>
            <p:cNvSpPr/>
            <p:nvPr/>
          </p:nvSpPr>
          <p:spPr>
            <a:xfrm>
              <a:off x="0" y="925068"/>
              <a:ext cx="1682750" cy="1903730"/>
            </a:xfrm>
            <a:custGeom>
              <a:avLst/>
              <a:gdLst/>
              <a:ahLst/>
              <a:cxnLst/>
              <a:rect l="l" t="t" r="r" b="b"/>
              <a:pathLst>
                <a:path w="1682750" h="1903730">
                  <a:moveTo>
                    <a:pt x="730758" y="0"/>
                  </a:moveTo>
                  <a:lnTo>
                    <a:pt x="683256" y="1164"/>
                  </a:lnTo>
                  <a:lnTo>
                    <a:pt x="636358" y="4622"/>
                  </a:lnTo>
                  <a:lnTo>
                    <a:pt x="590117" y="10318"/>
                  </a:lnTo>
                  <a:lnTo>
                    <a:pt x="544588" y="18199"/>
                  </a:lnTo>
                  <a:lnTo>
                    <a:pt x="499826" y="28208"/>
                  </a:lnTo>
                  <a:lnTo>
                    <a:pt x="455884" y="40293"/>
                  </a:lnTo>
                  <a:lnTo>
                    <a:pt x="412818" y="54399"/>
                  </a:lnTo>
                  <a:lnTo>
                    <a:pt x="370682" y="70470"/>
                  </a:lnTo>
                  <a:lnTo>
                    <a:pt x="329530" y="88453"/>
                  </a:lnTo>
                  <a:lnTo>
                    <a:pt x="289417" y="108292"/>
                  </a:lnTo>
                  <a:lnTo>
                    <a:pt x="250398" y="129935"/>
                  </a:lnTo>
                  <a:lnTo>
                    <a:pt x="212527" y="153325"/>
                  </a:lnTo>
                  <a:lnTo>
                    <a:pt x="175859" y="178408"/>
                  </a:lnTo>
                  <a:lnTo>
                    <a:pt x="140448" y="205130"/>
                  </a:lnTo>
                  <a:lnTo>
                    <a:pt x="106349" y="233437"/>
                  </a:lnTo>
                  <a:lnTo>
                    <a:pt x="73615" y="263274"/>
                  </a:lnTo>
                  <a:lnTo>
                    <a:pt x="42303" y="294586"/>
                  </a:lnTo>
                  <a:lnTo>
                    <a:pt x="12466" y="327318"/>
                  </a:lnTo>
                  <a:lnTo>
                    <a:pt x="0" y="342335"/>
                  </a:lnTo>
                  <a:lnTo>
                    <a:pt x="0" y="1561140"/>
                  </a:lnTo>
                  <a:lnTo>
                    <a:pt x="42303" y="1608889"/>
                  </a:lnTo>
                  <a:lnTo>
                    <a:pt x="73615" y="1640201"/>
                  </a:lnTo>
                  <a:lnTo>
                    <a:pt x="106349" y="1670038"/>
                  </a:lnTo>
                  <a:lnTo>
                    <a:pt x="140448" y="1698345"/>
                  </a:lnTo>
                  <a:lnTo>
                    <a:pt x="175859" y="1725067"/>
                  </a:lnTo>
                  <a:lnTo>
                    <a:pt x="212527" y="1750150"/>
                  </a:lnTo>
                  <a:lnTo>
                    <a:pt x="250398" y="1773540"/>
                  </a:lnTo>
                  <a:lnTo>
                    <a:pt x="289417" y="1795183"/>
                  </a:lnTo>
                  <a:lnTo>
                    <a:pt x="329530" y="1815022"/>
                  </a:lnTo>
                  <a:lnTo>
                    <a:pt x="370682" y="1833005"/>
                  </a:lnTo>
                  <a:lnTo>
                    <a:pt x="412818" y="1849076"/>
                  </a:lnTo>
                  <a:lnTo>
                    <a:pt x="455884" y="1863182"/>
                  </a:lnTo>
                  <a:lnTo>
                    <a:pt x="499826" y="1875267"/>
                  </a:lnTo>
                  <a:lnTo>
                    <a:pt x="544588" y="1885276"/>
                  </a:lnTo>
                  <a:lnTo>
                    <a:pt x="590117" y="1893157"/>
                  </a:lnTo>
                  <a:lnTo>
                    <a:pt x="636358" y="1898853"/>
                  </a:lnTo>
                  <a:lnTo>
                    <a:pt x="683256" y="1902311"/>
                  </a:lnTo>
                  <a:lnTo>
                    <a:pt x="730758" y="1903476"/>
                  </a:lnTo>
                  <a:lnTo>
                    <a:pt x="778259" y="1902311"/>
                  </a:lnTo>
                  <a:lnTo>
                    <a:pt x="825157" y="1898853"/>
                  </a:lnTo>
                  <a:lnTo>
                    <a:pt x="871398" y="1893157"/>
                  </a:lnTo>
                  <a:lnTo>
                    <a:pt x="916927" y="1885276"/>
                  </a:lnTo>
                  <a:lnTo>
                    <a:pt x="961689" y="1875267"/>
                  </a:lnTo>
                  <a:lnTo>
                    <a:pt x="1005631" y="1863182"/>
                  </a:lnTo>
                  <a:lnTo>
                    <a:pt x="1048697" y="1849076"/>
                  </a:lnTo>
                  <a:lnTo>
                    <a:pt x="1090833" y="1833005"/>
                  </a:lnTo>
                  <a:lnTo>
                    <a:pt x="1131985" y="1815022"/>
                  </a:lnTo>
                  <a:lnTo>
                    <a:pt x="1172098" y="1795183"/>
                  </a:lnTo>
                  <a:lnTo>
                    <a:pt x="1211117" y="1773540"/>
                  </a:lnTo>
                  <a:lnTo>
                    <a:pt x="1248988" y="1750150"/>
                  </a:lnTo>
                  <a:lnTo>
                    <a:pt x="1285656" y="1725067"/>
                  </a:lnTo>
                  <a:lnTo>
                    <a:pt x="1321067" y="1698345"/>
                  </a:lnTo>
                  <a:lnTo>
                    <a:pt x="1355166" y="1670038"/>
                  </a:lnTo>
                  <a:lnTo>
                    <a:pt x="1387900" y="1640201"/>
                  </a:lnTo>
                  <a:lnTo>
                    <a:pt x="1419212" y="1608889"/>
                  </a:lnTo>
                  <a:lnTo>
                    <a:pt x="1449049" y="1576157"/>
                  </a:lnTo>
                  <a:lnTo>
                    <a:pt x="1477357" y="1542058"/>
                  </a:lnTo>
                  <a:lnTo>
                    <a:pt x="1504080" y="1506647"/>
                  </a:lnTo>
                  <a:lnTo>
                    <a:pt x="1529164" y="1469979"/>
                  </a:lnTo>
                  <a:lnTo>
                    <a:pt x="1552555" y="1432108"/>
                  </a:lnTo>
                  <a:lnTo>
                    <a:pt x="1574198" y="1393089"/>
                  </a:lnTo>
                  <a:lnTo>
                    <a:pt x="1594038" y="1352976"/>
                  </a:lnTo>
                  <a:lnTo>
                    <a:pt x="1612022" y="1311824"/>
                  </a:lnTo>
                  <a:lnTo>
                    <a:pt x="1628094" y="1269687"/>
                  </a:lnTo>
                  <a:lnTo>
                    <a:pt x="1642200" y="1226620"/>
                  </a:lnTo>
                  <a:lnTo>
                    <a:pt x="1654285" y="1182678"/>
                  </a:lnTo>
                  <a:lnTo>
                    <a:pt x="1664295" y="1137914"/>
                  </a:lnTo>
                  <a:lnTo>
                    <a:pt x="1672176" y="1092383"/>
                  </a:lnTo>
                  <a:lnTo>
                    <a:pt x="1677873" y="1046141"/>
                  </a:lnTo>
                  <a:lnTo>
                    <a:pt x="1681331" y="999241"/>
                  </a:lnTo>
                  <a:lnTo>
                    <a:pt x="1682495" y="951737"/>
                  </a:lnTo>
                  <a:lnTo>
                    <a:pt x="1681331" y="904234"/>
                  </a:lnTo>
                  <a:lnTo>
                    <a:pt x="1677873" y="857334"/>
                  </a:lnTo>
                  <a:lnTo>
                    <a:pt x="1672176" y="811092"/>
                  </a:lnTo>
                  <a:lnTo>
                    <a:pt x="1664295" y="765561"/>
                  </a:lnTo>
                  <a:lnTo>
                    <a:pt x="1654285" y="720797"/>
                  </a:lnTo>
                  <a:lnTo>
                    <a:pt x="1642200" y="676855"/>
                  </a:lnTo>
                  <a:lnTo>
                    <a:pt x="1628094" y="633788"/>
                  </a:lnTo>
                  <a:lnTo>
                    <a:pt x="1612022" y="591651"/>
                  </a:lnTo>
                  <a:lnTo>
                    <a:pt x="1594038" y="550499"/>
                  </a:lnTo>
                  <a:lnTo>
                    <a:pt x="1574198" y="510386"/>
                  </a:lnTo>
                  <a:lnTo>
                    <a:pt x="1552555" y="471367"/>
                  </a:lnTo>
                  <a:lnTo>
                    <a:pt x="1529164" y="433496"/>
                  </a:lnTo>
                  <a:lnTo>
                    <a:pt x="1504080" y="396828"/>
                  </a:lnTo>
                  <a:lnTo>
                    <a:pt x="1477357" y="361417"/>
                  </a:lnTo>
                  <a:lnTo>
                    <a:pt x="1449049" y="327318"/>
                  </a:lnTo>
                  <a:lnTo>
                    <a:pt x="1419212" y="294586"/>
                  </a:lnTo>
                  <a:lnTo>
                    <a:pt x="1387900" y="263274"/>
                  </a:lnTo>
                  <a:lnTo>
                    <a:pt x="1355166" y="233437"/>
                  </a:lnTo>
                  <a:lnTo>
                    <a:pt x="1321067" y="205130"/>
                  </a:lnTo>
                  <a:lnTo>
                    <a:pt x="1285656" y="178408"/>
                  </a:lnTo>
                  <a:lnTo>
                    <a:pt x="1248988" y="153325"/>
                  </a:lnTo>
                  <a:lnTo>
                    <a:pt x="1211117" y="129935"/>
                  </a:lnTo>
                  <a:lnTo>
                    <a:pt x="1172098" y="108292"/>
                  </a:lnTo>
                  <a:lnTo>
                    <a:pt x="1131985" y="88453"/>
                  </a:lnTo>
                  <a:lnTo>
                    <a:pt x="1090833" y="70470"/>
                  </a:lnTo>
                  <a:lnTo>
                    <a:pt x="1048697" y="54399"/>
                  </a:lnTo>
                  <a:lnTo>
                    <a:pt x="1005631" y="40293"/>
                  </a:lnTo>
                  <a:lnTo>
                    <a:pt x="961689" y="28208"/>
                  </a:lnTo>
                  <a:lnTo>
                    <a:pt x="916927" y="18199"/>
                  </a:lnTo>
                  <a:lnTo>
                    <a:pt x="871398" y="10318"/>
                  </a:lnTo>
                  <a:lnTo>
                    <a:pt x="825157" y="4622"/>
                  </a:lnTo>
                  <a:lnTo>
                    <a:pt x="778259" y="1164"/>
                  </a:lnTo>
                  <a:lnTo>
                    <a:pt x="730758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81227" y="701040"/>
              <a:ext cx="1245235" cy="1245235"/>
            </a:xfrm>
            <a:custGeom>
              <a:avLst/>
              <a:gdLst/>
              <a:ahLst/>
              <a:cxnLst/>
              <a:rect l="l" t="t" r="r" b="b"/>
              <a:pathLst>
                <a:path w="1245235" h="1245235">
                  <a:moveTo>
                    <a:pt x="622554" y="0"/>
                  </a:moveTo>
                  <a:lnTo>
                    <a:pt x="573901" y="1873"/>
                  </a:lnTo>
                  <a:lnTo>
                    <a:pt x="526273" y="7400"/>
                  </a:lnTo>
                  <a:lnTo>
                    <a:pt x="479808" y="16444"/>
                  </a:lnTo>
                  <a:lnTo>
                    <a:pt x="434643" y="28864"/>
                  </a:lnTo>
                  <a:lnTo>
                    <a:pt x="390918" y="44524"/>
                  </a:lnTo>
                  <a:lnTo>
                    <a:pt x="348770" y="63283"/>
                  </a:lnTo>
                  <a:lnTo>
                    <a:pt x="308339" y="85005"/>
                  </a:lnTo>
                  <a:lnTo>
                    <a:pt x="269762" y="109550"/>
                  </a:lnTo>
                  <a:lnTo>
                    <a:pt x="233178" y="136780"/>
                  </a:lnTo>
                  <a:lnTo>
                    <a:pt x="198725" y="166556"/>
                  </a:lnTo>
                  <a:lnTo>
                    <a:pt x="166542" y="198740"/>
                  </a:lnTo>
                  <a:lnTo>
                    <a:pt x="136768" y="233194"/>
                  </a:lnTo>
                  <a:lnTo>
                    <a:pt x="109540" y="269778"/>
                  </a:lnTo>
                  <a:lnTo>
                    <a:pt x="84996" y="308355"/>
                  </a:lnTo>
                  <a:lnTo>
                    <a:pt x="63277" y="348787"/>
                  </a:lnTo>
                  <a:lnTo>
                    <a:pt x="44519" y="390933"/>
                  </a:lnTo>
                  <a:lnTo>
                    <a:pt x="28861" y="434657"/>
                  </a:lnTo>
                  <a:lnTo>
                    <a:pt x="16442" y="479820"/>
                  </a:lnTo>
                  <a:lnTo>
                    <a:pt x="7399" y="526282"/>
                  </a:lnTo>
                  <a:lnTo>
                    <a:pt x="1873" y="573906"/>
                  </a:lnTo>
                  <a:lnTo>
                    <a:pt x="0" y="622553"/>
                  </a:lnTo>
                  <a:lnTo>
                    <a:pt x="1873" y="671201"/>
                  </a:lnTo>
                  <a:lnTo>
                    <a:pt x="7399" y="718825"/>
                  </a:lnTo>
                  <a:lnTo>
                    <a:pt x="16442" y="765287"/>
                  </a:lnTo>
                  <a:lnTo>
                    <a:pt x="28861" y="810450"/>
                  </a:lnTo>
                  <a:lnTo>
                    <a:pt x="44519" y="854174"/>
                  </a:lnTo>
                  <a:lnTo>
                    <a:pt x="63277" y="896320"/>
                  </a:lnTo>
                  <a:lnTo>
                    <a:pt x="84996" y="936751"/>
                  </a:lnTo>
                  <a:lnTo>
                    <a:pt x="109540" y="975329"/>
                  </a:lnTo>
                  <a:lnTo>
                    <a:pt x="136768" y="1011913"/>
                  </a:lnTo>
                  <a:lnTo>
                    <a:pt x="166542" y="1046367"/>
                  </a:lnTo>
                  <a:lnTo>
                    <a:pt x="198725" y="1078551"/>
                  </a:lnTo>
                  <a:lnTo>
                    <a:pt x="233178" y="1108327"/>
                  </a:lnTo>
                  <a:lnTo>
                    <a:pt x="269762" y="1135557"/>
                  </a:lnTo>
                  <a:lnTo>
                    <a:pt x="308339" y="1160102"/>
                  </a:lnTo>
                  <a:lnTo>
                    <a:pt x="348770" y="1181824"/>
                  </a:lnTo>
                  <a:lnTo>
                    <a:pt x="390918" y="1200583"/>
                  </a:lnTo>
                  <a:lnTo>
                    <a:pt x="434643" y="1216243"/>
                  </a:lnTo>
                  <a:lnTo>
                    <a:pt x="479808" y="1228663"/>
                  </a:lnTo>
                  <a:lnTo>
                    <a:pt x="526273" y="1237707"/>
                  </a:lnTo>
                  <a:lnTo>
                    <a:pt x="573901" y="1243234"/>
                  </a:lnTo>
                  <a:lnTo>
                    <a:pt x="622554" y="1245107"/>
                  </a:lnTo>
                  <a:lnTo>
                    <a:pt x="671201" y="1243234"/>
                  </a:lnTo>
                  <a:lnTo>
                    <a:pt x="718825" y="1237707"/>
                  </a:lnTo>
                  <a:lnTo>
                    <a:pt x="765287" y="1228663"/>
                  </a:lnTo>
                  <a:lnTo>
                    <a:pt x="810450" y="1216243"/>
                  </a:lnTo>
                  <a:lnTo>
                    <a:pt x="854174" y="1200583"/>
                  </a:lnTo>
                  <a:lnTo>
                    <a:pt x="896320" y="1181824"/>
                  </a:lnTo>
                  <a:lnTo>
                    <a:pt x="936752" y="1160102"/>
                  </a:lnTo>
                  <a:lnTo>
                    <a:pt x="975329" y="1135557"/>
                  </a:lnTo>
                  <a:lnTo>
                    <a:pt x="1011913" y="1108327"/>
                  </a:lnTo>
                  <a:lnTo>
                    <a:pt x="1046367" y="1078551"/>
                  </a:lnTo>
                  <a:lnTo>
                    <a:pt x="1078551" y="1046367"/>
                  </a:lnTo>
                  <a:lnTo>
                    <a:pt x="1108327" y="1011913"/>
                  </a:lnTo>
                  <a:lnTo>
                    <a:pt x="1135557" y="975329"/>
                  </a:lnTo>
                  <a:lnTo>
                    <a:pt x="1160102" y="936751"/>
                  </a:lnTo>
                  <a:lnTo>
                    <a:pt x="1181824" y="896320"/>
                  </a:lnTo>
                  <a:lnTo>
                    <a:pt x="1200583" y="854174"/>
                  </a:lnTo>
                  <a:lnTo>
                    <a:pt x="1216243" y="810450"/>
                  </a:lnTo>
                  <a:lnTo>
                    <a:pt x="1228663" y="765287"/>
                  </a:lnTo>
                  <a:lnTo>
                    <a:pt x="1237707" y="718825"/>
                  </a:lnTo>
                  <a:lnTo>
                    <a:pt x="1243234" y="671201"/>
                  </a:lnTo>
                  <a:lnTo>
                    <a:pt x="1245108" y="622553"/>
                  </a:lnTo>
                  <a:lnTo>
                    <a:pt x="1243234" y="573906"/>
                  </a:lnTo>
                  <a:lnTo>
                    <a:pt x="1237707" y="526282"/>
                  </a:lnTo>
                  <a:lnTo>
                    <a:pt x="1228663" y="479820"/>
                  </a:lnTo>
                  <a:lnTo>
                    <a:pt x="1216243" y="434657"/>
                  </a:lnTo>
                  <a:lnTo>
                    <a:pt x="1200583" y="390933"/>
                  </a:lnTo>
                  <a:lnTo>
                    <a:pt x="1181824" y="348787"/>
                  </a:lnTo>
                  <a:lnTo>
                    <a:pt x="1160102" y="308356"/>
                  </a:lnTo>
                  <a:lnTo>
                    <a:pt x="1135557" y="269778"/>
                  </a:lnTo>
                  <a:lnTo>
                    <a:pt x="1108327" y="233194"/>
                  </a:lnTo>
                  <a:lnTo>
                    <a:pt x="1078551" y="198740"/>
                  </a:lnTo>
                  <a:lnTo>
                    <a:pt x="1046367" y="166556"/>
                  </a:lnTo>
                  <a:lnTo>
                    <a:pt x="1011913" y="136780"/>
                  </a:lnTo>
                  <a:lnTo>
                    <a:pt x="975329" y="109550"/>
                  </a:lnTo>
                  <a:lnTo>
                    <a:pt x="936751" y="85005"/>
                  </a:lnTo>
                  <a:lnTo>
                    <a:pt x="896320" y="63283"/>
                  </a:lnTo>
                  <a:lnTo>
                    <a:pt x="854174" y="44524"/>
                  </a:lnTo>
                  <a:lnTo>
                    <a:pt x="810450" y="28864"/>
                  </a:lnTo>
                  <a:lnTo>
                    <a:pt x="765287" y="16444"/>
                  </a:lnTo>
                  <a:lnTo>
                    <a:pt x="718825" y="7400"/>
                  </a:lnTo>
                  <a:lnTo>
                    <a:pt x="671201" y="1873"/>
                  </a:lnTo>
                  <a:lnTo>
                    <a:pt x="622554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8" name="object 2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979" y="878108"/>
            <a:ext cx="1671827" cy="1671827"/>
          </a:xfrm>
          <a:prstGeom prst="rect">
            <a:avLst/>
          </a:prstGeom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23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08515421"/>
              </p:ext>
            </p:extLst>
          </p:nvPr>
        </p:nvGraphicFramePr>
        <p:xfrm>
          <a:off x="1926462" y="1091406"/>
          <a:ext cx="8843434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852428062"/>
              </p:ext>
            </p:extLst>
          </p:nvPr>
        </p:nvGraphicFramePr>
        <p:xfrm>
          <a:off x="14293850" y="513329"/>
          <a:ext cx="2442634" cy="2695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855450" y="980891"/>
            <a:ext cx="17145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541249" y="4191000"/>
            <a:ext cx="429460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15 целевых показателей программы, в том числе 8 показателей, обусловленных предоставлением налоговых льгот</a:t>
            </a:r>
            <a:endParaRPr lang="ru-RU" sz="2800" b="1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28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121608"/>
              </p:ext>
            </p:extLst>
          </p:nvPr>
        </p:nvGraphicFramePr>
        <p:xfrm>
          <a:off x="1643380" y="3231765"/>
          <a:ext cx="8034850" cy="40271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30426"/>
                <a:gridCol w="1034808"/>
                <a:gridCol w="1034808"/>
                <a:gridCol w="1034808"/>
              </a:tblGrid>
              <a:tr h="335279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1188721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latin typeface="Century Gothic"/>
                          <a:cs typeface="Century Gothic"/>
                        </a:rPr>
                        <a:t>Финансовое </a:t>
                      </a:r>
                      <a:r>
                        <a:rPr sz="1800" b="1" spc="-10" dirty="0">
                          <a:latin typeface="Century Gothic"/>
                          <a:cs typeface="Century Gothic"/>
                        </a:rPr>
                        <a:t>обеспечение деятельности </a:t>
                      </a: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(содержания)  </a:t>
                      </a: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Спортивного клуба </a:t>
                      </a:r>
                      <a:r>
                        <a:rPr lang="ru-RU" sz="1800" spc="-5" dirty="0" err="1" smtClean="0">
                          <a:latin typeface="Century Gothic"/>
                          <a:cs typeface="Century Gothic"/>
                        </a:rPr>
                        <a:t>Карабашского</a:t>
                      </a: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 городского округа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12,9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13,0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12,9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73737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Организация </a:t>
                      </a:r>
                      <a:r>
                        <a:rPr sz="1800" b="1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800" b="1" spc="-10" dirty="0">
                          <a:latin typeface="Century Gothic"/>
                          <a:cs typeface="Century Gothic"/>
                        </a:rPr>
                        <a:t>проведение официальных </a:t>
                      </a: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физкультурных  </a:t>
                      </a:r>
                      <a:r>
                        <a:rPr sz="1800" b="1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800" b="1" spc="-10" dirty="0">
                          <a:latin typeface="Century Gothic"/>
                          <a:cs typeface="Century Gothic"/>
                        </a:rPr>
                        <a:t>спортивных </a:t>
                      </a: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мероприятий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обеспечение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участия 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спортивных сборных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команд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800" spc="-5" dirty="0" err="1" smtClean="0">
                          <a:latin typeface="Century Gothic"/>
                          <a:cs typeface="Century Gothic"/>
                        </a:rPr>
                        <a:t>Карабашского</a:t>
                      </a: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 городского округа </a:t>
                      </a:r>
                      <a:r>
                        <a:rPr sz="1800" dirty="0" smtClean="0">
                          <a:latin typeface="Century Gothic"/>
                          <a:cs typeface="Century Gothic"/>
                        </a:rPr>
                        <a:t>в 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официальных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спортивных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 smtClean="0">
                          <a:latin typeface="Century Gothic"/>
                          <a:cs typeface="Century Gothic"/>
                        </a:rPr>
                        <a:t>соревнованиях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13,3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13,7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13,6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775716" y="816863"/>
            <a:ext cx="1222375" cy="1221105"/>
          </a:xfrm>
          <a:custGeom>
            <a:avLst/>
            <a:gdLst/>
            <a:ahLst/>
            <a:cxnLst/>
            <a:rect l="l" t="t" r="r" b="b"/>
            <a:pathLst>
              <a:path w="1222375" h="1221105">
                <a:moveTo>
                  <a:pt x="611124" y="0"/>
                </a:moveTo>
                <a:lnTo>
                  <a:pt x="563364" y="1836"/>
                </a:lnTo>
                <a:lnTo>
                  <a:pt x="516611" y="7255"/>
                </a:lnTo>
                <a:lnTo>
                  <a:pt x="470998" y="16121"/>
                </a:lnTo>
                <a:lnTo>
                  <a:pt x="426663" y="28299"/>
                </a:lnTo>
                <a:lnTo>
                  <a:pt x="383740" y="43651"/>
                </a:lnTo>
                <a:lnTo>
                  <a:pt x="342366" y="62044"/>
                </a:lnTo>
                <a:lnTo>
                  <a:pt x="302677" y="83340"/>
                </a:lnTo>
                <a:lnTo>
                  <a:pt x="264809" y="107404"/>
                </a:lnTo>
                <a:lnTo>
                  <a:pt x="228896" y="134100"/>
                </a:lnTo>
                <a:lnTo>
                  <a:pt x="195076" y="163293"/>
                </a:lnTo>
                <a:lnTo>
                  <a:pt x="163484" y="194847"/>
                </a:lnTo>
                <a:lnTo>
                  <a:pt x="134256" y="228626"/>
                </a:lnTo>
                <a:lnTo>
                  <a:pt x="107528" y="264494"/>
                </a:lnTo>
                <a:lnTo>
                  <a:pt x="83436" y="302316"/>
                </a:lnTo>
                <a:lnTo>
                  <a:pt x="62115" y="341955"/>
                </a:lnTo>
                <a:lnTo>
                  <a:pt x="43701" y="383277"/>
                </a:lnTo>
                <a:lnTo>
                  <a:pt x="28331" y="426144"/>
                </a:lnTo>
                <a:lnTo>
                  <a:pt x="16140" y="470422"/>
                </a:lnTo>
                <a:lnTo>
                  <a:pt x="7263" y="515975"/>
                </a:lnTo>
                <a:lnTo>
                  <a:pt x="1838" y="562667"/>
                </a:lnTo>
                <a:lnTo>
                  <a:pt x="0" y="610361"/>
                </a:lnTo>
                <a:lnTo>
                  <a:pt x="1838" y="658056"/>
                </a:lnTo>
                <a:lnTo>
                  <a:pt x="7263" y="704748"/>
                </a:lnTo>
                <a:lnTo>
                  <a:pt x="16140" y="750301"/>
                </a:lnTo>
                <a:lnTo>
                  <a:pt x="28331" y="794579"/>
                </a:lnTo>
                <a:lnTo>
                  <a:pt x="43701" y="837446"/>
                </a:lnTo>
                <a:lnTo>
                  <a:pt x="62115" y="878768"/>
                </a:lnTo>
                <a:lnTo>
                  <a:pt x="83436" y="918407"/>
                </a:lnTo>
                <a:lnTo>
                  <a:pt x="107528" y="956229"/>
                </a:lnTo>
                <a:lnTo>
                  <a:pt x="134256" y="992097"/>
                </a:lnTo>
                <a:lnTo>
                  <a:pt x="163484" y="1025876"/>
                </a:lnTo>
                <a:lnTo>
                  <a:pt x="195076" y="1057430"/>
                </a:lnTo>
                <a:lnTo>
                  <a:pt x="228896" y="1086623"/>
                </a:lnTo>
                <a:lnTo>
                  <a:pt x="264809" y="1113319"/>
                </a:lnTo>
                <a:lnTo>
                  <a:pt x="302677" y="1137383"/>
                </a:lnTo>
                <a:lnTo>
                  <a:pt x="342366" y="1158679"/>
                </a:lnTo>
                <a:lnTo>
                  <a:pt x="383740" y="1177072"/>
                </a:lnTo>
                <a:lnTo>
                  <a:pt x="426663" y="1192424"/>
                </a:lnTo>
                <a:lnTo>
                  <a:pt x="470998" y="1204602"/>
                </a:lnTo>
                <a:lnTo>
                  <a:pt x="516611" y="1213468"/>
                </a:lnTo>
                <a:lnTo>
                  <a:pt x="563364" y="1218887"/>
                </a:lnTo>
                <a:lnTo>
                  <a:pt x="611124" y="1220724"/>
                </a:lnTo>
                <a:lnTo>
                  <a:pt x="658889" y="1218887"/>
                </a:lnTo>
                <a:lnTo>
                  <a:pt x="705648" y="1213468"/>
                </a:lnTo>
                <a:lnTo>
                  <a:pt x="751265" y="1204602"/>
                </a:lnTo>
                <a:lnTo>
                  <a:pt x="795603" y="1192424"/>
                </a:lnTo>
                <a:lnTo>
                  <a:pt x="838528" y="1177072"/>
                </a:lnTo>
                <a:lnTo>
                  <a:pt x="879903" y="1158679"/>
                </a:lnTo>
                <a:lnTo>
                  <a:pt x="919592" y="1137383"/>
                </a:lnTo>
                <a:lnTo>
                  <a:pt x="957461" y="1113319"/>
                </a:lnTo>
                <a:lnTo>
                  <a:pt x="993372" y="1086623"/>
                </a:lnTo>
                <a:lnTo>
                  <a:pt x="1027191" y="1057430"/>
                </a:lnTo>
                <a:lnTo>
                  <a:pt x="1058781" y="1025876"/>
                </a:lnTo>
                <a:lnTo>
                  <a:pt x="1088007" y="992097"/>
                </a:lnTo>
                <a:lnTo>
                  <a:pt x="1114733" y="956229"/>
                </a:lnTo>
                <a:lnTo>
                  <a:pt x="1138823" y="918407"/>
                </a:lnTo>
                <a:lnTo>
                  <a:pt x="1160141" y="878768"/>
                </a:lnTo>
                <a:lnTo>
                  <a:pt x="1178552" y="837446"/>
                </a:lnTo>
                <a:lnTo>
                  <a:pt x="1193921" y="794579"/>
                </a:lnTo>
                <a:lnTo>
                  <a:pt x="1206110" y="750301"/>
                </a:lnTo>
                <a:lnTo>
                  <a:pt x="1214985" y="704748"/>
                </a:lnTo>
                <a:lnTo>
                  <a:pt x="1220409" y="658056"/>
                </a:lnTo>
                <a:lnTo>
                  <a:pt x="1222248" y="610361"/>
                </a:lnTo>
                <a:lnTo>
                  <a:pt x="1220409" y="562667"/>
                </a:lnTo>
                <a:lnTo>
                  <a:pt x="1214985" y="515975"/>
                </a:lnTo>
                <a:lnTo>
                  <a:pt x="1206110" y="470422"/>
                </a:lnTo>
                <a:lnTo>
                  <a:pt x="1193921" y="426144"/>
                </a:lnTo>
                <a:lnTo>
                  <a:pt x="1178552" y="383277"/>
                </a:lnTo>
                <a:lnTo>
                  <a:pt x="1160141" y="341955"/>
                </a:lnTo>
                <a:lnTo>
                  <a:pt x="1138823" y="302316"/>
                </a:lnTo>
                <a:lnTo>
                  <a:pt x="1114733" y="264494"/>
                </a:lnTo>
                <a:lnTo>
                  <a:pt x="1088007" y="228626"/>
                </a:lnTo>
                <a:lnTo>
                  <a:pt x="1058781" y="194847"/>
                </a:lnTo>
                <a:lnTo>
                  <a:pt x="1027191" y="163293"/>
                </a:lnTo>
                <a:lnTo>
                  <a:pt x="993372" y="134100"/>
                </a:lnTo>
                <a:lnTo>
                  <a:pt x="957461" y="107404"/>
                </a:lnTo>
                <a:lnTo>
                  <a:pt x="919592" y="83340"/>
                </a:lnTo>
                <a:lnTo>
                  <a:pt x="879903" y="62044"/>
                </a:lnTo>
                <a:lnTo>
                  <a:pt x="838528" y="43651"/>
                </a:lnTo>
                <a:lnTo>
                  <a:pt x="795603" y="28299"/>
                </a:lnTo>
                <a:lnTo>
                  <a:pt x="751265" y="16121"/>
                </a:lnTo>
                <a:lnTo>
                  <a:pt x="705648" y="7255"/>
                </a:lnTo>
                <a:lnTo>
                  <a:pt x="658889" y="1836"/>
                </a:lnTo>
                <a:lnTo>
                  <a:pt x="611124" y="0"/>
                </a:lnTo>
                <a:close/>
              </a:path>
            </a:pathLst>
          </a:custGeom>
          <a:solidFill>
            <a:srgbClr val="00D0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0" y="909827"/>
            <a:ext cx="1849120" cy="3586479"/>
            <a:chOff x="0" y="909827"/>
            <a:chExt cx="1849120" cy="3586479"/>
          </a:xfrm>
        </p:grpSpPr>
        <p:sp>
          <p:nvSpPr>
            <p:cNvPr id="9" name="object 9"/>
            <p:cNvSpPr/>
            <p:nvPr/>
          </p:nvSpPr>
          <p:spPr>
            <a:xfrm>
              <a:off x="173736" y="3012948"/>
              <a:ext cx="1469390" cy="1483360"/>
            </a:xfrm>
            <a:custGeom>
              <a:avLst/>
              <a:gdLst/>
              <a:ahLst/>
              <a:cxnLst/>
              <a:rect l="l" t="t" r="r" b="b"/>
              <a:pathLst>
                <a:path w="1469389" h="1483360">
                  <a:moveTo>
                    <a:pt x="734568" y="0"/>
                  </a:moveTo>
                  <a:lnTo>
                    <a:pt x="686270" y="1577"/>
                  </a:lnTo>
                  <a:lnTo>
                    <a:pt x="638806" y="6243"/>
                  </a:lnTo>
                  <a:lnTo>
                    <a:pt x="592273" y="13901"/>
                  </a:lnTo>
                  <a:lnTo>
                    <a:pt x="546768" y="24453"/>
                  </a:lnTo>
                  <a:lnTo>
                    <a:pt x="502388" y="37801"/>
                  </a:lnTo>
                  <a:lnTo>
                    <a:pt x="459229" y="53847"/>
                  </a:lnTo>
                  <a:lnTo>
                    <a:pt x="417388" y="72494"/>
                  </a:lnTo>
                  <a:lnTo>
                    <a:pt x="376962" y="93643"/>
                  </a:lnTo>
                  <a:lnTo>
                    <a:pt x="338048" y="117198"/>
                  </a:lnTo>
                  <a:lnTo>
                    <a:pt x="300742" y="143060"/>
                  </a:lnTo>
                  <a:lnTo>
                    <a:pt x="265142" y="171132"/>
                  </a:lnTo>
                  <a:lnTo>
                    <a:pt x="231343" y="201316"/>
                  </a:lnTo>
                  <a:lnTo>
                    <a:pt x="199444" y="233514"/>
                  </a:lnTo>
                  <a:lnTo>
                    <a:pt x="169540" y="267629"/>
                  </a:lnTo>
                  <a:lnTo>
                    <a:pt x="141729" y="303562"/>
                  </a:lnTo>
                  <a:lnTo>
                    <a:pt x="116107" y="341216"/>
                  </a:lnTo>
                  <a:lnTo>
                    <a:pt x="92771" y="380494"/>
                  </a:lnTo>
                  <a:lnTo>
                    <a:pt x="71818" y="421297"/>
                  </a:lnTo>
                  <a:lnTo>
                    <a:pt x="53345" y="463528"/>
                  </a:lnTo>
                  <a:lnTo>
                    <a:pt x="37448" y="507089"/>
                  </a:lnTo>
                  <a:lnTo>
                    <a:pt x="24225" y="551883"/>
                  </a:lnTo>
                  <a:lnTo>
                    <a:pt x="13772" y="597811"/>
                  </a:lnTo>
                  <a:lnTo>
                    <a:pt x="6185" y="644776"/>
                  </a:lnTo>
                  <a:lnTo>
                    <a:pt x="1562" y="692680"/>
                  </a:lnTo>
                  <a:lnTo>
                    <a:pt x="0" y="741426"/>
                  </a:lnTo>
                  <a:lnTo>
                    <a:pt x="1562" y="790171"/>
                  </a:lnTo>
                  <a:lnTo>
                    <a:pt x="6185" y="838075"/>
                  </a:lnTo>
                  <a:lnTo>
                    <a:pt x="13772" y="885040"/>
                  </a:lnTo>
                  <a:lnTo>
                    <a:pt x="24225" y="930968"/>
                  </a:lnTo>
                  <a:lnTo>
                    <a:pt x="37448" y="975762"/>
                  </a:lnTo>
                  <a:lnTo>
                    <a:pt x="53345" y="1019323"/>
                  </a:lnTo>
                  <a:lnTo>
                    <a:pt x="71818" y="1061554"/>
                  </a:lnTo>
                  <a:lnTo>
                    <a:pt x="92771" y="1102357"/>
                  </a:lnTo>
                  <a:lnTo>
                    <a:pt x="116107" y="1141635"/>
                  </a:lnTo>
                  <a:lnTo>
                    <a:pt x="141729" y="1179289"/>
                  </a:lnTo>
                  <a:lnTo>
                    <a:pt x="169540" y="1215222"/>
                  </a:lnTo>
                  <a:lnTo>
                    <a:pt x="199444" y="1249337"/>
                  </a:lnTo>
                  <a:lnTo>
                    <a:pt x="231343" y="1281535"/>
                  </a:lnTo>
                  <a:lnTo>
                    <a:pt x="265142" y="1311719"/>
                  </a:lnTo>
                  <a:lnTo>
                    <a:pt x="300742" y="1339791"/>
                  </a:lnTo>
                  <a:lnTo>
                    <a:pt x="338048" y="1365653"/>
                  </a:lnTo>
                  <a:lnTo>
                    <a:pt x="376962" y="1389208"/>
                  </a:lnTo>
                  <a:lnTo>
                    <a:pt x="417388" y="1410357"/>
                  </a:lnTo>
                  <a:lnTo>
                    <a:pt x="459229" y="1429004"/>
                  </a:lnTo>
                  <a:lnTo>
                    <a:pt x="502388" y="1445050"/>
                  </a:lnTo>
                  <a:lnTo>
                    <a:pt x="546768" y="1458398"/>
                  </a:lnTo>
                  <a:lnTo>
                    <a:pt x="592273" y="1468950"/>
                  </a:lnTo>
                  <a:lnTo>
                    <a:pt x="638806" y="1476608"/>
                  </a:lnTo>
                  <a:lnTo>
                    <a:pt x="686270" y="1481274"/>
                  </a:lnTo>
                  <a:lnTo>
                    <a:pt x="734568" y="1482852"/>
                  </a:lnTo>
                  <a:lnTo>
                    <a:pt x="782860" y="1481274"/>
                  </a:lnTo>
                  <a:lnTo>
                    <a:pt x="830319" y="1476608"/>
                  </a:lnTo>
                  <a:lnTo>
                    <a:pt x="876848" y="1468950"/>
                  </a:lnTo>
                  <a:lnTo>
                    <a:pt x="922349" y="1458398"/>
                  </a:lnTo>
                  <a:lnTo>
                    <a:pt x="966728" y="1445050"/>
                  </a:lnTo>
                  <a:lnTo>
                    <a:pt x="1009885" y="1429004"/>
                  </a:lnTo>
                  <a:lnTo>
                    <a:pt x="1051725" y="1410357"/>
                  </a:lnTo>
                  <a:lnTo>
                    <a:pt x="1092150" y="1389208"/>
                  </a:lnTo>
                  <a:lnTo>
                    <a:pt x="1131065" y="1365653"/>
                  </a:lnTo>
                  <a:lnTo>
                    <a:pt x="1168371" y="1339791"/>
                  </a:lnTo>
                  <a:lnTo>
                    <a:pt x="1203972" y="1311719"/>
                  </a:lnTo>
                  <a:lnTo>
                    <a:pt x="1237772" y="1281535"/>
                  </a:lnTo>
                  <a:lnTo>
                    <a:pt x="1269673" y="1249337"/>
                  </a:lnTo>
                  <a:lnTo>
                    <a:pt x="1299578" y="1215222"/>
                  </a:lnTo>
                  <a:lnTo>
                    <a:pt x="1327391" y="1179289"/>
                  </a:lnTo>
                  <a:lnTo>
                    <a:pt x="1353015" y="1141635"/>
                  </a:lnTo>
                  <a:lnTo>
                    <a:pt x="1376353" y="1102357"/>
                  </a:lnTo>
                  <a:lnTo>
                    <a:pt x="1397308" y="1061554"/>
                  </a:lnTo>
                  <a:lnTo>
                    <a:pt x="1415783" y="1019323"/>
                  </a:lnTo>
                  <a:lnTo>
                    <a:pt x="1431682" y="975762"/>
                  </a:lnTo>
                  <a:lnTo>
                    <a:pt x="1444907" y="930968"/>
                  </a:lnTo>
                  <a:lnTo>
                    <a:pt x="1455362" y="885040"/>
                  </a:lnTo>
                  <a:lnTo>
                    <a:pt x="1462949" y="838075"/>
                  </a:lnTo>
                  <a:lnTo>
                    <a:pt x="1467573" y="790171"/>
                  </a:lnTo>
                  <a:lnTo>
                    <a:pt x="1469136" y="741426"/>
                  </a:lnTo>
                  <a:lnTo>
                    <a:pt x="1467573" y="692680"/>
                  </a:lnTo>
                  <a:lnTo>
                    <a:pt x="1462949" y="644776"/>
                  </a:lnTo>
                  <a:lnTo>
                    <a:pt x="1455362" y="597811"/>
                  </a:lnTo>
                  <a:lnTo>
                    <a:pt x="1444907" y="551883"/>
                  </a:lnTo>
                  <a:lnTo>
                    <a:pt x="1431682" y="507089"/>
                  </a:lnTo>
                  <a:lnTo>
                    <a:pt x="1415783" y="463528"/>
                  </a:lnTo>
                  <a:lnTo>
                    <a:pt x="1397308" y="421297"/>
                  </a:lnTo>
                  <a:lnTo>
                    <a:pt x="1376353" y="380494"/>
                  </a:lnTo>
                  <a:lnTo>
                    <a:pt x="1353015" y="341216"/>
                  </a:lnTo>
                  <a:lnTo>
                    <a:pt x="1327391" y="303562"/>
                  </a:lnTo>
                  <a:lnTo>
                    <a:pt x="1299578" y="267629"/>
                  </a:lnTo>
                  <a:lnTo>
                    <a:pt x="1269673" y="233514"/>
                  </a:lnTo>
                  <a:lnTo>
                    <a:pt x="1237772" y="201316"/>
                  </a:lnTo>
                  <a:lnTo>
                    <a:pt x="1203972" y="171132"/>
                  </a:lnTo>
                  <a:lnTo>
                    <a:pt x="1168371" y="143060"/>
                  </a:lnTo>
                  <a:lnTo>
                    <a:pt x="1131065" y="117198"/>
                  </a:lnTo>
                  <a:lnTo>
                    <a:pt x="1092150" y="93643"/>
                  </a:lnTo>
                  <a:lnTo>
                    <a:pt x="1051725" y="72494"/>
                  </a:lnTo>
                  <a:lnTo>
                    <a:pt x="1009885" y="53847"/>
                  </a:lnTo>
                  <a:lnTo>
                    <a:pt x="966728" y="37801"/>
                  </a:lnTo>
                  <a:lnTo>
                    <a:pt x="922349" y="24453"/>
                  </a:lnTo>
                  <a:lnTo>
                    <a:pt x="876848" y="13901"/>
                  </a:lnTo>
                  <a:lnTo>
                    <a:pt x="830319" y="6243"/>
                  </a:lnTo>
                  <a:lnTo>
                    <a:pt x="782860" y="1577"/>
                  </a:lnTo>
                  <a:lnTo>
                    <a:pt x="734568" y="0"/>
                  </a:lnTo>
                  <a:close/>
                </a:path>
              </a:pathLst>
            </a:custGeom>
            <a:solidFill>
              <a:srgbClr val="68FF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909827"/>
              <a:ext cx="1643380" cy="2204085"/>
            </a:xfrm>
            <a:custGeom>
              <a:avLst/>
              <a:gdLst/>
              <a:ahLst/>
              <a:cxnLst/>
              <a:rect l="l" t="t" r="r" b="b"/>
              <a:pathLst>
                <a:path w="1643380" h="2204085">
                  <a:moveTo>
                    <a:pt x="550926" y="0"/>
                  </a:moveTo>
                  <a:lnTo>
                    <a:pt x="503559" y="1017"/>
                  </a:lnTo>
                  <a:lnTo>
                    <a:pt x="456708" y="4044"/>
                  </a:lnTo>
                  <a:lnTo>
                    <a:pt x="410414" y="9037"/>
                  </a:lnTo>
                  <a:lnTo>
                    <a:pt x="364717" y="15955"/>
                  </a:lnTo>
                  <a:lnTo>
                    <a:pt x="319658" y="24758"/>
                  </a:lnTo>
                  <a:lnTo>
                    <a:pt x="275278" y="35404"/>
                  </a:lnTo>
                  <a:lnTo>
                    <a:pt x="231619" y="47852"/>
                  </a:lnTo>
                  <a:lnTo>
                    <a:pt x="188721" y="62060"/>
                  </a:lnTo>
                  <a:lnTo>
                    <a:pt x="146625" y="77987"/>
                  </a:lnTo>
                  <a:lnTo>
                    <a:pt x="105373" y="95591"/>
                  </a:lnTo>
                  <a:lnTo>
                    <a:pt x="65004" y="114832"/>
                  </a:lnTo>
                  <a:lnTo>
                    <a:pt x="25561" y="135668"/>
                  </a:lnTo>
                  <a:lnTo>
                    <a:pt x="0" y="2053161"/>
                  </a:lnTo>
                  <a:lnTo>
                    <a:pt x="25561" y="2068035"/>
                  </a:lnTo>
                  <a:lnTo>
                    <a:pt x="65004" y="2088871"/>
                  </a:lnTo>
                  <a:lnTo>
                    <a:pt x="105373" y="2108112"/>
                  </a:lnTo>
                  <a:lnTo>
                    <a:pt x="146625" y="2125716"/>
                  </a:lnTo>
                  <a:lnTo>
                    <a:pt x="188721" y="2141643"/>
                  </a:lnTo>
                  <a:lnTo>
                    <a:pt x="231619" y="2155851"/>
                  </a:lnTo>
                  <a:lnTo>
                    <a:pt x="275278" y="2168299"/>
                  </a:lnTo>
                  <a:lnTo>
                    <a:pt x="319658" y="2178945"/>
                  </a:lnTo>
                  <a:lnTo>
                    <a:pt x="364717" y="2187748"/>
                  </a:lnTo>
                  <a:lnTo>
                    <a:pt x="410414" y="2194666"/>
                  </a:lnTo>
                  <a:lnTo>
                    <a:pt x="456708" y="2199659"/>
                  </a:lnTo>
                  <a:lnTo>
                    <a:pt x="503559" y="2202686"/>
                  </a:lnTo>
                  <a:lnTo>
                    <a:pt x="550926" y="2203704"/>
                  </a:lnTo>
                  <a:lnTo>
                    <a:pt x="598291" y="2202686"/>
                  </a:lnTo>
                  <a:lnTo>
                    <a:pt x="645142" y="2199659"/>
                  </a:lnTo>
                  <a:lnTo>
                    <a:pt x="691436" y="2194666"/>
                  </a:lnTo>
                  <a:lnTo>
                    <a:pt x="737133" y="2187748"/>
                  </a:lnTo>
                  <a:lnTo>
                    <a:pt x="782192" y="2178945"/>
                  </a:lnTo>
                  <a:lnTo>
                    <a:pt x="826571" y="2168299"/>
                  </a:lnTo>
                  <a:lnTo>
                    <a:pt x="870230" y="2155851"/>
                  </a:lnTo>
                  <a:lnTo>
                    <a:pt x="913128" y="2141643"/>
                  </a:lnTo>
                  <a:lnTo>
                    <a:pt x="955224" y="2125716"/>
                  </a:lnTo>
                  <a:lnTo>
                    <a:pt x="996476" y="2108112"/>
                  </a:lnTo>
                  <a:lnTo>
                    <a:pt x="1036844" y="2088871"/>
                  </a:lnTo>
                  <a:lnTo>
                    <a:pt x="1076288" y="2068035"/>
                  </a:lnTo>
                  <a:lnTo>
                    <a:pt x="1114765" y="2045646"/>
                  </a:lnTo>
                  <a:lnTo>
                    <a:pt x="1152235" y="2021744"/>
                  </a:lnTo>
                  <a:lnTo>
                    <a:pt x="1188657" y="1996371"/>
                  </a:lnTo>
                  <a:lnTo>
                    <a:pt x="1223990" y="1969569"/>
                  </a:lnTo>
                  <a:lnTo>
                    <a:pt x="1258193" y="1941378"/>
                  </a:lnTo>
                  <a:lnTo>
                    <a:pt x="1291226" y="1911840"/>
                  </a:lnTo>
                  <a:lnTo>
                    <a:pt x="1323046" y="1880997"/>
                  </a:lnTo>
                  <a:lnTo>
                    <a:pt x="1353613" y="1848889"/>
                  </a:lnTo>
                  <a:lnTo>
                    <a:pt x="1382887" y="1815558"/>
                  </a:lnTo>
                  <a:lnTo>
                    <a:pt x="1410825" y="1781045"/>
                  </a:lnTo>
                  <a:lnTo>
                    <a:pt x="1437388" y="1745392"/>
                  </a:lnTo>
                  <a:lnTo>
                    <a:pt x="1462534" y="1708640"/>
                  </a:lnTo>
                  <a:lnTo>
                    <a:pt x="1486223" y="1670830"/>
                  </a:lnTo>
                  <a:lnTo>
                    <a:pt x="1508412" y="1632004"/>
                  </a:lnTo>
                  <a:lnTo>
                    <a:pt x="1529062" y="1592202"/>
                  </a:lnTo>
                  <a:lnTo>
                    <a:pt x="1548131" y="1551467"/>
                  </a:lnTo>
                  <a:lnTo>
                    <a:pt x="1565579" y="1509840"/>
                  </a:lnTo>
                  <a:lnTo>
                    <a:pt x="1581364" y="1467361"/>
                  </a:lnTo>
                  <a:lnTo>
                    <a:pt x="1595445" y="1424072"/>
                  </a:lnTo>
                  <a:lnTo>
                    <a:pt x="1607782" y="1380016"/>
                  </a:lnTo>
                  <a:lnTo>
                    <a:pt x="1618333" y="1335232"/>
                  </a:lnTo>
                  <a:lnTo>
                    <a:pt x="1627057" y="1289762"/>
                  </a:lnTo>
                  <a:lnTo>
                    <a:pt x="1633915" y="1243648"/>
                  </a:lnTo>
                  <a:lnTo>
                    <a:pt x="1638863" y="1196930"/>
                  </a:lnTo>
                  <a:lnTo>
                    <a:pt x="1641863" y="1149651"/>
                  </a:lnTo>
                  <a:lnTo>
                    <a:pt x="1642872" y="1101852"/>
                  </a:lnTo>
                  <a:lnTo>
                    <a:pt x="1641863" y="1054052"/>
                  </a:lnTo>
                  <a:lnTo>
                    <a:pt x="1638863" y="1006773"/>
                  </a:lnTo>
                  <a:lnTo>
                    <a:pt x="1633915" y="960055"/>
                  </a:lnTo>
                  <a:lnTo>
                    <a:pt x="1627057" y="913941"/>
                  </a:lnTo>
                  <a:lnTo>
                    <a:pt x="1618333" y="868471"/>
                  </a:lnTo>
                  <a:lnTo>
                    <a:pt x="1607782" y="823687"/>
                  </a:lnTo>
                  <a:lnTo>
                    <a:pt x="1595445" y="779631"/>
                  </a:lnTo>
                  <a:lnTo>
                    <a:pt x="1581364" y="736342"/>
                  </a:lnTo>
                  <a:lnTo>
                    <a:pt x="1565579" y="693863"/>
                  </a:lnTo>
                  <a:lnTo>
                    <a:pt x="1548131" y="652236"/>
                  </a:lnTo>
                  <a:lnTo>
                    <a:pt x="1529062" y="611501"/>
                  </a:lnTo>
                  <a:lnTo>
                    <a:pt x="1508412" y="571699"/>
                  </a:lnTo>
                  <a:lnTo>
                    <a:pt x="1486223" y="532873"/>
                  </a:lnTo>
                  <a:lnTo>
                    <a:pt x="1462534" y="495063"/>
                  </a:lnTo>
                  <a:lnTo>
                    <a:pt x="1437388" y="458311"/>
                  </a:lnTo>
                  <a:lnTo>
                    <a:pt x="1410825" y="422658"/>
                  </a:lnTo>
                  <a:lnTo>
                    <a:pt x="1382887" y="388145"/>
                  </a:lnTo>
                  <a:lnTo>
                    <a:pt x="1353613" y="354814"/>
                  </a:lnTo>
                  <a:lnTo>
                    <a:pt x="1323046" y="322707"/>
                  </a:lnTo>
                  <a:lnTo>
                    <a:pt x="1291226" y="291863"/>
                  </a:lnTo>
                  <a:lnTo>
                    <a:pt x="1258193" y="262325"/>
                  </a:lnTo>
                  <a:lnTo>
                    <a:pt x="1223990" y="234134"/>
                  </a:lnTo>
                  <a:lnTo>
                    <a:pt x="1188657" y="207332"/>
                  </a:lnTo>
                  <a:lnTo>
                    <a:pt x="1152235" y="181959"/>
                  </a:lnTo>
                  <a:lnTo>
                    <a:pt x="1114765" y="158057"/>
                  </a:lnTo>
                  <a:lnTo>
                    <a:pt x="1076288" y="135668"/>
                  </a:lnTo>
                  <a:lnTo>
                    <a:pt x="1036844" y="114832"/>
                  </a:lnTo>
                  <a:lnTo>
                    <a:pt x="996476" y="95591"/>
                  </a:lnTo>
                  <a:lnTo>
                    <a:pt x="955224" y="77987"/>
                  </a:lnTo>
                  <a:lnTo>
                    <a:pt x="913128" y="62060"/>
                  </a:lnTo>
                  <a:lnTo>
                    <a:pt x="870230" y="47852"/>
                  </a:lnTo>
                  <a:lnTo>
                    <a:pt x="826571" y="35404"/>
                  </a:lnTo>
                  <a:lnTo>
                    <a:pt x="782192" y="24758"/>
                  </a:lnTo>
                  <a:lnTo>
                    <a:pt x="737133" y="15955"/>
                  </a:lnTo>
                  <a:lnTo>
                    <a:pt x="691436" y="9037"/>
                  </a:lnTo>
                  <a:lnTo>
                    <a:pt x="645142" y="4044"/>
                  </a:lnTo>
                  <a:lnTo>
                    <a:pt x="598291" y="1017"/>
                  </a:lnTo>
                  <a:lnTo>
                    <a:pt x="550926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9263" y="1022603"/>
              <a:ext cx="879348" cy="879348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60649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«РАЗВИТИЕ ФИЗИЧЕСКОЙ КУЛЬТУРЫ И МАССОВОГО  СПОРТА В КАРАБАШСКОМ ГОРОДСКОМ ОКРУГЕ»</a:t>
            </a:r>
            <a:endParaRPr sz="2400" dirty="0"/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02867" y="2261616"/>
            <a:ext cx="729996" cy="714755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140335" y="9026938"/>
            <a:ext cx="641985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lang="ru-RU" sz="2800" dirty="0" smtClean="0">
                <a:solidFill>
                  <a:schemeClr val="bg1"/>
                </a:solidFill>
              </a:rPr>
              <a:t>24</a:t>
            </a:r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" y="87185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104140952"/>
              </p:ext>
            </p:extLst>
          </p:nvPr>
        </p:nvGraphicFramePr>
        <p:xfrm>
          <a:off x="1998091" y="919027"/>
          <a:ext cx="7723759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1348465" y="811540"/>
            <a:ext cx="281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214898593"/>
              </p:ext>
            </p:extLst>
          </p:nvPr>
        </p:nvGraphicFramePr>
        <p:xfrm>
          <a:off x="14132104" y="554340"/>
          <a:ext cx="2442634" cy="2265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0026650" y="2261616"/>
            <a:ext cx="42946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10 целевых показателей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20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111835"/>
              </p:ext>
            </p:extLst>
          </p:nvPr>
        </p:nvGraphicFramePr>
        <p:xfrm>
          <a:off x="9645649" y="3215723"/>
          <a:ext cx="7969251" cy="68611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90171"/>
                <a:gridCol w="1026360"/>
                <a:gridCol w="1026360"/>
                <a:gridCol w="1026360"/>
              </a:tblGrid>
              <a:tr h="335279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en-US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en-US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en-US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1188721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Доля детей и молодежи (возраст 3-29 лет), систематически занимающихся физической культурой и спортом, в общей численности детей и молодежи (%)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81,0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en-US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en-US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470661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Доля граждан среднего возраста (женщины 30-54 года; мужчины: 30-59 лет), систематически занимающихся физической культурой и спортом, в общей численности граждан среднего возраста </a:t>
                      </a:r>
                      <a:endParaRPr sz="18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45,15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en-US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en-US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0">
                <a:tc>
                  <a:txBody>
                    <a:bodyPr/>
                    <a:lstStyle/>
                    <a:p>
                      <a:pPr marL="91440" marR="83185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Доля граждан старшего возраста (женщины: 55-79 лет; мужчины: 60-79 лет), систематически занимающихся физической культурой и спортом, в общей численности граждан старшего возраста – до 27,35%</a:t>
                      </a:r>
                      <a:endParaRPr sz="18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27,35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en-US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en-US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37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800" dirty="0" smtClean="0">
                          <a:latin typeface="Century Gothic" panose="020B0502020202020204" pitchFamily="34" charset="0"/>
                          <a:cs typeface="Century Gothic"/>
                        </a:rPr>
                        <a:t>Доля граждан в возрасте 3-79 лет, систематически занимающихся физической культурой и спортом в общей численности граждан в возрасте 3-79 лет (5)- до 51,5%</a:t>
                      </a:r>
                      <a:endParaRPr sz="18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81,0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en-US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en-US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719446"/>
              </p:ext>
            </p:extLst>
          </p:nvPr>
        </p:nvGraphicFramePr>
        <p:xfrm>
          <a:off x="1643380" y="3231765"/>
          <a:ext cx="8034850" cy="24079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30426"/>
                <a:gridCol w="1034808"/>
                <a:gridCol w="1034808"/>
                <a:gridCol w="1034808"/>
              </a:tblGrid>
              <a:tr h="335279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173737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Организация </a:t>
                      </a:r>
                      <a:r>
                        <a:rPr sz="1800" b="1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800" b="1" spc="-10" dirty="0" err="1">
                          <a:latin typeface="Century Gothic"/>
                          <a:cs typeface="Century Gothic"/>
                        </a:rPr>
                        <a:t>проведение</a:t>
                      </a:r>
                      <a:r>
                        <a:rPr sz="1800" b="1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800" b="1" spc="-10" dirty="0" smtClean="0">
                          <a:latin typeface="Century Gothic"/>
                          <a:cs typeface="Century Gothic"/>
                        </a:rPr>
                        <a:t>МЕРОПРИЯТИЙ С ДЕТЬМИ И МОЛОДЕЖЬЮ</a:t>
                      </a:r>
                    </a:p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800" b="1" spc="-10" dirty="0" smtClean="0">
                          <a:latin typeface="Century Gothic"/>
                          <a:cs typeface="Century Gothic"/>
                        </a:rPr>
                        <a:t>В РАМКАХ РЕГИОНАЛЬНОГО  ПРОЕКТА  СОЦИАЛЬНАЯ АКТИВНОСТЬ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0,5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0,2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0,2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</a:tbl>
          </a:graphicData>
        </a:graphic>
      </p:graphicFrame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60649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«РАЗВИТИЕ МОЛОДЕЖНОЙ ПОЛИТИКИ В КАРАБАШСКОМ ГОРОДСКОМ ОКРУГЕ</a:t>
            </a:r>
            <a:endParaRPr sz="2400" dirty="0"/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02867" y="2261616"/>
            <a:ext cx="729996" cy="714755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140335" y="9026938"/>
            <a:ext cx="641985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lang="ru-RU" sz="2800" dirty="0" smtClean="0">
                <a:solidFill>
                  <a:schemeClr val="bg1"/>
                </a:solidFill>
              </a:rPr>
              <a:t>25</a:t>
            </a:r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" y="87185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4037376422"/>
              </p:ext>
            </p:extLst>
          </p:nvPr>
        </p:nvGraphicFramePr>
        <p:xfrm>
          <a:off x="1998091" y="919027"/>
          <a:ext cx="7723759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1348465" y="811540"/>
            <a:ext cx="281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3158537728"/>
              </p:ext>
            </p:extLst>
          </p:nvPr>
        </p:nvGraphicFramePr>
        <p:xfrm>
          <a:off x="14132104" y="554340"/>
          <a:ext cx="2442634" cy="2265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0026650" y="2261616"/>
            <a:ext cx="42946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7 целевых показателей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20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083458"/>
              </p:ext>
            </p:extLst>
          </p:nvPr>
        </p:nvGraphicFramePr>
        <p:xfrm>
          <a:off x="9645649" y="3215723"/>
          <a:ext cx="7969251" cy="63208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90171"/>
                <a:gridCol w="1026360"/>
                <a:gridCol w="1026360"/>
                <a:gridCol w="1026360"/>
              </a:tblGrid>
              <a:tr h="335279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1188721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Количество молодых людей в возрасте от 14 до 35 лет, проживающих в муниципальном образовании, принявших участие в реализации мероприятий патриотической направленности на территории муниципального образования 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1175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1185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470661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Доля молодых людей от общего числа молодых людей в возрасте от 14 до 35 лет, проживающих в муниципальном образовании, принявших участие в мероприятиях, направленных на развитие правовой грамотности и повышение электоральной активности, проводимых на территории муниципального образования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23%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25%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0">
                <a:tc>
                  <a:txBody>
                    <a:bodyPr/>
                    <a:lstStyle/>
                    <a:p>
                      <a:pPr marL="91440" marR="83185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Количество проведенных в муниципальном образовании мероприятий, связанных с проектной деятельностью молодежи (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грантовые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конкурсы, семинары, тренинги, форумы)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2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2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37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Количество молодых людей в возрасте от 14 до 35 лет, проживающих в муниципальном образовании, принявших участие в мероприятиях в сфере образования, интеллектуальной и творческой деятельности, проводимых на территории муниципального образования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1330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1340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10" y="5791200"/>
            <a:ext cx="4876800" cy="3764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029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068826"/>
              </p:ext>
            </p:extLst>
          </p:nvPr>
        </p:nvGraphicFramePr>
        <p:xfrm>
          <a:off x="1643380" y="3231765"/>
          <a:ext cx="8034850" cy="24079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30426"/>
                <a:gridCol w="1034808"/>
                <a:gridCol w="1034808"/>
                <a:gridCol w="1034808"/>
              </a:tblGrid>
              <a:tr h="335279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173737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5" dirty="0" err="1">
                          <a:latin typeface="Century Gothic"/>
                          <a:cs typeface="Century Gothic"/>
                        </a:rPr>
                        <a:t>Организация</a:t>
                      </a: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800" b="1" dirty="0" smtClean="0">
                          <a:latin typeface="Century Gothic"/>
                          <a:cs typeface="Century Gothic"/>
                        </a:rPr>
                        <a:t>временной трудовой занятости несовершеннолетних граждан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0,5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0,2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0,2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</a:tbl>
          </a:graphicData>
        </a:graphic>
      </p:graphicFrame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60649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«ОРГАНИЗАЦИЯ ВРЕМЕННОЙ ТРУДОВОЙ ЗАНЯТОСТИ НЕСОВЕРШЕННОЛЕТНИХ ГРАЖДАН  КАРАБАШСКОГО ГОРОДСКОГО ОКРУГА</a:t>
            </a:r>
            <a:endParaRPr sz="2400" dirty="0"/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02867" y="2261616"/>
            <a:ext cx="729996" cy="714755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140335" y="9026938"/>
            <a:ext cx="641985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lang="ru-RU" sz="2800" dirty="0" smtClean="0">
                <a:solidFill>
                  <a:schemeClr val="bg1"/>
                </a:solidFill>
              </a:rPr>
              <a:t>26</a:t>
            </a:r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" y="87185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93020282"/>
              </p:ext>
            </p:extLst>
          </p:nvPr>
        </p:nvGraphicFramePr>
        <p:xfrm>
          <a:off x="1998091" y="919027"/>
          <a:ext cx="7723759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0179050" y="1943470"/>
            <a:ext cx="281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397805368"/>
              </p:ext>
            </p:extLst>
          </p:nvPr>
        </p:nvGraphicFramePr>
        <p:xfrm>
          <a:off x="12998450" y="1129086"/>
          <a:ext cx="2442634" cy="2265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9873260" y="4496308"/>
            <a:ext cx="75447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2 целевых показателя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20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099914"/>
              </p:ext>
            </p:extLst>
          </p:nvPr>
        </p:nvGraphicFramePr>
        <p:xfrm>
          <a:off x="9645649" y="5715000"/>
          <a:ext cx="7969251" cy="29946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90171"/>
                <a:gridCol w="1026360"/>
                <a:gridCol w="1026360"/>
                <a:gridCol w="1026360"/>
              </a:tblGrid>
              <a:tr h="335279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1188721">
                <a:tc>
                  <a:txBody>
                    <a:bodyPr/>
                    <a:lstStyle/>
                    <a:p>
                      <a:pPr marL="91440" marR="83185" algn="l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Трудоустроенные подростки от общего числа подростков, проживающих на территории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городского округа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lang="ru-RU" sz="140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Times New Roman"/>
                        </a:rPr>
                        <a:t>15</a:t>
                      </a:r>
                      <a:r>
                        <a:rPr lang="ru-RU" sz="1400" dirty="0" smtClean="0">
                          <a:latin typeface="Century Gothic" panose="020B0502020202020204" pitchFamily="34" charset="0"/>
                          <a:cs typeface="Times New Roman"/>
                        </a:rPr>
                        <a:t>%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15%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470661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Численность временно трудоустроенных подростков, находящихся в трудной жизненной ситуации и социально опасном положении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90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90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098" name="Picture 2" descr="https://pmosty.roomosty.by/files/02083/obj/110/18813/img/image002%20(1)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7" t="34965" r="59219" b="51110"/>
          <a:stretch/>
        </p:blipFill>
        <p:spPr bwMode="auto">
          <a:xfrm>
            <a:off x="1386903" y="5598694"/>
            <a:ext cx="7996738" cy="369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05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nikoladm.khabkrai.ru/photos/2614_x9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41" y="988912"/>
            <a:ext cx="4433286" cy="289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-1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«ПОДДЕРЖКА СОЦИАЛЬНО-ОРИЕНТИРОВАННЫХ НЕКОММЕРЧЕСКИХ ОРГАНИЗАЦИЙ  КАРАБАШСКОГО ГОРОДСКОГО ОКРУГА»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203194"/>
              </p:ext>
            </p:extLst>
          </p:nvPr>
        </p:nvGraphicFramePr>
        <p:xfrm>
          <a:off x="1005467" y="4495800"/>
          <a:ext cx="8792583" cy="30985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99963"/>
                <a:gridCol w="1197540"/>
                <a:gridCol w="1197540"/>
                <a:gridCol w="1197540"/>
              </a:tblGrid>
              <a:tr h="381000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  <a:tr h="85926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spc="-5" dirty="0" smtClean="0">
                          <a:latin typeface="Century Gothic" panose="020B0502020202020204" pitchFamily="34" charset="0"/>
                          <a:cs typeface="Century Gothic"/>
                        </a:rPr>
                        <a:t>Предоставление субсидии на осуществление деятельности  Обществу инвалидов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spc="-5" dirty="0" smtClean="0">
                          <a:latin typeface="Century Gothic" panose="020B0502020202020204" pitchFamily="34" charset="0"/>
                          <a:cs typeface="Century Gothic"/>
                        </a:rPr>
                        <a:t>0,7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spc="-5" dirty="0" smtClean="0">
                          <a:latin typeface="Century Gothic" panose="020B0502020202020204" pitchFamily="34" charset="0"/>
                          <a:cs typeface="Century Gothic"/>
                        </a:rPr>
                        <a:t>0,7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spc="-5" dirty="0" smtClean="0">
                          <a:latin typeface="Century Gothic" panose="020B0502020202020204" pitchFamily="34" charset="0"/>
                          <a:cs typeface="Century Gothic"/>
                        </a:rPr>
                        <a:t>0,7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80956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lang="ru-RU" sz="1600" b="0" spc="-5" dirty="0" smtClean="0">
                          <a:latin typeface="Century Gothic" panose="020B0502020202020204" pitchFamily="34" charset="0"/>
                          <a:cs typeface="Century Gothic"/>
                        </a:rPr>
                        <a:t>Предоставление субсидии Обществу ветеранов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0287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0,9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0,8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0,8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647681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lang="ru-RU" sz="1600" b="0" spc="-5" dirty="0" smtClean="0">
                          <a:latin typeface="Century Gothic" panose="020B0502020202020204" pitchFamily="34" charset="0"/>
                          <a:cs typeface="Century Gothic"/>
                        </a:rPr>
                        <a:t>Предоставление субсидии Союзу женщин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162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1,2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b="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1,2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1,2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401084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2,8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2,7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2,7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27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734036843"/>
              </p:ext>
            </p:extLst>
          </p:nvPr>
        </p:nvGraphicFramePr>
        <p:xfrm>
          <a:off x="3473450" y="2209800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502353645"/>
              </p:ext>
            </p:extLst>
          </p:nvPr>
        </p:nvGraphicFramePr>
        <p:xfrm>
          <a:off x="14293850" y="513329"/>
          <a:ext cx="2442634" cy="2695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855450" y="980891"/>
            <a:ext cx="17145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2735217"/>
            <a:ext cx="7588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6 целевых показателей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603977"/>
              </p:ext>
            </p:extLst>
          </p:nvPr>
        </p:nvGraphicFramePr>
        <p:xfrm>
          <a:off x="10055059" y="3878951"/>
          <a:ext cx="7439192" cy="57268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64910"/>
                <a:gridCol w="958094"/>
                <a:gridCol w="958094"/>
                <a:gridCol w="958094"/>
              </a:tblGrid>
              <a:tr h="291345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1227734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Количество реализованных социально ориентированными некоммерческими организациями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городского округа общественно значимых программ, мероприятий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23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25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2313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Количество некоммерческих организаций, общественных объединений </a:t>
                      </a:r>
                      <a:r>
                        <a:rPr lang="ru-RU" sz="1400" dirty="0" err="1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Карабашского</a:t>
                      </a: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 городского округа, взаимодействующих с администрацией города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5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5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666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Количество некоммерческих организаций, получивших финансовую поддержку в виде субсидий из бюджета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городского округа для поддержки общественно значимых инициатив социально ориентированных некоммерческих организаций города</a:t>
                      </a: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4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5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9710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Количество участников мероприятий – жителей города, принявших участие в мероприятиях, проводимых социально ориентированными некоммерческими организациями, общественными объединениями при поддержке администрации города 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3500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4000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443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«ПОВЫШЕНИЕ ПОЖАРНОЙ БЕЗОПАСНОСТИ В  КАРАБАШСКОМ ГОРОДСКОМ ОКРУГЕ»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47543"/>
              </p:ext>
            </p:extLst>
          </p:nvPr>
        </p:nvGraphicFramePr>
        <p:xfrm>
          <a:off x="1005467" y="4495800"/>
          <a:ext cx="8792583" cy="50797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99963"/>
                <a:gridCol w="1197540"/>
                <a:gridCol w="1197540"/>
                <a:gridCol w="1197540"/>
              </a:tblGrid>
              <a:tr h="381000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spc="-5" dirty="0" smtClean="0">
                          <a:latin typeface="Century Gothic" panose="020B0502020202020204" pitchFamily="34" charset="0"/>
                          <a:cs typeface="Century Gothic"/>
                        </a:rPr>
                        <a:t>Обеспечение</a:t>
                      </a:r>
                      <a:r>
                        <a:rPr lang="ru-RU" sz="1600" b="0" spc="-5" baseline="0" dirty="0" smtClean="0">
                          <a:latin typeface="Century Gothic" panose="020B0502020202020204" pitchFamily="34" charset="0"/>
                          <a:cs typeface="Century Gothic"/>
                        </a:rPr>
                        <a:t> пожарной сигнализации в муниципальных учреждениях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spc="-5" dirty="0" smtClean="0">
                          <a:latin typeface="Century Gothic" panose="020B0502020202020204" pitchFamily="34" charset="0"/>
                          <a:cs typeface="Century Gothic"/>
                        </a:rPr>
                        <a:t>0,8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spc="-5" dirty="0" smtClean="0">
                          <a:latin typeface="Century Gothic" panose="020B0502020202020204" pitchFamily="34" charset="0"/>
                          <a:cs typeface="Century Gothic"/>
                        </a:rPr>
                        <a:t>0,8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spc="-5" dirty="0" smtClean="0">
                          <a:latin typeface="Century Gothic" panose="020B0502020202020204" pitchFamily="34" charset="0"/>
                          <a:cs typeface="Century Gothic"/>
                        </a:rPr>
                        <a:t>0,8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Приобретение</a:t>
                      </a:r>
                      <a:r>
                        <a:rPr lang="ru-RU" sz="1600" b="0" baseline="0" dirty="0" smtClean="0">
                          <a:latin typeface="Century Gothic" panose="020B0502020202020204" pitchFamily="34" charset="0"/>
                          <a:cs typeface="Century Gothic"/>
                        </a:rPr>
                        <a:t> средств пожарной защиты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0,2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0,06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0,07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Обработка</a:t>
                      </a:r>
                      <a:r>
                        <a:rPr lang="ru-RU" sz="1600" b="0" baseline="0" dirty="0" smtClean="0">
                          <a:latin typeface="Century Gothic" panose="020B0502020202020204" pitchFamily="34" charset="0"/>
                          <a:cs typeface="Century Gothic"/>
                        </a:rPr>
                        <a:t> деревянных конструкций, испытание пожарных лестниц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0,5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0,5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0,5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37846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Опашка территории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0,6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1,2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1,2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lang="ru-RU" sz="1600" b="0" spc="-5" dirty="0" smtClean="0">
                          <a:latin typeface="Century Gothic" panose="020B0502020202020204" pitchFamily="34" charset="0"/>
                          <a:cs typeface="Century Gothic"/>
                        </a:rPr>
                        <a:t>Очистка от сухой растительности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0287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0,08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0,2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0,2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Оборудование пожарных</a:t>
                      </a:r>
                      <a:r>
                        <a:rPr lang="ru-RU" sz="1600" b="0" baseline="0" dirty="0" smtClean="0">
                          <a:latin typeface="Century Gothic" panose="020B0502020202020204" pitchFamily="34" charset="0"/>
                          <a:cs typeface="Century Gothic"/>
                        </a:rPr>
                        <a:t> пирсов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0287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0,3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0,9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0,9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647681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lang="ru-RU" sz="1600" b="0" spc="-5" dirty="0" smtClean="0">
                          <a:latin typeface="Century Gothic" panose="020B0502020202020204" pitchFamily="34" charset="0"/>
                          <a:cs typeface="Century Gothic"/>
                        </a:rPr>
                        <a:t>Предоставление субсидии добровольной</a:t>
                      </a:r>
                      <a:r>
                        <a:rPr lang="ru-RU" sz="1600" b="0" spc="-5" baseline="0" dirty="0" smtClean="0">
                          <a:latin typeface="Century Gothic" panose="020B0502020202020204" pitchFamily="34" charset="0"/>
                          <a:cs typeface="Century Gothic"/>
                        </a:rPr>
                        <a:t> пожарной команде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162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2,7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b="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0,5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b="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2,7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647681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Установка пожарных </a:t>
                      </a:r>
                      <a:r>
                        <a:rPr lang="ru-RU" sz="1600" b="0" dirty="0" err="1" smtClean="0">
                          <a:latin typeface="Century Gothic" panose="020B0502020202020204" pitchFamily="34" charset="0"/>
                          <a:cs typeface="Century Gothic"/>
                        </a:rPr>
                        <a:t>извещателей</a:t>
                      </a: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 в жилых помещениях неблагополучных семей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162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0,03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0,03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0,03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401084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5,2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4,2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6,4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28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843309520"/>
              </p:ext>
            </p:extLst>
          </p:nvPr>
        </p:nvGraphicFramePr>
        <p:xfrm>
          <a:off x="3473450" y="2209800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826667019"/>
              </p:ext>
            </p:extLst>
          </p:nvPr>
        </p:nvGraphicFramePr>
        <p:xfrm>
          <a:off x="14293850" y="513329"/>
          <a:ext cx="2442634" cy="2695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855450" y="980891"/>
            <a:ext cx="17145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2735217"/>
            <a:ext cx="7588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8080"/>
                </a:solidFill>
              </a:rPr>
              <a:t>8</a:t>
            </a:r>
            <a:r>
              <a:rPr lang="ru-RU" sz="2800" b="1" dirty="0" smtClean="0">
                <a:solidFill>
                  <a:srgbClr val="008080"/>
                </a:solidFill>
              </a:rPr>
              <a:t> целевых показателей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574273"/>
              </p:ext>
            </p:extLst>
          </p:nvPr>
        </p:nvGraphicFramePr>
        <p:xfrm>
          <a:off x="10055059" y="3878951"/>
          <a:ext cx="7439192" cy="62422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64910"/>
                <a:gridCol w="958094"/>
                <a:gridCol w="958094"/>
                <a:gridCol w="958094"/>
              </a:tblGrid>
              <a:tr h="291345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1087504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Снижение количества лесных пожаров за счет проведения ежегодной опашки  территории, а также за счет очистки травянистой растительности на участках общего пользования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23137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Повышение уровня защищенности от пожаров за счет установки (замены) АУПС в общеобразовательных учреждениях и установки (замены) пожарных </a:t>
                      </a:r>
                      <a:r>
                        <a:rPr lang="ru-RU" sz="1400" dirty="0" err="1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извещателей</a:t>
                      </a: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 в неблагополучных семьях, всего от числа необходимых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127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Доля учреждений, обеспеченных наличием заключенных договоров на обслуживание системы «Стрелец мониторинг», автоматических установок пожарной сигнализации (АПС) и тревожных кнопок в учреждениях образования и культуры, всего от числа требуемых</a:t>
                      </a: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016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Доля учреждений образования и культуры, укомплектованных первичными средствами пожаротушения, всего от числа необходимых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9710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Доля обустроенных площадок (пирсов) с твердым покрытием размерами не менее 12*12, для забора воды из источников наружного водоснабжения  для пожарных автомобилей в населенных пунктах </a:t>
                      </a:r>
                      <a:r>
                        <a:rPr lang="ru-RU" sz="1400" dirty="0" err="1" smtClean="0">
                          <a:latin typeface="Century Gothic" panose="020B0502020202020204" pitchFamily="34" charset="0"/>
                          <a:cs typeface="Century Gothic"/>
                        </a:rPr>
                        <a:t>Карабашского</a:t>
                      </a: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 городского округа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6146" name="Picture 2" descr="https://www.n-vartovsk.ru/upload/iblock/d28/qbluvsj92iwy3l79ulvgs8l47t462ldj/7zsvhozumagvyneg9700ag02upwakgi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66" y="996934"/>
            <a:ext cx="2543175" cy="246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34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Picture 9" descr="Рисунок стройки - 7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22" y="7010399"/>
            <a:ext cx="12910853" cy="257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-4445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</a:t>
            </a:r>
            <a:r>
              <a:rPr lang="ru-RU" sz="2400" spc="-5" dirty="0" smtClean="0">
                <a:solidFill>
                  <a:srgbClr val="00A2AA"/>
                </a:solidFill>
              </a:rPr>
              <a:t>«</a:t>
            </a:r>
            <a:r>
              <a:rPr lang="ru-RU" sz="2400" spc="-5" dirty="0" smtClean="0">
                <a:solidFill>
                  <a:srgbClr val="00A2AA"/>
                </a:solidFill>
              </a:rPr>
              <a:t>КАПИТАЛЬНОЕ СТРОИТЕЛЬСТВО НА ТЕРРИТОРИИ </a:t>
            </a:r>
            <a:r>
              <a:rPr lang="ru-RU" sz="2400" spc="-5" dirty="0" smtClean="0">
                <a:solidFill>
                  <a:srgbClr val="00A2AA"/>
                </a:solidFill>
              </a:rPr>
              <a:t>  КАРАБАШСКОГО ГОРОДСКОГО ОКРУГА»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355115"/>
              </p:ext>
            </p:extLst>
          </p:nvPr>
        </p:nvGraphicFramePr>
        <p:xfrm>
          <a:off x="1005467" y="4495800"/>
          <a:ext cx="8792583" cy="28369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99963"/>
                <a:gridCol w="1197540"/>
                <a:gridCol w="1197540"/>
                <a:gridCol w="1197540"/>
              </a:tblGrid>
              <a:tr h="381000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Центр культурного развития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b="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spc="-5" dirty="0" smtClean="0">
                          <a:latin typeface="Century Gothic" panose="020B0502020202020204" pitchFamily="34" charset="0"/>
                          <a:cs typeface="Century Gothic"/>
                        </a:rPr>
                        <a:t>1,2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b="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spc="-5" dirty="0" smtClean="0"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b="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spc="-5" dirty="0" smtClean="0"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Реконструкция водозабора озера</a:t>
                      </a:r>
                      <a:r>
                        <a:rPr lang="ru-RU" sz="1600" b="0" baseline="0" dirty="0" smtClean="0">
                          <a:latin typeface="Century Gothic" panose="020B0502020202020204" pitchFamily="34" charset="0"/>
                          <a:cs typeface="Century Gothic"/>
                        </a:rPr>
                        <a:t> </a:t>
                      </a:r>
                      <a:r>
                        <a:rPr lang="ru-RU" sz="1600" b="0" baseline="0" dirty="0" err="1" smtClean="0">
                          <a:latin typeface="Century Gothic" panose="020B0502020202020204" pitchFamily="34" charset="0"/>
                          <a:cs typeface="Century Gothic"/>
                        </a:rPr>
                        <a:t>Серебры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0,6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Строительство водовода в Южной части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17,0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37846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Строительство газовых сетей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39,5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401084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18,8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39,5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9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586199559"/>
              </p:ext>
            </p:extLst>
          </p:nvPr>
        </p:nvGraphicFramePr>
        <p:xfrm>
          <a:off x="3473450" y="2209800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5326549"/>
              </p:ext>
            </p:extLst>
          </p:nvPr>
        </p:nvGraphicFramePr>
        <p:xfrm>
          <a:off x="14293850" y="513329"/>
          <a:ext cx="2442634" cy="2695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855450" y="980891"/>
            <a:ext cx="17145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2735217"/>
            <a:ext cx="7588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5 целевых показателей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062226"/>
              </p:ext>
            </p:extLst>
          </p:nvPr>
        </p:nvGraphicFramePr>
        <p:xfrm>
          <a:off x="10055059" y="3878951"/>
          <a:ext cx="7439192" cy="35419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64910"/>
                <a:gridCol w="958094"/>
                <a:gridCol w="958094"/>
                <a:gridCol w="958094"/>
              </a:tblGrid>
              <a:tr h="255543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935708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Ввод в эксплуатацию объектов капитального строительства, единиц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3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08005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Завершение работ по проектированию объектов капитального строительства, единиц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874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Удельный вес объектов муниципальной собственности, на которых выполнен капитальный ремонт (реконструкция), к общему числу объектов, запланированных к проведению капитального ремонта (реконструкции),%</a:t>
                      </a: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4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4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95" y="979620"/>
            <a:ext cx="2848610" cy="284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802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гнутая вниз стрелка 3"/>
          <p:cNvSpPr/>
          <p:nvPr/>
        </p:nvSpPr>
        <p:spPr>
          <a:xfrm>
            <a:off x="1579626" y="7534210"/>
            <a:ext cx="3985784" cy="1793787"/>
          </a:xfrm>
          <a:prstGeom prst="curvedUpArrow">
            <a:avLst/>
          </a:prstGeom>
          <a:noFill/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-1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92200" y="193929"/>
            <a:ext cx="833691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A2AA"/>
                </a:solidFill>
              </a:rPr>
              <a:t>ОСНОВНЫЕ </a:t>
            </a:r>
            <a:r>
              <a:rPr sz="2400" spc="-5" dirty="0">
                <a:solidFill>
                  <a:srgbClr val="00A2AA"/>
                </a:solidFill>
              </a:rPr>
              <a:t>ХАРАКТЕРИСТИКИ </a:t>
            </a:r>
            <a:r>
              <a:rPr sz="2400" dirty="0" smtClean="0">
                <a:solidFill>
                  <a:srgbClr val="00A2AA"/>
                </a:solidFill>
              </a:rPr>
              <a:t>БЮДЖЕТА</a:t>
            </a:r>
            <a:r>
              <a:rPr lang="ru-RU" sz="2400" dirty="0" smtClean="0">
                <a:solidFill>
                  <a:srgbClr val="00A2AA"/>
                </a:solidFill>
              </a:rPr>
              <a:t> КАРАБАШСКОГО ГОРОДСКОГО ОКРУГА</a:t>
            </a:r>
            <a:endParaRPr sz="2400" dirty="0"/>
          </a:p>
        </p:txBody>
      </p:sp>
      <p:grpSp>
        <p:nvGrpSpPr>
          <p:cNvPr id="8" name="object 8"/>
          <p:cNvGrpSpPr/>
          <p:nvPr/>
        </p:nvGrpSpPr>
        <p:grpSpPr>
          <a:xfrm>
            <a:off x="1271016" y="1540185"/>
            <a:ext cx="1271016" cy="4728535"/>
            <a:chOff x="1271016" y="2504940"/>
            <a:chExt cx="1271016" cy="3763780"/>
          </a:xfrm>
        </p:grpSpPr>
        <p:sp>
          <p:nvSpPr>
            <p:cNvPr id="9" name="object 9"/>
            <p:cNvSpPr/>
            <p:nvPr/>
          </p:nvSpPr>
          <p:spPr>
            <a:xfrm>
              <a:off x="1271016" y="2504940"/>
              <a:ext cx="617220" cy="3763780"/>
            </a:xfrm>
            <a:custGeom>
              <a:avLst/>
              <a:gdLst/>
              <a:ahLst/>
              <a:cxnLst/>
              <a:rect l="l" t="t" r="r" b="b"/>
              <a:pathLst>
                <a:path w="617219" h="4097020">
                  <a:moveTo>
                    <a:pt x="617220" y="0"/>
                  </a:moveTo>
                  <a:lnTo>
                    <a:pt x="0" y="0"/>
                  </a:lnTo>
                  <a:lnTo>
                    <a:pt x="0" y="4096512"/>
                  </a:lnTo>
                  <a:lnTo>
                    <a:pt x="617220" y="4096512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924812" y="2913498"/>
              <a:ext cx="617220" cy="3354839"/>
            </a:xfrm>
            <a:custGeom>
              <a:avLst/>
              <a:gdLst/>
              <a:ahLst/>
              <a:cxnLst/>
              <a:rect l="l" t="t" r="r" b="b"/>
              <a:pathLst>
                <a:path w="617219" h="3957954">
                  <a:moveTo>
                    <a:pt x="617219" y="0"/>
                  </a:moveTo>
                  <a:lnTo>
                    <a:pt x="0" y="0"/>
                  </a:lnTo>
                  <a:lnTo>
                    <a:pt x="0" y="3957828"/>
                  </a:lnTo>
                  <a:lnTo>
                    <a:pt x="617219" y="3957828"/>
                  </a:lnTo>
                  <a:lnTo>
                    <a:pt x="617219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845307" y="990601"/>
            <a:ext cx="1272540" cy="5277991"/>
            <a:chOff x="2845307" y="517127"/>
            <a:chExt cx="1272540" cy="5751466"/>
          </a:xfrm>
        </p:grpSpPr>
        <p:sp>
          <p:nvSpPr>
            <p:cNvPr id="12" name="object 12"/>
            <p:cNvSpPr/>
            <p:nvPr/>
          </p:nvSpPr>
          <p:spPr>
            <a:xfrm>
              <a:off x="2845307" y="1513554"/>
              <a:ext cx="617220" cy="4755039"/>
            </a:xfrm>
            <a:custGeom>
              <a:avLst/>
              <a:gdLst/>
              <a:ahLst/>
              <a:cxnLst/>
              <a:rect l="l" t="t" r="r" b="b"/>
              <a:pathLst>
                <a:path w="617220" h="4223385">
                  <a:moveTo>
                    <a:pt x="617219" y="0"/>
                  </a:moveTo>
                  <a:lnTo>
                    <a:pt x="0" y="0"/>
                  </a:lnTo>
                  <a:lnTo>
                    <a:pt x="0" y="4223004"/>
                  </a:lnTo>
                  <a:lnTo>
                    <a:pt x="617219" y="4223004"/>
                  </a:lnTo>
                  <a:lnTo>
                    <a:pt x="617219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500627" y="517127"/>
              <a:ext cx="617220" cy="5751085"/>
            </a:xfrm>
            <a:custGeom>
              <a:avLst/>
              <a:gdLst/>
              <a:ahLst/>
              <a:cxnLst/>
              <a:rect l="l" t="t" r="r" b="b"/>
              <a:pathLst>
                <a:path w="617220" h="4175760">
                  <a:moveTo>
                    <a:pt x="617220" y="0"/>
                  </a:moveTo>
                  <a:lnTo>
                    <a:pt x="0" y="0"/>
                  </a:lnTo>
                  <a:lnTo>
                    <a:pt x="0" y="4175760"/>
                  </a:lnTo>
                  <a:lnTo>
                    <a:pt x="617220" y="4175760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4468762" y="3241607"/>
            <a:ext cx="1272921" cy="3027112"/>
            <a:chOff x="4421123" y="2194997"/>
            <a:chExt cx="1272921" cy="4073722"/>
          </a:xfrm>
        </p:grpSpPr>
        <p:sp>
          <p:nvSpPr>
            <p:cNvPr id="15" name="object 15"/>
            <p:cNvSpPr/>
            <p:nvPr/>
          </p:nvSpPr>
          <p:spPr>
            <a:xfrm>
              <a:off x="4421123" y="2346317"/>
              <a:ext cx="617220" cy="3922402"/>
            </a:xfrm>
            <a:custGeom>
              <a:avLst/>
              <a:gdLst/>
              <a:ahLst/>
              <a:cxnLst/>
              <a:rect l="l" t="t" r="r" b="b"/>
              <a:pathLst>
                <a:path w="617220" h="4538980">
                  <a:moveTo>
                    <a:pt x="617220" y="0"/>
                  </a:moveTo>
                  <a:lnTo>
                    <a:pt x="0" y="0"/>
                  </a:lnTo>
                  <a:lnTo>
                    <a:pt x="0" y="4538471"/>
                  </a:lnTo>
                  <a:lnTo>
                    <a:pt x="617220" y="4538471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074919" y="2194997"/>
              <a:ext cx="619125" cy="4073214"/>
            </a:xfrm>
            <a:custGeom>
              <a:avLst/>
              <a:gdLst/>
              <a:ahLst/>
              <a:cxnLst/>
              <a:rect l="l" t="t" r="r" b="b"/>
              <a:pathLst>
                <a:path w="619125" h="4632960">
                  <a:moveTo>
                    <a:pt x="618743" y="0"/>
                  </a:moveTo>
                  <a:lnTo>
                    <a:pt x="0" y="0"/>
                  </a:lnTo>
                  <a:lnTo>
                    <a:pt x="0" y="4632960"/>
                  </a:lnTo>
                  <a:lnTo>
                    <a:pt x="618743" y="4632960"/>
                  </a:lnTo>
                  <a:lnTo>
                    <a:pt x="618743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5995415" y="3904451"/>
            <a:ext cx="1272540" cy="2364013"/>
            <a:chOff x="5995415" y="3241607"/>
            <a:chExt cx="1272540" cy="3026858"/>
          </a:xfrm>
        </p:grpSpPr>
        <p:sp>
          <p:nvSpPr>
            <p:cNvPr id="18" name="object 18"/>
            <p:cNvSpPr/>
            <p:nvPr/>
          </p:nvSpPr>
          <p:spPr>
            <a:xfrm>
              <a:off x="5995415" y="3241607"/>
              <a:ext cx="617220" cy="3026858"/>
            </a:xfrm>
            <a:custGeom>
              <a:avLst/>
              <a:gdLst/>
              <a:ahLst/>
              <a:cxnLst/>
              <a:rect l="l" t="t" r="r" b="b"/>
              <a:pathLst>
                <a:path w="617220" h="4639310">
                  <a:moveTo>
                    <a:pt x="617219" y="0"/>
                  </a:moveTo>
                  <a:lnTo>
                    <a:pt x="0" y="0"/>
                  </a:lnTo>
                  <a:lnTo>
                    <a:pt x="0" y="4639056"/>
                  </a:lnTo>
                  <a:lnTo>
                    <a:pt x="617219" y="4639056"/>
                  </a:lnTo>
                  <a:lnTo>
                    <a:pt x="617219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650735" y="3241607"/>
              <a:ext cx="617220" cy="3026732"/>
            </a:xfrm>
            <a:custGeom>
              <a:avLst/>
              <a:gdLst/>
              <a:ahLst/>
              <a:cxnLst/>
              <a:rect l="l" t="t" r="r" b="b"/>
              <a:pathLst>
                <a:path w="617220" h="4521835">
                  <a:moveTo>
                    <a:pt x="617220" y="0"/>
                  </a:moveTo>
                  <a:lnTo>
                    <a:pt x="0" y="0"/>
                  </a:lnTo>
                  <a:lnTo>
                    <a:pt x="0" y="4521708"/>
                  </a:lnTo>
                  <a:lnTo>
                    <a:pt x="617220" y="4521708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7571231" y="3429000"/>
            <a:ext cx="1272921" cy="2839339"/>
            <a:chOff x="7571231" y="3692302"/>
            <a:chExt cx="1272921" cy="2576037"/>
          </a:xfrm>
        </p:grpSpPr>
        <p:sp>
          <p:nvSpPr>
            <p:cNvPr id="21" name="object 21"/>
            <p:cNvSpPr/>
            <p:nvPr/>
          </p:nvSpPr>
          <p:spPr>
            <a:xfrm>
              <a:off x="7571231" y="3692302"/>
              <a:ext cx="617220" cy="2575909"/>
            </a:xfrm>
            <a:custGeom>
              <a:avLst/>
              <a:gdLst/>
              <a:ahLst/>
              <a:cxnLst/>
              <a:rect l="l" t="t" r="r" b="b"/>
              <a:pathLst>
                <a:path w="617220" h="4869180">
                  <a:moveTo>
                    <a:pt x="617220" y="0"/>
                  </a:moveTo>
                  <a:lnTo>
                    <a:pt x="0" y="0"/>
                  </a:lnTo>
                  <a:lnTo>
                    <a:pt x="0" y="4869180"/>
                  </a:lnTo>
                  <a:lnTo>
                    <a:pt x="617220" y="4869180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225027" y="3692303"/>
              <a:ext cx="619125" cy="2576036"/>
            </a:xfrm>
            <a:custGeom>
              <a:avLst/>
              <a:gdLst/>
              <a:ahLst/>
              <a:cxnLst/>
              <a:rect l="l" t="t" r="r" b="b"/>
              <a:pathLst>
                <a:path w="619125" h="4689475">
                  <a:moveTo>
                    <a:pt x="618744" y="0"/>
                  </a:moveTo>
                  <a:lnTo>
                    <a:pt x="0" y="0"/>
                  </a:lnTo>
                  <a:lnTo>
                    <a:pt x="0" y="4689347"/>
                  </a:lnTo>
                  <a:lnTo>
                    <a:pt x="618744" y="4689347"/>
                  </a:lnTo>
                  <a:lnTo>
                    <a:pt x="618744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696973" y="6365875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lang="ru-RU"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22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234308" y="6365875"/>
            <a:ext cx="4959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dirty="0">
                <a:solidFill>
                  <a:srgbClr val="585858"/>
                </a:solidFill>
                <a:latin typeface="Century Gothic"/>
                <a:cs typeface="Century Gothic"/>
              </a:rPr>
              <a:t>3</a:t>
            </a:r>
            <a:r>
              <a:rPr sz="1400" dirty="0" smtClean="0">
                <a:solidFill>
                  <a:srgbClr val="585858"/>
                </a:solidFill>
                <a:latin typeface="Century Gothic"/>
                <a:cs typeface="Century Gothic"/>
              </a:rPr>
              <a:t>*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847335" y="6365875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4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22516" y="6365875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5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997697" y="6365875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6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03128" y="4777341"/>
            <a:ext cx="337820" cy="1234440"/>
          </a:xfrm>
          <a:prstGeom prst="rect">
            <a:avLst/>
          </a:prstGeom>
        </p:spPr>
        <p:txBody>
          <a:bodyPr vert="vert270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dirty="0">
                <a:solidFill>
                  <a:srgbClr val="FFFFFF"/>
                </a:solidFill>
                <a:latin typeface="Century Gothic"/>
                <a:cs typeface="Century Gothic"/>
              </a:rPr>
              <a:t>ДОХОДЫ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36858" y="4656791"/>
            <a:ext cx="337820" cy="1355090"/>
          </a:xfrm>
          <a:prstGeom prst="rect">
            <a:avLst/>
          </a:prstGeom>
        </p:spPr>
        <p:txBody>
          <a:bodyPr vert="vert270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Р</a:t>
            </a:r>
            <a:r>
              <a:rPr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А</a:t>
            </a:r>
            <a:r>
              <a:rPr sz="2000" b="1" dirty="0">
                <a:solidFill>
                  <a:srgbClr val="FFFFFF"/>
                </a:solidFill>
                <a:latin typeface="Century Gothic"/>
                <a:cs typeface="Century Gothic"/>
              </a:rPr>
              <a:t>СХОДЫ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822366" y="4856282"/>
            <a:ext cx="306070" cy="137096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spc="-5" dirty="0">
                <a:solidFill>
                  <a:srgbClr val="767070"/>
                </a:solidFill>
                <a:latin typeface="Century Gothic"/>
                <a:cs typeface="Century Gothic"/>
              </a:rPr>
              <a:t>млн.рублей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40944" y="2326315"/>
            <a:ext cx="1066959" cy="1830584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5095">
              <a:lnSpc>
                <a:spcPct val="100000"/>
              </a:lnSpc>
              <a:spcBef>
                <a:spcPts val="110"/>
              </a:spcBef>
            </a:pPr>
            <a:r>
              <a:rPr lang="ru-RU" sz="2800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1698,2</a:t>
            </a:r>
            <a:endParaRPr sz="28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625"/>
              </a:spcBef>
            </a:pPr>
            <a:r>
              <a:rPr lang="ru-RU" sz="2800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1456,5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898218" y="2194997"/>
            <a:ext cx="1105431" cy="143700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ru-RU" sz="2800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1503,5</a:t>
            </a:r>
            <a:endParaRPr sz="2800" dirty="0">
              <a:latin typeface="Century Gothic"/>
              <a:cs typeface="Century Gothic"/>
            </a:endParaRPr>
          </a:p>
          <a:p>
            <a:pPr marL="35560">
              <a:lnSpc>
                <a:spcPct val="100000"/>
              </a:lnSpc>
              <a:spcBef>
                <a:spcPts val="1860"/>
              </a:spcBef>
            </a:pPr>
            <a:r>
              <a:rPr lang="ru-RU" sz="2800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1859,4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511275" y="4524058"/>
            <a:ext cx="1054135" cy="162055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ru-RU" sz="2800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820,5</a:t>
            </a:r>
            <a:endParaRPr sz="2800" dirty="0">
              <a:latin typeface="Century Gothic"/>
              <a:cs typeface="Century Gothic"/>
            </a:endParaRPr>
          </a:p>
          <a:p>
            <a:pPr marL="109855">
              <a:lnSpc>
                <a:spcPct val="100000"/>
              </a:lnSpc>
              <a:spcBef>
                <a:spcPts val="1540"/>
              </a:spcBef>
            </a:pPr>
            <a:r>
              <a:rPr lang="ru-RU" sz="2800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833,8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164980" y="4517320"/>
            <a:ext cx="1092607" cy="152590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110"/>
              </a:spcBef>
            </a:pPr>
            <a:r>
              <a:rPr lang="ru-RU" sz="2800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750,7</a:t>
            </a:r>
            <a:endParaRPr sz="28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785"/>
              </a:spcBef>
            </a:pPr>
            <a:r>
              <a:rPr lang="ru-RU" sz="2800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750,7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678723" y="4581047"/>
            <a:ext cx="1092607" cy="161226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210185">
              <a:lnSpc>
                <a:spcPct val="100000"/>
              </a:lnSpc>
              <a:spcBef>
                <a:spcPts val="110"/>
              </a:spcBef>
            </a:pPr>
            <a:r>
              <a:rPr lang="ru-RU" sz="2800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814,8</a:t>
            </a:r>
            <a:endParaRPr sz="28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835"/>
              </a:spcBef>
            </a:pPr>
            <a:r>
              <a:rPr lang="ru-RU" sz="2800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814,8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92200" y="9456521"/>
            <a:ext cx="304355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latin typeface="Century Gothic"/>
                <a:cs typeface="Century Gothic"/>
              </a:rPr>
              <a:t>*</a:t>
            </a:r>
            <a:r>
              <a:rPr sz="1400" b="1" i="1" dirty="0" smtClean="0">
                <a:latin typeface="Century Gothic"/>
                <a:cs typeface="Century Gothic"/>
              </a:rPr>
              <a:t>202</a:t>
            </a:r>
            <a:r>
              <a:rPr lang="ru-RU" sz="1400" b="1" i="1" dirty="0" smtClean="0">
                <a:latin typeface="Century Gothic"/>
                <a:cs typeface="Century Gothic"/>
              </a:rPr>
              <a:t>3</a:t>
            </a:r>
            <a:r>
              <a:rPr sz="1400" b="1" i="1" dirty="0" smtClean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 </a:t>
            </a:r>
            <a:r>
              <a:rPr sz="1400" b="1" i="1" dirty="0">
                <a:latin typeface="Century Gothic"/>
                <a:cs typeface="Century Gothic"/>
              </a:rPr>
              <a:t>– </a:t>
            </a:r>
            <a:r>
              <a:rPr lang="ru-RU" sz="1400" b="1" i="1" spc="-5" dirty="0" smtClean="0">
                <a:latin typeface="Century Gothic"/>
                <a:cs typeface="Century Gothic"/>
              </a:rPr>
              <a:t>план на </a:t>
            </a:r>
            <a:r>
              <a:rPr lang="ru-RU" sz="1400" b="1" i="1" spc="-5" dirty="0" smtClean="0">
                <a:latin typeface="Century Gothic"/>
                <a:cs typeface="Century Gothic"/>
              </a:rPr>
              <a:t>01.11.2023</a:t>
            </a:r>
            <a:endParaRPr lang="ru-RU" sz="1400" b="1" i="1" spc="-5" dirty="0" smtClean="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286970" y="6807135"/>
            <a:ext cx="1075690" cy="727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ts val="167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797E"/>
                </a:solidFill>
                <a:latin typeface="Century Gothic"/>
                <a:cs typeface="Century Gothic"/>
              </a:rPr>
              <a:t>Профицит</a:t>
            </a:r>
            <a:endParaRPr sz="1400" dirty="0">
              <a:latin typeface="Century Gothic"/>
              <a:cs typeface="Century Gothic"/>
            </a:endParaRPr>
          </a:p>
          <a:p>
            <a:pPr marL="120650">
              <a:lnSpc>
                <a:spcPts val="2150"/>
              </a:lnSpc>
            </a:pPr>
            <a:r>
              <a:rPr lang="ru-RU" sz="1800" b="1" dirty="0" smtClean="0">
                <a:solidFill>
                  <a:srgbClr val="00797E"/>
                </a:solidFill>
                <a:latin typeface="Century Gothic"/>
                <a:cs typeface="Century Gothic"/>
              </a:rPr>
              <a:t>241,7</a:t>
            </a:r>
            <a:endParaRPr sz="18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400" b="1" dirty="0">
                <a:solidFill>
                  <a:srgbClr val="00797E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014955" y="8641604"/>
            <a:ext cx="98869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rgbClr val="00797E"/>
                </a:solidFill>
                <a:latin typeface="Century Gothic"/>
                <a:cs typeface="Century Gothic"/>
              </a:rPr>
              <a:t>Дефицит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962782" y="8888593"/>
            <a:ext cx="1075690" cy="515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 smtClean="0">
                <a:solidFill>
                  <a:srgbClr val="00797E"/>
                </a:solidFill>
                <a:latin typeface="Century Gothic"/>
                <a:cs typeface="Century Gothic"/>
              </a:rPr>
              <a:t>355,9</a:t>
            </a:r>
            <a:endParaRPr sz="18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00797E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665993" y="7533893"/>
            <a:ext cx="1075690" cy="727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6680">
              <a:lnSpc>
                <a:spcPts val="1675"/>
              </a:lnSpc>
              <a:spcBef>
                <a:spcPts val="105"/>
              </a:spcBef>
            </a:pPr>
            <a:r>
              <a:rPr sz="1400" b="1" dirty="0">
                <a:solidFill>
                  <a:srgbClr val="00797E"/>
                </a:solidFill>
                <a:latin typeface="Century Gothic"/>
                <a:cs typeface="Century Gothic"/>
              </a:rPr>
              <a:t>Дефицит</a:t>
            </a:r>
            <a:endParaRPr sz="1400" dirty="0">
              <a:latin typeface="Century Gothic"/>
              <a:cs typeface="Century Gothic"/>
            </a:endParaRPr>
          </a:p>
          <a:p>
            <a:pPr marL="120650">
              <a:lnSpc>
                <a:spcPts val="2155"/>
              </a:lnSpc>
            </a:pPr>
            <a:r>
              <a:rPr lang="ru-RU" sz="1800" b="1" dirty="0" smtClean="0">
                <a:solidFill>
                  <a:srgbClr val="00797E"/>
                </a:solidFill>
                <a:latin typeface="Century Gothic"/>
                <a:cs typeface="Century Gothic"/>
              </a:rPr>
              <a:t>18,7</a:t>
            </a:r>
            <a:endParaRPr sz="18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00797E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937750" y="7897748"/>
            <a:ext cx="722503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500" dirty="0" smtClean="0">
                <a:latin typeface="Century Gothic"/>
                <a:cs typeface="Century Gothic"/>
              </a:rPr>
              <a:t>Источник покрытия дефицита бюджета в 2024 году – прогнозируемый </a:t>
            </a:r>
            <a:r>
              <a:rPr lang="ru-RU" sz="1500" dirty="0">
                <a:latin typeface="Century Gothic"/>
                <a:cs typeface="Century Gothic"/>
              </a:rPr>
              <a:t>о</a:t>
            </a:r>
            <a:r>
              <a:rPr lang="ru-RU" sz="1500" dirty="0" smtClean="0">
                <a:latin typeface="Century Gothic"/>
                <a:cs typeface="Century Gothic"/>
              </a:rPr>
              <a:t>статок  средств бюджета на 01.01.2024г.</a:t>
            </a:r>
            <a:endParaRPr sz="1500" dirty="0">
              <a:latin typeface="Century Gothic"/>
              <a:cs typeface="Century Gothic"/>
            </a:endParaRPr>
          </a:p>
        </p:txBody>
      </p:sp>
      <p:graphicFrame>
        <p:nvGraphicFramePr>
          <p:cNvPr id="45" name="object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059063"/>
              </p:ext>
            </p:extLst>
          </p:nvPr>
        </p:nvGraphicFramePr>
        <p:xfrm>
          <a:off x="9843833" y="638619"/>
          <a:ext cx="7383141" cy="69217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4245"/>
                <a:gridCol w="1033780"/>
                <a:gridCol w="1033779"/>
                <a:gridCol w="1033779"/>
                <a:gridCol w="1033779"/>
                <a:gridCol w="1033779"/>
              </a:tblGrid>
              <a:tr h="9888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07188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0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20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0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20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r>
                        <a:rPr sz="20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0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20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0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20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0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2000" b="1" spc="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</a:tr>
              <a:tr h="9888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ДОХОДЫ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1698,2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1503,5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820,5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750,7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814,8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</a:tr>
              <a:tr h="9888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налоговые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spc="-5" dirty="0" smtClean="0">
                          <a:latin typeface="Century Gothic"/>
                          <a:cs typeface="Century Gothic"/>
                        </a:rPr>
                        <a:t>153,8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spc="-5" dirty="0" smtClean="0">
                          <a:latin typeface="Century Gothic"/>
                          <a:cs typeface="Century Gothic"/>
                        </a:rPr>
                        <a:t>184,4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spc="-5" dirty="0" smtClean="0">
                          <a:latin typeface="Century Gothic"/>
                          <a:cs typeface="Century Gothic"/>
                        </a:rPr>
                        <a:t>177,0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spc="-5" dirty="0" smtClean="0">
                          <a:latin typeface="Century Gothic"/>
                          <a:cs typeface="Century Gothic"/>
                        </a:rPr>
                        <a:t>199,9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spc="-5" dirty="0" smtClean="0">
                          <a:latin typeface="Century Gothic"/>
                          <a:cs typeface="Century Gothic"/>
                        </a:rPr>
                        <a:t>218,1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9888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неналоговые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44,8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42,9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34,3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33,4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33,7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9888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безвозмездные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поступления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1 499,6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lang="ru-RU" sz="1400" spc="-5" dirty="0" smtClean="0">
                          <a:latin typeface="Century Gothic"/>
                          <a:cs typeface="Century Gothic"/>
                        </a:rPr>
                        <a:t>1276,2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lang="ru-RU" sz="1400" spc="-5" dirty="0" smtClean="0">
                          <a:latin typeface="Century Gothic"/>
                          <a:cs typeface="Century Gothic"/>
                        </a:rPr>
                        <a:t>609,2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lang="ru-RU" sz="1400" spc="-5" dirty="0" smtClean="0">
                          <a:latin typeface="Century Gothic"/>
                          <a:cs typeface="Century Gothic"/>
                        </a:rPr>
                        <a:t>517,4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563,0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9888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РАСХОДЫ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1456,5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1859,4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833,8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750,7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814,8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</a:tr>
              <a:tr h="9888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2075" marR="1026160">
                        <a:lnSpc>
                          <a:spcPct val="100000"/>
                        </a:lnSpc>
                      </a:pPr>
                      <a:r>
                        <a:rPr sz="1600" b="1" spc="-10" dirty="0" smtClean="0">
                          <a:latin typeface="Century Gothic"/>
                          <a:cs typeface="Century Gothic"/>
                        </a:rPr>
                        <a:t>ПР</a:t>
                      </a:r>
                      <a:r>
                        <a:rPr sz="1600" b="1" dirty="0" smtClean="0">
                          <a:latin typeface="Century Gothic"/>
                          <a:cs typeface="Century Gothic"/>
                        </a:rPr>
                        <a:t>ОФИЦ</a:t>
                      </a:r>
                      <a:r>
                        <a:rPr sz="1600" b="1" spc="-10" dirty="0" smtClean="0">
                          <a:latin typeface="Century Gothic"/>
                          <a:cs typeface="Century Gothic"/>
                        </a:rPr>
                        <a:t>И</a:t>
                      </a:r>
                      <a:r>
                        <a:rPr sz="1600" b="1" dirty="0" smtClean="0">
                          <a:latin typeface="Century Gothic"/>
                          <a:cs typeface="Century Gothic"/>
                        </a:rPr>
                        <a:t>Т(ДЕ</a:t>
                      </a:r>
                      <a:r>
                        <a:rPr sz="1600" b="1" spc="-5" dirty="0" smtClean="0">
                          <a:latin typeface="Century Gothic"/>
                          <a:cs typeface="Century Gothic"/>
                        </a:rPr>
                        <a:t>Ф</a:t>
                      </a:r>
                      <a:r>
                        <a:rPr sz="1600" b="1" dirty="0" smtClean="0">
                          <a:latin typeface="Century Gothic"/>
                          <a:cs typeface="Century Gothic"/>
                        </a:rPr>
                        <a:t>ИЦ</a:t>
                      </a:r>
                      <a:r>
                        <a:rPr sz="1600" b="1" spc="-10" dirty="0" smtClean="0">
                          <a:latin typeface="Century Gothic"/>
                          <a:cs typeface="Century Gothic"/>
                        </a:rPr>
                        <a:t>И</a:t>
                      </a:r>
                      <a:r>
                        <a:rPr sz="1600" b="1" dirty="0" smtClean="0">
                          <a:latin typeface="Century Gothic"/>
                          <a:cs typeface="Century Gothic"/>
                        </a:rPr>
                        <a:t>Т</a:t>
                      </a:r>
                      <a:r>
                        <a:rPr sz="1600" b="1" dirty="0">
                          <a:latin typeface="Century Gothic"/>
                          <a:cs typeface="Century Gothic"/>
                        </a:rPr>
                        <a:t>)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5" dirty="0" smtClean="0">
                          <a:latin typeface="Century Gothic"/>
                          <a:cs typeface="Century Gothic"/>
                        </a:rPr>
                        <a:t>241,7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600" b="1" dirty="0">
                        <a:latin typeface="Century Gothic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 smtClean="0">
                          <a:latin typeface="Century Gothic" pitchFamily="34" charset="0"/>
                          <a:cs typeface="Century Gothic"/>
                        </a:rPr>
                        <a:t>-355,9</a:t>
                      </a:r>
                    </a:p>
                    <a:p>
                      <a:pPr marL="99695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itchFamily="34" charset="0"/>
                          <a:ea typeface="+mn-ea"/>
                          <a:cs typeface="Century Gothic"/>
                        </a:rPr>
                        <a:t>(</a:t>
                      </a:r>
                      <a:r>
                        <a:rPr kumimoji="0" lang="ru-RU" sz="12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itchFamily="34" charset="0"/>
                          <a:ea typeface="+mn-ea"/>
                          <a:cs typeface="Century Gothic"/>
                        </a:rPr>
                        <a:t>дефицит</a:t>
                      </a:r>
                      <a:r>
                        <a:rPr kumimoji="0" lang="ru-RU" sz="16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itchFamily="34" charset="0"/>
                          <a:ea typeface="+mn-ea"/>
                          <a:cs typeface="Century Gothic"/>
                        </a:rPr>
                        <a:t>)</a:t>
                      </a: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1600" b="1" dirty="0" smtClean="0">
                        <a:latin typeface="Century Gothic" pitchFamily="34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dirty="0" smtClean="0">
                          <a:latin typeface="Century Gothic" pitchFamily="34" charset="0"/>
                          <a:cs typeface="Times New Roman"/>
                        </a:rPr>
                        <a:t>-13,3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marL="99695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entury Gothic" pitchFamily="34" charset="0"/>
                          <a:cs typeface="Century Gothic"/>
                        </a:rPr>
                        <a:t>(</a:t>
                      </a:r>
                      <a:r>
                        <a:rPr sz="1200" b="1" dirty="0">
                          <a:latin typeface="Century Gothic" pitchFamily="34" charset="0"/>
                          <a:cs typeface="Century Gothic"/>
                        </a:rPr>
                        <a:t>дефицит</a:t>
                      </a:r>
                      <a:r>
                        <a:rPr sz="1600" b="1" dirty="0">
                          <a:latin typeface="Century Gothic" pitchFamily="34" charset="0"/>
                          <a:cs typeface="Century Gothic"/>
                        </a:rPr>
                        <a:t>)</a:t>
                      </a:r>
                    </a:p>
                  </a:txBody>
                  <a:tcPr marL="0" marR="0" marT="6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5" dirty="0" smtClean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5" dirty="0" smtClean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524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144374" y="9245681"/>
            <a:ext cx="68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3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15" y="729341"/>
            <a:ext cx="2864335" cy="3187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3"/>
          <p:cNvSpPr/>
          <p:nvPr/>
        </p:nvSpPr>
        <p:spPr>
          <a:xfrm>
            <a:off x="-13991" y="7937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«СОДЕРЖАНИЕ И РАЗВИТИЕ МУНИЦИПАЛЬНОГО ХОЗЯЙСТВА  КАРАБАШСКОГО ГОРОДСКОГО ОКРУГА»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184722"/>
              </p:ext>
            </p:extLst>
          </p:nvPr>
        </p:nvGraphicFramePr>
        <p:xfrm>
          <a:off x="985748" y="3802808"/>
          <a:ext cx="8792583" cy="54082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99963"/>
                <a:gridCol w="1197540"/>
                <a:gridCol w="1197540"/>
                <a:gridCol w="1197540"/>
              </a:tblGrid>
              <a:tr h="381000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36913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Организация уличного освещения 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Расходы, связанные с капитальным ремонтом, ремонтом объектов инфраструктуры и ЖКХ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Взносы на капитальный ремонт общедомового имущества, исполнение переданных полномочий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37846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Расходы, связанные с приведением в качественное состояние элементов благоустройства территории </a:t>
                      </a:r>
                      <a:r>
                        <a:rPr lang="ru-RU" sz="1400" b="0" dirty="0" err="1" smtClean="0">
                          <a:latin typeface="Century Gothic" panose="020B0502020202020204" pitchFamily="34" charset="0"/>
                          <a:cs typeface="Century Gothic"/>
                        </a:rPr>
                        <a:t>Карабашского</a:t>
                      </a: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 городского округа, оздоровлением санитарно-экологической обстановки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1,3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1,3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1,3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37846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Расходы, связанные с созданием, обустройством, содержанием мест накоплений ТКО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1,0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3,1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37846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Выявление, оценка и (или) ликвидация объектов накопленного вреда окружающей среде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5,2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5,5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5,9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37846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Модернизация, реконструкция, капитальный ремонт и строительство котельных, систем водоснабжения, водоотведения, систем электроснабжения, теплоснабжения, включая центральные тепловые пункты,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0,02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20,1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20,1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401084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4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15,8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4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41,0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4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38,2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30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762746487"/>
              </p:ext>
            </p:extLst>
          </p:nvPr>
        </p:nvGraphicFramePr>
        <p:xfrm>
          <a:off x="3473450" y="980891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287803450"/>
              </p:ext>
            </p:extLst>
          </p:nvPr>
        </p:nvGraphicFramePr>
        <p:xfrm>
          <a:off x="14293850" y="513329"/>
          <a:ext cx="2442634" cy="2695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855450" y="980891"/>
            <a:ext cx="17145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2735217"/>
            <a:ext cx="7588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9 целевых показателей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12729"/>
              </p:ext>
            </p:extLst>
          </p:nvPr>
        </p:nvGraphicFramePr>
        <p:xfrm>
          <a:off x="10055059" y="3878951"/>
          <a:ext cx="7439192" cy="41413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64910"/>
                <a:gridCol w="958094"/>
                <a:gridCol w="958094"/>
                <a:gridCol w="958094"/>
              </a:tblGrid>
              <a:tr h="224463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695590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Проведение капитального ремонта общего имущества в многоквартирных домах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6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6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6847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Ежегодное обеспечение работоспособности  100% действующих светильников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96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Ликвидация несанкционированных свалок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96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Вывоз мусора после субботников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100т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100т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96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Ежегодное содержание 129 мест накопления ТКО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129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129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69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28" t="38922"/>
          <a:stretch/>
        </p:blipFill>
        <p:spPr bwMode="auto">
          <a:xfrm>
            <a:off x="10987790" y="6205928"/>
            <a:ext cx="6627110" cy="3645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410"/>
          <a:stretch/>
        </p:blipFill>
        <p:spPr bwMode="auto">
          <a:xfrm>
            <a:off x="784641" y="609600"/>
            <a:ext cx="2303333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3"/>
          <p:cNvSpPr/>
          <p:nvPr/>
        </p:nvSpPr>
        <p:spPr>
          <a:xfrm>
            <a:off x="-4445" y="13136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«ФОРМИРОВАНИЕ СОВРЕМЕННОЙ ГОРОДСКОЙ СРЕДЫ  КАРАБАШСКОГО ГОРОДСКОГО ОКРУГА»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427793"/>
              </p:ext>
            </p:extLst>
          </p:nvPr>
        </p:nvGraphicFramePr>
        <p:xfrm>
          <a:off x="985748" y="3802808"/>
          <a:ext cx="8792583" cy="26244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99963"/>
                <a:gridCol w="1197540"/>
                <a:gridCol w="1197540"/>
                <a:gridCol w="1197540"/>
              </a:tblGrid>
              <a:tr h="381000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36913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Завершение реализации проекта «</a:t>
                      </a:r>
                      <a:r>
                        <a:rPr lang="ru-RU" sz="1400" b="0" dirty="0" err="1" smtClean="0">
                          <a:latin typeface="Century Gothic" panose="020B0502020202020204" pitchFamily="34" charset="0"/>
                          <a:cs typeface="Century Gothic"/>
                        </a:rPr>
                        <a:t>Серебры</a:t>
                      </a: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 – зеркало души»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53,1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8862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Благоустройство дворовой территории по адресу ул. Комсомольская, д. 29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400" b="0" dirty="0" smtClean="0">
                          <a:latin typeface="Century Gothic" panose="020B0502020202020204" pitchFamily="34" charset="0"/>
                          <a:cs typeface="Century Gothic"/>
                        </a:rPr>
                        <a:t>Благоустройство</a:t>
                      </a:r>
                      <a:r>
                        <a:rPr lang="ru-RU" sz="1400" b="0" baseline="0" dirty="0" smtClean="0">
                          <a:latin typeface="Century Gothic" panose="020B0502020202020204" pitchFamily="34" charset="0"/>
                          <a:cs typeface="Century Gothic"/>
                        </a:rPr>
                        <a:t> общественной территории по ул. Свердлова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401084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4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57,2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4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4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4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31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02345131"/>
              </p:ext>
            </p:extLst>
          </p:nvPr>
        </p:nvGraphicFramePr>
        <p:xfrm>
          <a:off x="3473450" y="980891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19550512"/>
              </p:ext>
            </p:extLst>
          </p:nvPr>
        </p:nvGraphicFramePr>
        <p:xfrm>
          <a:off x="14293850" y="513329"/>
          <a:ext cx="2442634" cy="2695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855450" y="980891"/>
            <a:ext cx="17145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2735217"/>
            <a:ext cx="7588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2 целевых показателей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545768"/>
              </p:ext>
            </p:extLst>
          </p:nvPr>
        </p:nvGraphicFramePr>
        <p:xfrm>
          <a:off x="10055059" y="3878951"/>
          <a:ext cx="7439192" cy="24434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64910"/>
                <a:gridCol w="958094"/>
                <a:gridCol w="958094"/>
                <a:gridCol w="958094"/>
              </a:tblGrid>
              <a:tr h="224463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695590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Благоустройство дворовых территорий 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6847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Благоустройство общественных территорий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95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7700" y="7050555"/>
            <a:ext cx="6610350" cy="277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71"/>
          <a:stretch/>
        </p:blipFill>
        <p:spPr bwMode="auto">
          <a:xfrm>
            <a:off x="627921" y="781314"/>
            <a:ext cx="3487326" cy="293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3"/>
          <p:cNvSpPr/>
          <p:nvPr/>
        </p:nvSpPr>
        <p:spPr>
          <a:xfrm>
            <a:off x="-4445" y="-4457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«РАЗВИТИЕ ДОРОЖНОГО ХОЗЯЙСТВА, ПОВЫШЕНИЕ БЕЗОПАСНОСТИ ДОРОЖНОГО ДВИЖЕНИЯ И СОЗДАНИЕ БЕЗОПАСНЫХ УСЛОВИЙ ПЕРЕДВИЖЕНИЯ ПЕШЕХОДОВ НА ТЕРРИТОРИИ КАРАБАШСКОГО ГОРОДСКОГО ОКРУГА»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571213"/>
              </p:ext>
            </p:extLst>
          </p:nvPr>
        </p:nvGraphicFramePr>
        <p:xfrm>
          <a:off x="985748" y="3953229"/>
          <a:ext cx="8792583" cy="53252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99963"/>
                <a:gridCol w="1197540"/>
                <a:gridCol w="1197540"/>
                <a:gridCol w="1197540"/>
              </a:tblGrid>
              <a:tr h="240954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Содержание и текущий</a:t>
                      </a:r>
                      <a:r>
                        <a:rPr lang="ru-RU" sz="1600" b="0" baseline="0" dirty="0" smtClean="0">
                          <a:latin typeface="Century Gothic" panose="020B0502020202020204" pitchFamily="34" charset="0"/>
                          <a:cs typeface="Century Gothic"/>
                        </a:rPr>
                        <a:t> </a:t>
                      </a: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ремонт  УДС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877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endParaRPr lang="ru-RU" sz="1600" b="0" dirty="0" smtClean="0">
                        <a:latin typeface="Century Gothic" panose="020B0502020202020204" pitchFamily="34" charset="0"/>
                        <a:cs typeface="Century Gothic"/>
                      </a:endParaRPr>
                    </a:p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err="1" smtClean="0">
                          <a:latin typeface="Century Gothic" panose="020B0502020202020204" pitchFamily="34" charset="0"/>
                          <a:cs typeface="Century Gothic"/>
                        </a:rPr>
                        <a:t>Грейдирование</a:t>
                      </a:r>
                      <a:endParaRPr lang="ru-RU" sz="1600" b="0" dirty="0" smtClean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809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Техническое содержание объектов дорожного движения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06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Ямочный ремонт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0,15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06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Отсыпка дополнительным</a:t>
                      </a:r>
                      <a:r>
                        <a:rPr lang="ru-RU" sz="1600" b="0" baseline="0" dirty="0" smtClean="0">
                          <a:latin typeface="Century Gothic" panose="020B0502020202020204" pitchFamily="34" charset="0"/>
                          <a:cs typeface="Century Gothic"/>
                        </a:rPr>
                        <a:t> </a:t>
                      </a: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материалом дорог частного сектора</a:t>
                      </a:r>
                      <a:endParaRPr lang="ru-RU"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0,15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044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Капитальный ремонт, ремонт и содержание автомобильных дорог общего пользования местного значения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5278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Организация регулярных перевозок пассажиров и багажа автомобильным транспортом по муниципальным маршрутам регулярных перевозок по регулируемым тарифам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2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31,3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22,3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26,4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32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664915146"/>
              </p:ext>
            </p:extLst>
          </p:nvPr>
        </p:nvGraphicFramePr>
        <p:xfrm>
          <a:off x="3472930" y="1644924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297566297"/>
              </p:ext>
            </p:extLst>
          </p:nvPr>
        </p:nvGraphicFramePr>
        <p:xfrm>
          <a:off x="14674850" y="465138"/>
          <a:ext cx="2442634" cy="2695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855450" y="980891"/>
            <a:ext cx="17145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2735217"/>
            <a:ext cx="7588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4 целевых показателей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097765"/>
              </p:ext>
            </p:extLst>
          </p:nvPr>
        </p:nvGraphicFramePr>
        <p:xfrm>
          <a:off x="10055059" y="3878951"/>
          <a:ext cx="7439192" cy="3812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64910"/>
                <a:gridCol w="958094"/>
                <a:gridCol w="958094"/>
                <a:gridCol w="958094"/>
              </a:tblGrid>
              <a:tr h="224463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695590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Доля асфальтированных дорог соответствующих нормативным требованиям автомобильных дорог местного значения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82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85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6847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Снижение смертности при ДТП, %. 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16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17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7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Количество пострадавших при ДТП, чел.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15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14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7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Количество проведённых акций по БДД для населения различных возрастных групп, шт.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17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-4445" y="22578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«ОБЕСПЕЧЕНИЕ МЕРОПРИЯТИЙ В ОБЛАСТИ ГРАЖДАНСКОЙ ОБОРОНЫ И ЭКОЛОГИИ, ПРЕДУПРЕЖДЕНИЯ И ЛИКВИДАЦИИ ЧРЕЗВЫЧАЙНЫХ СИТУАЦИЙ, БЕЗОПАСНОСТИ ЛЮДЕЙ НА ВОДНЫХ ОБЪЕКТАХ НА ТЕРРИТОРИИ КАРАБАШСКОГО ГОРОДСКОГО ОКРУГА»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160718"/>
              </p:ext>
            </p:extLst>
          </p:nvPr>
        </p:nvGraphicFramePr>
        <p:xfrm>
          <a:off x="985748" y="3953229"/>
          <a:ext cx="8792583" cy="2915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99963"/>
                <a:gridCol w="1197540"/>
                <a:gridCol w="1197540"/>
                <a:gridCol w="1197540"/>
              </a:tblGrid>
              <a:tr h="240954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Обеспечение деятельности  МКУ «Управление гражданской защиты и экологии»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877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endParaRPr lang="ru-RU" sz="1600" b="0" dirty="0" smtClean="0">
                        <a:latin typeface="Century Gothic" panose="020B0502020202020204" pitchFamily="34" charset="0"/>
                        <a:cs typeface="Century Gothic"/>
                      </a:endParaRPr>
                    </a:p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Осуществление органами местного самоуправления переданных государственных полномочий по организации мероприятий при осуществлении деятельности по обращению с животными без владельцев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2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9,3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9,4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11,0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33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39347910"/>
              </p:ext>
            </p:extLst>
          </p:nvPr>
        </p:nvGraphicFramePr>
        <p:xfrm>
          <a:off x="3472930" y="1644924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29315380"/>
              </p:ext>
            </p:extLst>
          </p:nvPr>
        </p:nvGraphicFramePr>
        <p:xfrm>
          <a:off x="14293850" y="914400"/>
          <a:ext cx="2442634" cy="229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017250" y="1581055"/>
            <a:ext cx="2400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2735217"/>
            <a:ext cx="7588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13 целевых показателей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61956"/>
              </p:ext>
            </p:extLst>
          </p:nvPr>
        </p:nvGraphicFramePr>
        <p:xfrm>
          <a:off x="10055059" y="3878951"/>
          <a:ext cx="7439192" cy="57451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48391"/>
                <a:gridCol w="914400"/>
                <a:gridCol w="838200"/>
                <a:gridCol w="838201"/>
              </a:tblGrid>
              <a:tr h="224463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695590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Выполнение мероприятий при осуществлении деятельности по обращению с животными без владельцев  на территории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городского округа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6847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Выполнение мероприятий по </a:t>
                      </a:r>
                      <a:r>
                        <a:rPr lang="ru-RU" sz="1600" dirty="0" err="1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акарицидной</a:t>
                      </a: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 обработке общегородских территорий </a:t>
                      </a:r>
                      <a:r>
                        <a:rPr lang="ru-RU" sz="1600" dirty="0" err="1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Карабашского</a:t>
                      </a: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 городского округа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7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Готовность работы территориальной автоматизированной системы централизованного оповещения гражданской обороны Челябинской области с запуском </a:t>
                      </a:r>
                      <a:r>
                        <a:rPr lang="ru-RU" sz="1600" dirty="0" err="1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электросирен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38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Доля очищенных водоемов от числа водоемов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7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Доля работающего населения, прошедшего обучение по вопросам ГО и ЧС от общего числа установленных по плану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7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Выполнение мероприятий по защите граждан </a:t>
                      </a:r>
                      <a:r>
                        <a:rPr lang="ru-RU" sz="1600" dirty="0" err="1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Карабашского</a:t>
                      </a: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городского округа в случае ЧС от числа необходимых мероприятий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83" y="129540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693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-4445" y="-2822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«СОВЕРШЕНСТВОВАНИЕ МУНИЦИПАЛЬНОГО УПРАВЛЕНИЯКАРАБАШСКОГО ГОРОДСКОГО ОКРУГА»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27580"/>
              </p:ext>
            </p:extLst>
          </p:nvPr>
        </p:nvGraphicFramePr>
        <p:xfrm>
          <a:off x="929640" y="3962400"/>
          <a:ext cx="8792583" cy="23152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99963"/>
                <a:gridCol w="1197540"/>
                <a:gridCol w="1197540"/>
                <a:gridCol w="1197540"/>
              </a:tblGrid>
              <a:tr h="240954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Обеспечение деятельности  администрации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51,0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46,8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53,7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Повышение</a:t>
                      </a:r>
                      <a:r>
                        <a:rPr lang="ru-RU" sz="1600" b="0" baseline="0" dirty="0" smtClean="0">
                          <a:latin typeface="Century Gothic" panose="020B0502020202020204" pitchFamily="34" charset="0"/>
                          <a:cs typeface="Century Gothic"/>
                        </a:rPr>
                        <a:t> квалификации муниципальных служащих и технического персонала</a:t>
                      </a:r>
                      <a:endParaRPr lang="ru-RU" sz="1600" b="0" dirty="0" smtClean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877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endParaRPr lang="ru-RU" sz="1600" b="0" dirty="0" smtClean="0">
                        <a:latin typeface="Century Gothic" panose="020B0502020202020204" pitchFamily="34" charset="0"/>
                        <a:cs typeface="Century Gothic"/>
                      </a:endParaRPr>
                    </a:p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Публикация нормативных актов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2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51,9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55,6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55,6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34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628950436"/>
              </p:ext>
            </p:extLst>
          </p:nvPr>
        </p:nvGraphicFramePr>
        <p:xfrm>
          <a:off x="3472930" y="1644924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547292841"/>
              </p:ext>
            </p:extLst>
          </p:nvPr>
        </p:nvGraphicFramePr>
        <p:xfrm>
          <a:off x="14293850" y="914400"/>
          <a:ext cx="2442634" cy="229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017250" y="1581055"/>
            <a:ext cx="2400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2735217"/>
            <a:ext cx="7588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9 целевых показателей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673024"/>
              </p:ext>
            </p:extLst>
          </p:nvPr>
        </p:nvGraphicFramePr>
        <p:xfrm>
          <a:off x="10055059" y="3878951"/>
          <a:ext cx="7439192" cy="57456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48391"/>
                <a:gridCol w="914400"/>
                <a:gridCol w="838200"/>
                <a:gridCol w="838201"/>
              </a:tblGrid>
              <a:tr h="224463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695590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Финансирование аппарата, для выполнения основных функций государственного и муниципального управления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6847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Степень соответствия муниципальных правовых актов по вопросам муниципальной службы законодательству Российской Федерации и Челябинской области, процентов от общего количества принятых муниципальных правовых актов по вопросам муниципальной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7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Количество муниципальных служащих, прошедших обучение на курсах повышения квалификации по краткосрочным программам, в том числе с использованием дистанционных технологий обучения (человек):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38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Объем НПА опубликованных в течение календарного года, см2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160000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160000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7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Количество муниципальных служащих, прошедших диспансеризацию, человек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42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42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50" y="129540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5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-4445" y="7937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239112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«УПРАВЛЕНИЕ МУНИЦИПАЛЬНЫМИ ФИНАНСАМИ И МУНИЦИПАЛЬНЫМ ДОЛГОМ КАРАБАШСКОГО ГОРОДСКОГО ОКРУГА»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027977"/>
              </p:ext>
            </p:extLst>
          </p:nvPr>
        </p:nvGraphicFramePr>
        <p:xfrm>
          <a:off x="985748" y="3953229"/>
          <a:ext cx="8792583" cy="1813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99963"/>
                <a:gridCol w="1197540"/>
                <a:gridCol w="1197540"/>
                <a:gridCol w="1197540"/>
              </a:tblGrid>
              <a:tr h="240954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Обеспечение деятельности  Управления финансов</a:t>
                      </a:r>
                      <a:r>
                        <a:rPr lang="ru-RU" sz="1600" b="0" baseline="0" dirty="0" smtClean="0">
                          <a:latin typeface="Century Gothic" panose="020B0502020202020204" pitchFamily="34" charset="0"/>
                          <a:cs typeface="Century Gothic"/>
                        </a:rPr>
                        <a:t> </a:t>
                      </a: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администрации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Внедрение электронного документооборота при исполнении бюджета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2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13,7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10,4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12,7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35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616771615"/>
              </p:ext>
            </p:extLst>
          </p:nvPr>
        </p:nvGraphicFramePr>
        <p:xfrm>
          <a:off x="3472930" y="1644924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40846052"/>
              </p:ext>
            </p:extLst>
          </p:nvPr>
        </p:nvGraphicFramePr>
        <p:xfrm>
          <a:off x="14293850" y="914400"/>
          <a:ext cx="2442634" cy="229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017250" y="1581055"/>
            <a:ext cx="2400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2735217"/>
            <a:ext cx="7588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19 целевых показателей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060697"/>
              </p:ext>
            </p:extLst>
          </p:nvPr>
        </p:nvGraphicFramePr>
        <p:xfrm>
          <a:off x="10055059" y="3878951"/>
          <a:ext cx="7439192" cy="59089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48391"/>
                <a:gridCol w="914400"/>
                <a:gridCol w="990600"/>
                <a:gridCol w="685801"/>
              </a:tblGrid>
              <a:tr h="224463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847990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Охват бюджетных ассигнований местного  бюджета показателями, характеризующими цели и результаты их использования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Более 97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Более 97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6847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Процент абсолютного отклонения фактического объема налоговых и неналоговых доходов местного бюджета за отчетный год от первоначального объема налоговых и неналоговых доходов местного бюджета, скорректированного с учетом степени исполнения показателей прогноза социально-экономического развития </a:t>
                      </a:r>
                      <a:r>
                        <a:rPr lang="ru-RU" sz="1600" dirty="0" err="1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Карабашского</a:t>
                      </a: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 городского округа и изменения федерального бюджетного и налогового законодательства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Менее 7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Менее 7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38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Количество замечаний, выявленных Министерством финансов Челябинской области при проверке отчетности об исполнении консолидированного бюджета </a:t>
                      </a:r>
                      <a:r>
                        <a:rPr lang="ru-RU" sz="1600" dirty="0" err="1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Карабашского</a:t>
                      </a: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городского округа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Не более 1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Не более 1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7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Качество организации бюджетного процесса по данным Министерства финансов Челябинской области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надлежащее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надлежащее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147756"/>
            <a:ext cx="2209800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66" y="5816600"/>
            <a:ext cx="8792584" cy="4034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616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-12276" y="7937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«ПРОФИЛАКТИКА ТЕРРОРИЗМА В КАРАБАШСКОМ ГОРОДСКОМ ОКРУГЕ»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197651"/>
              </p:ext>
            </p:extLst>
          </p:nvPr>
        </p:nvGraphicFramePr>
        <p:xfrm>
          <a:off x="1032427" y="3962400"/>
          <a:ext cx="8792583" cy="3294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99963"/>
                <a:gridCol w="1197540"/>
                <a:gridCol w="1197540"/>
                <a:gridCol w="1197540"/>
              </a:tblGrid>
              <a:tr h="240954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Обслуживание системы видеонаблюдения  в</a:t>
                      </a:r>
                      <a:r>
                        <a:rPr lang="ru-RU" sz="1600" b="0" baseline="0" dirty="0" smtClean="0">
                          <a:latin typeface="Century Gothic" panose="020B0502020202020204" pitchFamily="34" charset="0"/>
                          <a:cs typeface="Century Gothic"/>
                        </a:rPr>
                        <a:t> муниципальных учреждениях</a:t>
                      </a:r>
                      <a:endParaRPr lang="ru-RU" sz="1600" b="0" dirty="0" smtClean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Услуги вневедомственной охраны (тревожная кнопка)  в муниципальных учреждениях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Техническое обслуживание, монтаж, замена и ремонт охранно-пожарной сигнализации,  комплекса тех. средств охраны в муниципальных учреждениях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Квалифицированная охрана  МКОУ СОШ 1 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2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1,8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1,8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1,8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36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485565089"/>
              </p:ext>
            </p:extLst>
          </p:nvPr>
        </p:nvGraphicFramePr>
        <p:xfrm>
          <a:off x="3452943" y="1507489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786867019"/>
              </p:ext>
            </p:extLst>
          </p:nvPr>
        </p:nvGraphicFramePr>
        <p:xfrm>
          <a:off x="14293850" y="914400"/>
          <a:ext cx="2442634" cy="229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017250" y="1581055"/>
            <a:ext cx="2400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2735217"/>
            <a:ext cx="7588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3 целевых показателей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962291"/>
              </p:ext>
            </p:extLst>
          </p:nvPr>
        </p:nvGraphicFramePr>
        <p:xfrm>
          <a:off x="10037372" y="6305673"/>
          <a:ext cx="7439192" cy="32838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48391"/>
                <a:gridCol w="914400"/>
                <a:gridCol w="932087"/>
                <a:gridCol w="744314"/>
              </a:tblGrid>
              <a:tr h="348798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978554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Количество террористических актов на территории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городского округа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06398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Количество разработанных паспортов безопасности на объектах с массовым пребыванием  людей, штук 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251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Количество объектов, в которых должна быть усовершенствована система технической защиты от террористических актов, ед.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12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12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427" y="609600"/>
            <a:ext cx="2212423" cy="307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567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37" y="1078628"/>
            <a:ext cx="2857500" cy="2610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«ПРОТИВОДЕЙСТВИЕ  ЗЛОУПОТРЕБЛЕНИЮ НАРКОТИЧЕСКИМИ СРЕДСТВАМИ И ИХ НЕЗАКОННОМУ ОБОРОТУ В  КАРАБАШСКОМ ГОРОДСКОМ ОКРУГЕ»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851323"/>
              </p:ext>
            </p:extLst>
          </p:nvPr>
        </p:nvGraphicFramePr>
        <p:xfrm>
          <a:off x="1032427" y="3962400"/>
          <a:ext cx="8792583" cy="9512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99963"/>
                <a:gridCol w="1197540"/>
                <a:gridCol w="1197540"/>
                <a:gridCol w="1197540"/>
              </a:tblGrid>
              <a:tr h="240954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изготовление информационных плакатов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2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0,1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0,1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0,1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37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422513101"/>
              </p:ext>
            </p:extLst>
          </p:nvPr>
        </p:nvGraphicFramePr>
        <p:xfrm>
          <a:off x="3452943" y="1507489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391546171"/>
              </p:ext>
            </p:extLst>
          </p:nvPr>
        </p:nvGraphicFramePr>
        <p:xfrm>
          <a:off x="14293850" y="914400"/>
          <a:ext cx="2442634" cy="229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017250" y="1581055"/>
            <a:ext cx="2400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447" y="5187846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4 целевых показателей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16917"/>
              </p:ext>
            </p:extLst>
          </p:nvPr>
        </p:nvGraphicFramePr>
        <p:xfrm>
          <a:off x="1104361" y="5960737"/>
          <a:ext cx="8584886" cy="36905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95082"/>
                <a:gridCol w="1055225"/>
                <a:gridCol w="981440"/>
                <a:gridCol w="953139"/>
              </a:tblGrid>
              <a:tr h="348798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978554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Ежегодное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у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величение доли подростков и молодежи в возрасте от 11-24 лет, вовлеченных в профилактические мероприятия по отношению к общей численности молодежи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06398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Ежегодное</a:t>
                      </a:r>
                      <a:r>
                        <a:rPr lang="ru-RU" sz="1600" baseline="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снижение к</a:t>
                      </a: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оличества преступлений, связанных с незаконным оборотом наркотиков, выявленных правоохранительными органами по отношению к общему количеству преступлений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251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Ежегодное</a:t>
                      </a:r>
                      <a:r>
                        <a:rPr lang="ru-RU" sz="1600" baseline="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с</a:t>
                      </a: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нижение</a:t>
                      </a:r>
                      <a:r>
                        <a:rPr lang="ru-RU" sz="1600" baseline="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к</a:t>
                      </a: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оличества административных правонарушений, связанных с незаконным оборотом наркотиков, выявленных правоохранительными органами по отношению к общему количеству правонарушений 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14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-4445" y="7937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«ПРОГРАММА ПО ПРОФИЛАКТИКЕ ПРЕСТУПЛЕНИЙ И ИНЫХ ПРАВОНАРУШЕНИЙ НА ТЕРРИТРИИ   КАРАБАШСКОГО ГОРОДСКОГО ОКРУГА»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79350"/>
              </p:ext>
            </p:extLst>
          </p:nvPr>
        </p:nvGraphicFramePr>
        <p:xfrm>
          <a:off x="1032427" y="3962400"/>
          <a:ext cx="7698823" cy="2301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53110"/>
                <a:gridCol w="1048571"/>
                <a:gridCol w="1048571"/>
                <a:gridCol w="1048571"/>
              </a:tblGrid>
              <a:tr h="240954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Организация работы добровольной народной дружины для оказания содействия ОВД в охране правопорядка, изготовление баннеров, брошюр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Проведение мероприятий соответствующей направленности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2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0,2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0,2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0,2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38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561174733"/>
              </p:ext>
            </p:extLst>
          </p:nvPr>
        </p:nvGraphicFramePr>
        <p:xfrm>
          <a:off x="4235450" y="1091406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903684986"/>
              </p:ext>
            </p:extLst>
          </p:nvPr>
        </p:nvGraphicFramePr>
        <p:xfrm>
          <a:off x="14293850" y="914400"/>
          <a:ext cx="2442634" cy="229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779250" y="1371600"/>
            <a:ext cx="2400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3210580"/>
            <a:ext cx="739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5 целевых показателя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664493"/>
              </p:ext>
            </p:extLst>
          </p:nvPr>
        </p:nvGraphicFramePr>
        <p:xfrm>
          <a:off x="10026650" y="4321370"/>
          <a:ext cx="7086600" cy="50951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8594"/>
                <a:gridCol w="871060"/>
                <a:gridCol w="834946"/>
                <a:gridCol w="762000"/>
              </a:tblGrid>
              <a:tr h="348798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51143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Снижение уровня преступности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1,2%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06398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Снижение уровня преступлений, совершаемых в сфере семейно-бытовых отношений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1,4%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251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Снижение уровня правонарушений среди лиц, состоящих на профилактических учетах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1,4%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251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Увеличение количества мероприятий по выявлению и пресечению пьянства и алкоголизма, профилактике безнадзорности и правонарушений в среде несовершеннолетних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1,4%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251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Снижение количества преступлений и правонарушений, совершенных несовершеннолетними, состоящими на учете в ПДП ОП№6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1,2%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47" y="991100"/>
            <a:ext cx="2486025" cy="274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220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31" y="1058847"/>
            <a:ext cx="4424419" cy="2628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3"/>
          <p:cNvSpPr/>
          <p:nvPr/>
        </p:nvSpPr>
        <p:spPr>
          <a:xfrm>
            <a:off x="-4445" y="7937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«ПРОФИЛАКТИКА ПРОЯВЛЕНИЯ ЭКСТРЕМИЗМА НА ТЕРРИТОРИИ    КАРАБАШСКОГО ГОРОДСКОГО ОКРУГА»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383576"/>
              </p:ext>
            </p:extLst>
          </p:nvPr>
        </p:nvGraphicFramePr>
        <p:xfrm>
          <a:off x="1032427" y="3962400"/>
          <a:ext cx="7698823" cy="11950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53110"/>
                <a:gridCol w="1048571"/>
                <a:gridCol w="1048571"/>
                <a:gridCol w="1048571"/>
              </a:tblGrid>
              <a:tr h="240954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Проведение мероприятий соответствующей направленности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2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0,01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0,01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0,01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9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8225856"/>
              </p:ext>
            </p:extLst>
          </p:nvPr>
        </p:nvGraphicFramePr>
        <p:xfrm>
          <a:off x="4235450" y="1091406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244073142"/>
              </p:ext>
            </p:extLst>
          </p:nvPr>
        </p:nvGraphicFramePr>
        <p:xfrm>
          <a:off x="14293850" y="914400"/>
          <a:ext cx="2442634" cy="229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779250" y="1371600"/>
            <a:ext cx="2400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3210580"/>
            <a:ext cx="739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2  целевых показателя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928764"/>
              </p:ext>
            </p:extLst>
          </p:nvPr>
        </p:nvGraphicFramePr>
        <p:xfrm>
          <a:off x="10026650" y="4321370"/>
          <a:ext cx="6705599" cy="26732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70282"/>
                <a:gridCol w="824229"/>
                <a:gridCol w="825289"/>
                <a:gridCol w="685799"/>
              </a:tblGrid>
              <a:tr h="348798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51143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Доля обучающихся, вовлеченных в мероприятия, направленных на профилактику экстремизма, от общего числа обучающихся уровня преступности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10%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06398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Доля обучающихся, вовлеченных в мероприятия по содействию в социальной и культурной адаптации мигрантов и их детей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4%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88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71399"/>
            <a:ext cx="1064641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A2AA"/>
                </a:solidFill>
              </a:rPr>
              <a:t>ОБЪЕМ И </a:t>
            </a:r>
            <a:r>
              <a:rPr sz="2400" spc="-5" dirty="0">
                <a:solidFill>
                  <a:srgbClr val="00A2AA"/>
                </a:solidFill>
              </a:rPr>
              <a:t>СТРУКТУРА НАЛОГОВЫХ ДОХОДОВ </a:t>
            </a:r>
            <a:r>
              <a:rPr sz="2400" dirty="0" smtClean="0">
                <a:solidFill>
                  <a:srgbClr val="00A2AA"/>
                </a:solidFill>
              </a:rPr>
              <a:t>БЮДЖЕТА</a:t>
            </a:r>
            <a:r>
              <a:rPr lang="ru-RU" sz="2400" dirty="0" smtClean="0">
                <a:solidFill>
                  <a:srgbClr val="00A2AA"/>
                </a:solidFill>
              </a:rPr>
              <a:t> КАРАБАШСКОГО ГОРОДСКОГО ОКРУГА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124314"/>
              </p:ext>
            </p:extLst>
          </p:nvPr>
        </p:nvGraphicFramePr>
        <p:xfrm>
          <a:off x="1460119" y="862330"/>
          <a:ext cx="11309348" cy="7576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82925"/>
                <a:gridCol w="1645285"/>
                <a:gridCol w="1645285"/>
                <a:gridCol w="1645285"/>
                <a:gridCol w="1645284"/>
                <a:gridCol w="1645284"/>
              </a:tblGrid>
              <a:tr h="37134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400" b="1" i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14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14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14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14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14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</a:tr>
              <a:tr h="33147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Налоговые </a:t>
                      </a: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доходы,</a:t>
                      </a:r>
                      <a:r>
                        <a:rPr sz="1600" b="1" spc="5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всего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153,8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184,4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177,0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199,8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218,1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</a:tr>
              <a:tr h="650494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Налог на доходы</a:t>
                      </a:r>
                      <a:r>
                        <a:rPr sz="1600" spc="-5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физических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лиц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125,8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154,9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145,8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166,5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180,9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</a:tr>
              <a:tr h="331469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81,9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84,0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82,4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83,3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82,9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33147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600" dirty="0">
                          <a:latin typeface="Century Gothic"/>
                          <a:cs typeface="Century Gothic"/>
                        </a:rPr>
                        <a:t>Акцизы</a:t>
                      </a: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8,2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8,4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8,0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8,3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</a:tr>
              <a:tr h="331469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5,3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4,6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4,5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4,1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5,1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1288414">
                <a:tc>
                  <a:txBody>
                    <a:bodyPr/>
                    <a:lstStyle/>
                    <a:p>
                      <a:pPr marL="9525" marR="231140">
                        <a:lnSpc>
                          <a:spcPct val="100000"/>
                        </a:lnSpc>
                        <a:spcBef>
                          <a:spcPts val="1245"/>
                        </a:spcBef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Единый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налог, взимаемый в  связи с 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применением 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упрощенной системы  налогообложения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58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9,6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11,5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11,7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12,5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13,4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</a:tr>
              <a:tr h="33147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6,2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6,2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6,6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6,3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6,1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650493">
                <a:tc>
                  <a:txBody>
                    <a:bodyPr/>
                    <a:lstStyle/>
                    <a:p>
                      <a:pPr marL="9525" marR="916305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Налог на</a:t>
                      </a:r>
                      <a:r>
                        <a:rPr sz="1600" spc="-1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имущество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 </a:t>
                      </a: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физических лиц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8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8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8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8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8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</a:tr>
              <a:tr h="33147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0,7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0,6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0,7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0,6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0,6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331469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Земельный налог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6,0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5,3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7,0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7,9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7,9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</a:tr>
              <a:tr h="331469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3,9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2,9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4,0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4,0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3,6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331343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Госпошлина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2,0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2,0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2,2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2,2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2,3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</a:tr>
              <a:tr h="33147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1,3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1,0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1,1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1,0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</a:tr>
              <a:tr h="96950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Налог , взимаемый в связи с применением патентной системы налогообложения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12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1,1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</a:tr>
              <a:tr h="331457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0,7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i="1" spc="-10" dirty="0" smtClean="0">
                          <a:latin typeface="Century Gothic"/>
                          <a:cs typeface="Century Gothic"/>
                        </a:rPr>
                        <a:t>0,</a:t>
                      </a: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0,6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0,6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 smtClean="0">
                          <a:latin typeface="Century Gothic"/>
                          <a:cs typeface="Century Gothic"/>
                        </a:rPr>
                        <a:t>0,7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3244321" y="2587574"/>
            <a:ext cx="3794125" cy="447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55"/>
              </a:lnSpc>
              <a:spcBef>
                <a:spcPts val="105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 в общем</a:t>
            </a:r>
            <a:r>
              <a:rPr sz="1400" i="1" spc="-14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объеме</a:t>
            </a:r>
            <a:endParaRPr sz="1400" dirty="0">
              <a:latin typeface="Century Gothic"/>
              <a:cs typeface="Century Gothic"/>
            </a:endParaRPr>
          </a:p>
          <a:p>
            <a:pPr marL="30480">
              <a:lnSpc>
                <a:spcPts val="1655"/>
              </a:lnSpc>
            </a:pP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 smtClean="0">
                <a:latin typeface="Century Gothic"/>
                <a:cs typeface="Century Gothic"/>
              </a:rPr>
              <a:t>местного</a:t>
            </a:r>
            <a:r>
              <a:rPr sz="1400" i="1" spc="-5" dirty="0" smtClean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 </a:t>
            </a:r>
            <a:r>
              <a:rPr sz="1400" b="1" i="1" dirty="0">
                <a:latin typeface="Century Gothic"/>
                <a:cs typeface="Century Gothic"/>
              </a:rPr>
              <a:t>в </a:t>
            </a:r>
            <a:r>
              <a:rPr sz="1400" b="1" i="1" dirty="0" smtClean="0">
                <a:latin typeface="Century Gothic"/>
                <a:cs typeface="Century Gothic"/>
              </a:rPr>
              <a:t>202</a:t>
            </a:r>
            <a:r>
              <a:rPr lang="ru-RU" sz="1400" b="1" i="1" dirty="0">
                <a:latin typeface="Century Gothic"/>
                <a:cs typeface="Century Gothic"/>
              </a:rPr>
              <a:t>4</a:t>
            </a:r>
            <a:r>
              <a:rPr sz="1400" b="1" i="1" spc="-145" dirty="0" smtClean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370050" y="1205229"/>
            <a:ext cx="115434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 smtClean="0">
                <a:solidFill>
                  <a:srgbClr val="00A2AA"/>
                </a:solidFill>
                <a:latin typeface="Century Gothic"/>
                <a:cs typeface="Century Gothic"/>
              </a:rPr>
              <a:t>21,6</a:t>
            </a:r>
            <a:r>
              <a:rPr sz="2800" b="1" spc="-15" dirty="0" smtClean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244321" y="5849238"/>
            <a:ext cx="3793490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0480" marR="5080" indent="-18415">
              <a:lnSpc>
                <a:spcPts val="1630"/>
              </a:lnSpc>
              <a:spcBef>
                <a:spcPts val="200"/>
              </a:spcBef>
            </a:pPr>
            <a:r>
              <a:rPr sz="1400" i="1" dirty="0" err="1">
                <a:latin typeface="Century Gothic"/>
                <a:cs typeface="Century Gothic"/>
              </a:rPr>
              <a:t>Доля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sz="1400" i="1" spc="-5" dirty="0" err="1" smtClean="0">
                <a:latin typeface="Century Gothic"/>
                <a:cs typeface="Century Gothic"/>
              </a:rPr>
              <a:t>налоговых</a:t>
            </a:r>
            <a:r>
              <a:rPr sz="1400" i="1" spc="-5" dirty="0" smtClean="0">
                <a:latin typeface="Century Gothic"/>
                <a:cs typeface="Century Gothic"/>
              </a:rPr>
              <a:t> </a:t>
            </a:r>
            <a:r>
              <a:rPr sz="1400" i="1" dirty="0" err="1" smtClean="0">
                <a:latin typeface="Century Gothic"/>
                <a:cs typeface="Century Gothic"/>
              </a:rPr>
              <a:t>доходов</a:t>
            </a:r>
            <a:r>
              <a:rPr sz="1400" i="1" dirty="0" smtClean="0">
                <a:latin typeface="Century Gothic"/>
                <a:cs typeface="Century Gothic"/>
              </a:rPr>
              <a:t> в </a:t>
            </a:r>
            <a:r>
              <a:rPr sz="1400" i="1" dirty="0" err="1" smtClean="0">
                <a:latin typeface="Century Gothic"/>
                <a:cs typeface="Century Gothic"/>
              </a:rPr>
              <a:t>общем</a:t>
            </a:r>
            <a:r>
              <a:rPr sz="1400" i="1" spc="-145" dirty="0" smtClean="0">
                <a:latin typeface="Century Gothic"/>
                <a:cs typeface="Century Gothic"/>
              </a:rPr>
              <a:t> </a:t>
            </a:r>
            <a:r>
              <a:rPr sz="1400" i="1" dirty="0" err="1" smtClean="0">
                <a:latin typeface="Century Gothic"/>
                <a:cs typeface="Century Gothic"/>
              </a:rPr>
              <a:t>объеме</a:t>
            </a:r>
            <a:r>
              <a:rPr sz="1400" i="1" dirty="0" smtClean="0">
                <a:latin typeface="Century Gothic"/>
                <a:cs typeface="Century Gothic"/>
              </a:rPr>
              <a:t>  </a:t>
            </a:r>
            <a:r>
              <a:rPr sz="1400" i="1" dirty="0" err="1" smtClean="0">
                <a:latin typeface="Century Gothic"/>
                <a:cs typeface="Century Gothic"/>
              </a:rPr>
              <a:t>доходов</a:t>
            </a:r>
            <a:r>
              <a:rPr sz="1400" i="1" dirty="0" smtClean="0">
                <a:latin typeface="Century Gothic"/>
                <a:cs typeface="Century Gothic"/>
              </a:rPr>
              <a:t> </a:t>
            </a:r>
            <a:r>
              <a:rPr lang="ru-RU" sz="1400" i="1" spc="-5" dirty="0" smtClean="0">
                <a:latin typeface="Century Gothic"/>
                <a:cs typeface="Century Gothic"/>
              </a:rPr>
              <a:t>местного</a:t>
            </a:r>
            <a:r>
              <a:rPr sz="1400" i="1" spc="-5" dirty="0" smtClean="0">
                <a:latin typeface="Century Gothic"/>
                <a:cs typeface="Century Gothic"/>
              </a:rPr>
              <a:t> </a:t>
            </a:r>
            <a:r>
              <a:rPr sz="1400" i="1" dirty="0" err="1" smtClean="0">
                <a:latin typeface="Century Gothic"/>
                <a:cs typeface="Century Gothic"/>
              </a:rPr>
              <a:t>бюджета</a:t>
            </a:r>
            <a:r>
              <a:rPr sz="1400" i="1" dirty="0" smtClean="0">
                <a:latin typeface="Century Gothic"/>
                <a:cs typeface="Century Gothic"/>
              </a:rPr>
              <a:t> </a:t>
            </a:r>
            <a:r>
              <a:rPr sz="1400" b="1" i="1" dirty="0">
                <a:latin typeface="Century Gothic"/>
                <a:cs typeface="Century Gothic"/>
              </a:rPr>
              <a:t>в </a:t>
            </a:r>
            <a:r>
              <a:rPr sz="1400" b="1" i="1" dirty="0" smtClean="0">
                <a:latin typeface="Century Gothic"/>
                <a:cs typeface="Century Gothic"/>
              </a:rPr>
              <a:t>202</a:t>
            </a:r>
            <a:r>
              <a:rPr lang="ru-RU" sz="1400" b="1" i="1" dirty="0">
                <a:latin typeface="Century Gothic"/>
                <a:cs typeface="Century Gothic"/>
              </a:rPr>
              <a:t>5</a:t>
            </a:r>
            <a:r>
              <a:rPr sz="1400" b="1" i="1" spc="-145" dirty="0" smtClean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400143" y="4191000"/>
            <a:ext cx="1129283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 smtClean="0">
                <a:solidFill>
                  <a:srgbClr val="00A2AA"/>
                </a:solidFill>
                <a:latin typeface="Century Gothic"/>
                <a:cs typeface="Century Gothic"/>
              </a:rPr>
              <a:t>26,6</a:t>
            </a:r>
            <a:r>
              <a:rPr sz="2800" b="1" spc="-15" dirty="0" smtClean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225017" y="9160256"/>
            <a:ext cx="3793490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0480" marR="5080" indent="-18415">
              <a:lnSpc>
                <a:spcPts val="1630"/>
              </a:lnSpc>
              <a:spcBef>
                <a:spcPts val="200"/>
              </a:spcBef>
            </a:pPr>
            <a:r>
              <a:rPr sz="1400" i="1" dirty="0" err="1">
                <a:latin typeface="Century Gothic"/>
                <a:cs typeface="Century Gothic"/>
              </a:rPr>
              <a:t>Доля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sz="1400" i="1" spc="-5" dirty="0" err="1" smtClean="0">
                <a:latin typeface="Century Gothic"/>
                <a:cs typeface="Century Gothic"/>
              </a:rPr>
              <a:t>налоговых</a:t>
            </a:r>
            <a:r>
              <a:rPr sz="1400" i="1" spc="-5" dirty="0" smtClean="0">
                <a:latin typeface="Century Gothic"/>
                <a:cs typeface="Century Gothic"/>
              </a:rPr>
              <a:t> </a:t>
            </a:r>
            <a:r>
              <a:rPr sz="1400" i="1" dirty="0" err="1" smtClean="0">
                <a:latin typeface="Century Gothic"/>
                <a:cs typeface="Century Gothic"/>
              </a:rPr>
              <a:t>доходов</a:t>
            </a:r>
            <a:r>
              <a:rPr sz="1400" i="1" dirty="0" smtClean="0">
                <a:latin typeface="Century Gothic"/>
                <a:cs typeface="Century Gothic"/>
              </a:rPr>
              <a:t> в </a:t>
            </a:r>
            <a:r>
              <a:rPr sz="1400" i="1" dirty="0" err="1" smtClean="0">
                <a:latin typeface="Century Gothic"/>
                <a:cs typeface="Century Gothic"/>
              </a:rPr>
              <a:t>общем</a:t>
            </a:r>
            <a:r>
              <a:rPr sz="1400" i="1" spc="-145" dirty="0" smtClean="0">
                <a:latin typeface="Century Gothic"/>
                <a:cs typeface="Century Gothic"/>
              </a:rPr>
              <a:t> </a:t>
            </a:r>
            <a:r>
              <a:rPr sz="1400" i="1" dirty="0" err="1" smtClean="0">
                <a:latin typeface="Century Gothic"/>
                <a:cs typeface="Century Gothic"/>
              </a:rPr>
              <a:t>объеме</a:t>
            </a:r>
            <a:r>
              <a:rPr sz="1400" i="1" dirty="0" smtClean="0">
                <a:latin typeface="Century Gothic"/>
                <a:cs typeface="Century Gothic"/>
              </a:rPr>
              <a:t>  </a:t>
            </a:r>
            <a:r>
              <a:rPr sz="1400" i="1" dirty="0" err="1" smtClean="0">
                <a:latin typeface="Century Gothic"/>
                <a:cs typeface="Century Gothic"/>
              </a:rPr>
              <a:t>доходов</a:t>
            </a:r>
            <a:r>
              <a:rPr sz="1400" i="1" dirty="0" smtClean="0">
                <a:latin typeface="Century Gothic"/>
                <a:cs typeface="Century Gothic"/>
              </a:rPr>
              <a:t> </a:t>
            </a:r>
            <a:r>
              <a:rPr lang="ru-RU" sz="1400" i="1" spc="-5" dirty="0" smtClean="0">
                <a:latin typeface="Century Gothic"/>
                <a:cs typeface="Century Gothic"/>
              </a:rPr>
              <a:t>местного</a:t>
            </a:r>
            <a:r>
              <a:rPr sz="1400" i="1" spc="-5" dirty="0" smtClean="0">
                <a:latin typeface="Century Gothic"/>
                <a:cs typeface="Century Gothic"/>
              </a:rPr>
              <a:t> </a:t>
            </a:r>
            <a:r>
              <a:rPr sz="1400" i="1" dirty="0" err="1" smtClean="0">
                <a:latin typeface="Century Gothic"/>
                <a:cs typeface="Century Gothic"/>
              </a:rPr>
              <a:t>бюджета</a:t>
            </a:r>
            <a:r>
              <a:rPr sz="1400" i="1" dirty="0" smtClean="0">
                <a:latin typeface="Century Gothic"/>
                <a:cs typeface="Century Gothic"/>
              </a:rPr>
              <a:t> </a:t>
            </a:r>
            <a:r>
              <a:rPr sz="1400" b="1" i="1" dirty="0">
                <a:latin typeface="Century Gothic"/>
                <a:cs typeface="Century Gothic"/>
              </a:rPr>
              <a:t>в </a:t>
            </a:r>
            <a:r>
              <a:rPr sz="1400" b="1" i="1" dirty="0" smtClean="0">
                <a:latin typeface="Century Gothic"/>
                <a:cs typeface="Century Gothic"/>
              </a:rPr>
              <a:t>202</a:t>
            </a:r>
            <a:r>
              <a:rPr lang="ru-RU" sz="1400" b="1" i="1" dirty="0" smtClean="0">
                <a:latin typeface="Century Gothic"/>
                <a:cs typeface="Century Gothic"/>
              </a:rPr>
              <a:t>6</a:t>
            </a:r>
            <a:r>
              <a:rPr sz="1400" b="1" i="1" spc="-140" dirty="0" smtClean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624493" y="7696200"/>
            <a:ext cx="1033779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 smtClean="0">
                <a:solidFill>
                  <a:srgbClr val="00A2AA"/>
                </a:solidFill>
                <a:latin typeface="Century Gothic"/>
                <a:cs typeface="Century Gothic"/>
              </a:rPr>
              <a:t>26,8</a:t>
            </a:r>
            <a:r>
              <a:rPr sz="2800" b="1" spc="-15" dirty="0" smtClean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55267" y="9587150"/>
            <a:ext cx="6942583" cy="2295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i="1" dirty="0">
                <a:latin typeface="Century Gothic"/>
                <a:cs typeface="Century Gothic"/>
              </a:rPr>
              <a:t>*</a:t>
            </a:r>
            <a:r>
              <a:rPr sz="1400" b="1" i="1" dirty="0" smtClean="0">
                <a:latin typeface="Century Gothic"/>
                <a:cs typeface="Century Gothic"/>
              </a:rPr>
              <a:t>202</a:t>
            </a:r>
            <a:r>
              <a:rPr lang="ru-RU" sz="1400" b="1" i="1" dirty="0" smtClean="0">
                <a:latin typeface="Century Gothic"/>
                <a:cs typeface="Century Gothic"/>
              </a:rPr>
              <a:t>3</a:t>
            </a:r>
            <a:r>
              <a:rPr sz="1400" b="1" i="1" dirty="0" smtClean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 </a:t>
            </a:r>
            <a:r>
              <a:rPr sz="1400" b="1" i="1" dirty="0">
                <a:latin typeface="Century Gothic"/>
                <a:cs typeface="Century Gothic"/>
              </a:rPr>
              <a:t>– </a:t>
            </a:r>
            <a:r>
              <a:rPr lang="ru-RU" sz="1400" b="1" i="1" spc="-5" dirty="0" smtClean="0">
                <a:latin typeface="Century Gothic"/>
                <a:cs typeface="Century Gothic"/>
              </a:rPr>
              <a:t>план на 01.11.2023г.</a:t>
            </a:r>
            <a:endParaRPr sz="1400" dirty="0">
              <a:latin typeface="Century Gothic"/>
              <a:cs typeface="Century Gothic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3" y="241617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53176" y="9117943"/>
            <a:ext cx="499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4</a:t>
            </a:r>
            <a:endParaRPr lang="ru-RU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522466719"/>
              </p:ext>
            </p:extLst>
          </p:nvPr>
        </p:nvGraphicFramePr>
        <p:xfrm>
          <a:off x="13725903" y="197152"/>
          <a:ext cx="2442633" cy="2390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252200736"/>
              </p:ext>
            </p:extLst>
          </p:nvPr>
        </p:nvGraphicFramePr>
        <p:xfrm>
          <a:off x="13304813" y="3255424"/>
          <a:ext cx="3004230" cy="2314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703708870"/>
              </p:ext>
            </p:extLst>
          </p:nvPr>
        </p:nvGraphicFramePr>
        <p:xfrm>
          <a:off x="13912850" y="6730097"/>
          <a:ext cx="2754332" cy="2314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55" y="7937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«РЕАЛИЗАЦИЯ ГОСУДАРСТВЕННОЙ ПОЛИТИКИ НА ТЕРРИТОРИИ    КАРАБАШСКОГО ГОРОДСКОГО ОКРУГА»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803086"/>
              </p:ext>
            </p:extLst>
          </p:nvPr>
        </p:nvGraphicFramePr>
        <p:xfrm>
          <a:off x="1032427" y="3962400"/>
          <a:ext cx="7698823" cy="11950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53110"/>
                <a:gridCol w="1048571"/>
                <a:gridCol w="1048571"/>
                <a:gridCol w="1048571"/>
              </a:tblGrid>
              <a:tr h="240954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Проведение мероприятий соответствующей направленности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2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0,01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0,01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0,01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40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526136368"/>
              </p:ext>
            </p:extLst>
          </p:nvPr>
        </p:nvGraphicFramePr>
        <p:xfrm>
          <a:off x="4235450" y="1091406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9198326"/>
              </p:ext>
            </p:extLst>
          </p:nvPr>
        </p:nvGraphicFramePr>
        <p:xfrm>
          <a:off x="14293850" y="914400"/>
          <a:ext cx="2442634" cy="229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779250" y="1371600"/>
            <a:ext cx="2400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3210580"/>
            <a:ext cx="739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3  целевых показателя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204709"/>
              </p:ext>
            </p:extLst>
          </p:nvPr>
        </p:nvGraphicFramePr>
        <p:xfrm>
          <a:off x="10026650" y="4321370"/>
          <a:ext cx="6705599" cy="40228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70282"/>
                <a:gridCol w="824229"/>
                <a:gridCol w="749089"/>
                <a:gridCol w="761999"/>
              </a:tblGrid>
              <a:tr h="348798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134963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Увеличение доли жителей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Карабашского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городского округа, положительно оценивающих состояние межэтнических отношений в городе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80%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51143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Увеличение доли жителей </a:t>
                      </a:r>
                      <a:r>
                        <a:rPr lang="ru-RU" sz="1600" dirty="0" err="1" smtClean="0">
                          <a:latin typeface="Century Gothic" panose="020B0502020202020204" pitchFamily="34" charset="0"/>
                          <a:cs typeface="Century Gothic"/>
                        </a:rPr>
                        <a:t>Карабашского</a:t>
                      </a: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 городского округа, положительно оценивающих состояние межконфессиональных отношений в городе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70%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06398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Увеличение доли жителей </a:t>
                      </a:r>
                      <a:r>
                        <a:rPr lang="ru-RU" sz="1600" dirty="0" err="1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Карабашского</a:t>
                      </a: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городского округа, удовлетворенных реализацией этнокультурных потребностей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72%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838200"/>
            <a:ext cx="28194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18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66" y="127794"/>
            <a:ext cx="16553871" cy="9778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3"/>
          <p:cNvSpPr/>
          <p:nvPr/>
        </p:nvSpPr>
        <p:spPr>
          <a:xfrm>
            <a:off x="-4445" y="7937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«СОЗДАНИЕ БЛАГОПРИЯТНЫХ УСЛОВИЙ ДЛЯ ПРИВЛЕЧЕНИЯ МЕДИЦИНСКИХ РАБОТНИКОВ В ГБУЗ «Городская больница г. Карабаша»    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766233"/>
              </p:ext>
            </p:extLst>
          </p:nvPr>
        </p:nvGraphicFramePr>
        <p:xfrm>
          <a:off x="1111250" y="4355465"/>
          <a:ext cx="7698823" cy="19265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53110"/>
                <a:gridCol w="1048571"/>
                <a:gridCol w="1048571"/>
                <a:gridCol w="1048571"/>
              </a:tblGrid>
              <a:tr h="240954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Обучение по основной профессиональной образовательной программе высшего образования-программе </a:t>
                      </a:r>
                      <a:r>
                        <a:rPr lang="ru-RU" sz="1600" b="0" dirty="0" err="1" smtClean="0">
                          <a:latin typeface="Century Gothic" panose="020B0502020202020204" pitchFamily="34" charset="0"/>
                          <a:cs typeface="Century Gothic"/>
                        </a:rPr>
                        <a:t>специалитета</a:t>
                      </a: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 по специальности "Педиатрия"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2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0,4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0,4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0,4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41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281817275"/>
              </p:ext>
            </p:extLst>
          </p:nvPr>
        </p:nvGraphicFramePr>
        <p:xfrm>
          <a:off x="4311650" y="1029994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800182263"/>
              </p:ext>
            </p:extLst>
          </p:nvPr>
        </p:nvGraphicFramePr>
        <p:xfrm>
          <a:off x="14293850" y="914400"/>
          <a:ext cx="2442634" cy="229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779250" y="1371600"/>
            <a:ext cx="2400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3210580"/>
            <a:ext cx="739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2 целевых показатель </a:t>
            </a:r>
            <a:r>
              <a:rPr lang="ru-RU" sz="2800" b="1" dirty="0" smtClean="0">
                <a:solidFill>
                  <a:srgbClr val="008080"/>
                </a:solidFill>
              </a:rPr>
              <a:t>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9410378"/>
              </p:ext>
            </p:extLst>
          </p:nvPr>
        </p:nvGraphicFramePr>
        <p:xfrm>
          <a:off x="10026650" y="4321370"/>
          <a:ext cx="6705599" cy="34465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70282"/>
                <a:gridCol w="824229"/>
                <a:gridCol w="825289"/>
                <a:gridCol w="685799"/>
              </a:tblGrid>
              <a:tr h="348798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134963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Обучение по основной профессиональной образовательной программе высшего образования-программе специалиста по специальности  «Педиатрия» (человек)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963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Предоставление единовременной социальной выплаты врачам, медицинским сестрам государственных учреждений здравоохранения, расположенных на территории </a:t>
                      </a:r>
                      <a:r>
                        <a:rPr lang="ru-RU" sz="1600" dirty="0" err="1" smtClean="0">
                          <a:latin typeface="Century Gothic" panose="020B0502020202020204" pitchFamily="34" charset="0"/>
                          <a:cs typeface="Century Gothic"/>
                        </a:rPr>
                        <a:t>Карабашского</a:t>
                      </a: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 городского округа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66" y="1053037"/>
            <a:ext cx="3077584" cy="3077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183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07" y="914400"/>
            <a:ext cx="3578544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3"/>
          <p:cNvSpPr/>
          <p:nvPr/>
        </p:nvSpPr>
        <p:spPr>
          <a:xfrm>
            <a:off x="0" y="13581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«РАЗВИТИЕ САДОВОДЧЕСКИХ НЕКОММЕРЧЕСКИХ ТОВАРИЩЕСТВ НА ТЕРРИТОРИИ КАРАБАШСКОГО ГОРОДСКОГО ОКРУГА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966895"/>
              </p:ext>
            </p:extLst>
          </p:nvPr>
        </p:nvGraphicFramePr>
        <p:xfrm>
          <a:off x="1111250" y="4355465"/>
          <a:ext cx="7698823" cy="11950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53110"/>
                <a:gridCol w="1048571"/>
                <a:gridCol w="1048571"/>
                <a:gridCol w="1048571"/>
              </a:tblGrid>
              <a:tr h="240954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оказание поддержки садоводческим некоммерческим товариществам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2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0,04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0,04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0,04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42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028533882"/>
              </p:ext>
            </p:extLst>
          </p:nvPr>
        </p:nvGraphicFramePr>
        <p:xfrm>
          <a:off x="4311650" y="1029994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48641107"/>
              </p:ext>
            </p:extLst>
          </p:nvPr>
        </p:nvGraphicFramePr>
        <p:xfrm>
          <a:off x="14293850" y="914400"/>
          <a:ext cx="2442634" cy="229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779250" y="1371600"/>
            <a:ext cx="2400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3210580"/>
            <a:ext cx="739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1 целевой показатель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412533"/>
              </p:ext>
            </p:extLst>
          </p:nvPr>
        </p:nvGraphicFramePr>
        <p:xfrm>
          <a:off x="10026650" y="4321370"/>
          <a:ext cx="6705599" cy="16984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70282"/>
                <a:gridCol w="824229"/>
                <a:gridCol w="749089"/>
                <a:gridCol w="761999"/>
              </a:tblGrid>
              <a:tr h="348798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134963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Доля СНТ, получивших финансовую поддержку в виде субсидии от общего числа заявленных СНТ на поддержку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100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77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7937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«УЛУЧШЕНИЕ УСЛОВИЙ И ОХРАНЫ ТРУДА В  КАРАБАШСКОМ ГОРОДСКОМ ОКРУГЕ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061674"/>
              </p:ext>
            </p:extLst>
          </p:nvPr>
        </p:nvGraphicFramePr>
        <p:xfrm>
          <a:off x="1111250" y="4355465"/>
          <a:ext cx="7698823" cy="9512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53110"/>
                <a:gridCol w="1048571"/>
                <a:gridCol w="1048571"/>
                <a:gridCol w="1048571"/>
              </a:tblGrid>
              <a:tr h="240954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Приобретение</a:t>
                      </a:r>
                      <a:r>
                        <a:rPr lang="ru-RU" sz="1600" b="0" baseline="0" dirty="0" smtClean="0">
                          <a:latin typeface="Century Gothic" panose="020B0502020202020204" pitchFamily="34" charset="0"/>
                          <a:cs typeface="Century Gothic"/>
                        </a:rPr>
                        <a:t> спецодежды</a:t>
                      </a:r>
                      <a:endParaRPr lang="ru-RU" sz="1600" b="0" dirty="0" smtClean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0,06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2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0,0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0,06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0,06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9303731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43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560598678"/>
              </p:ext>
            </p:extLst>
          </p:nvPr>
        </p:nvGraphicFramePr>
        <p:xfrm>
          <a:off x="4311650" y="1029994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101712739"/>
              </p:ext>
            </p:extLst>
          </p:nvPr>
        </p:nvGraphicFramePr>
        <p:xfrm>
          <a:off x="14293850" y="914400"/>
          <a:ext cx="2442634" cy="229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779250" y="1371600"/>
            <a:ext cx="2400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3210580"/>
            <a:ext cx="739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4 целевых  показателя 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66" y="914399"/>
            <a:ext cx="3119887" cy="2773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0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313617"/>
              </p:ext>
            </p:extLst>
          </p:nvPr>
        </p:nvGraphicFramePr>
        <p:xfrm>
          <a:off x="10026650" y="4321370"/>
          <a:ext cx="7162800" cy="45518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8256"/>
                <a:gridCol w="880427"/>
                <a:gridCol w="928317"/>
                <a:gridCol w="685800"/>
              </a:tblGrid>
              <a:tr h="348798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134963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Снижение численности пострадавших в результате несчастных случаев на производстве с утратой трудоспособности на 1 рабочий день и более в расчете на 1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тыс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работающих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0,2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51143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Снижение численности пострадавших в результате несчастных случаев на производстве со смертельным исходом в расчете на 1 тысячу работающих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0,1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51143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Проведение специальной оценки условий труда в администрации </a:t>
                      </a:r>
                      <a:r>
                        <a:rPr lang="ru-RU" sz="1600" dirty="0" err="1" smtClean="0">
                          <a:latin typeface="Century Gothic" panose="020B0502020202020204" pitchFamily="34" charset="0"/>
                          <a:cs typeface="Century Gothic"/>
                        </a:rPr>
                        <a:t>Карабашского</a:t>
                      </a: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 городского округа (рабочих мест)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50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06398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Организация обучения по охране труда руководителей и специалистов администрации </a:t>
                      </a:r>
                      <a:r>
                        <a:rPr lang="ru-RU" sz="1600" dirty="0" err="1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Карабашского</a:t>
                      </a: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городского округа (человек)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20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427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66" y="1081439"/>
            <a:ext cx="4624872" cy="308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3"/>
          <p:cNvSpPr/>
          <p:nvPr/>
        </p:nvSpPr>
        <p:spPr>
          <a:xfrm>
            <a:off x="-4445" y="22048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4980" y="9028277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B300"/>
                </a:solidFill>
                <a:latin typeface="Century Gothic"/>
                <a:cs typeface="Century Gothic"/>
              </a:rPr>
              <a:t>33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«КОМПЛЕКСНОЕ РАЗВИТИЕ СЕЛЬСКИХ ТЕРРИТОРИЙ В  КАРАБАШСКОМ ГОРОДСКОМ ОКРУГЕ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045571"/>
              </p:ext>
            </p:extLst>
          </p:nvPr>
        </p:nvGraphicFramePr>
        <p:xfrm>
          <a:off x="1013937" y="4648200"/>
          <a:ext cx="7698823" cy="11950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53110"/>
                <a:gridCol w="1048571"/>
                <a:gridCol w="1048571"/>
                <a:gridCol w="1048571"/>
              </a:tblGrid>
              <a:tr h="240954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Создание детской спортивной площадки в поселке Малый </a:t>
                      </a:r>
                      <a:r>
                        <a:rPr lang="ru-RU" sz="1600" b="0" dirty="0" err="1" smtClean="0">
                          <a:latin typeface="Century Gothic" panose="020B0502020202020204" pitchFamily="34" charset="0"/>
                          <a:cs typeface="Century Gothic"/>
                        </a:rPr>
                        <a:t>Агардяш</a:t>
                      </a:r>
                      <a:endParaRPr lang="ru-RU" sz="1600" b="0" dirty="0" smtClean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2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0,2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44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163588760"/>
              </p:ext>
            </p:extLst>
          </p:nvPr>
        </p:nvGraphicFramePr>
        <p:xfrm>
          <a:off x="4311650" y="1029994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2927200"/>
              </p:ext>
            </p:extLst>
          </p:nvPr>
        </p:nvGraphicFramePr>
        <p:xfrm>
          <a:off x="14293850" y="914400"/>
          <a:ext cx="2442634" cy="229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779250" y="1371600"/>
            <a:ext cx="2400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3210580"/>
            <a:ext cx="739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80"/>
                </a:solidFill>
              </a:rPr>
              <a:t>4 целевых  показателя 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20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588879"/>
              </p:ext>
            </p:extLst>
          </p:nvPr>
        </p:nvGraphicFramePr>
        <p:xfrm>
          <a:off x="10026650" y="4419600"/>
          <a:ext cx="7162800" cy="38203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8256"/>
                <a:gridCol w="880427"/>
                <a:gridCol w="928317"/>
                <a:gridCol w="685800"/>
              </a:tblGrid>
              <a:tr h="348798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134963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Количество реализованных проектов комплексного развития сельских территорий (сельских агломераций)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3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51143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Количество введенных в эксплуатацию объектов социальной сферы 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2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51143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Количество введенных в эксплуатацию объектов инженерной инфраструктуры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1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106398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Протяженность отремонтированных дорог, км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0,54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5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744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097" y="943063"/>
            <a:ext cx="3728553" cy="345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3"/>
          <p:cNvSpPr/>
          <p:nvPr/>
        </p:nvSpPr>
        <p:spPr>
          <a:xfrm>
            <a:off x="-4445" y="7937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91254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 smtClean="0">
                <a:solidFill>
                  <a:srgbClr val="00A2AA"/>
                </a:solidFill>
              </a:rPr>
              <a:t>МУНИЦИПАЛЬНАЯ ПРОГРАММА  «ФОРМИРОВАНИЕ ДОСТУПНОЙ СРЕДЫ ДЛЯ ИНВАЛИДОВ И МАЛОМОБИЛЬНЫХ ГРУПП НАСЕЛЕНИЯ В  КАРАБАШСКОМ ГОРОДСКОМ ОКРУГЕ»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480118"/>
              </p:ext>
            </p:extLst>
          </p:nvPr>
        </p:nvGraphicFramePr>
        <p:xfrm>
          <a:off x="1111250" y="4355465"/>
          <a:ext cx="7698823" cy="1682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53110"/>
                <a:gridCol w="1048571"/>
                <a:gridCol w="1048571"/>
                <a:gridCol w="1048571"/>
              </a:tblGrid>
              <a:tr h="240954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</a:tr>
              <a:tr h="295575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приобретение технических средств реабилитации для пунктов проката в муниципальных учреждениях социальной защиты населения </a:t>
                      </a: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2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0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ВСЕГО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0,2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0,1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0" dirty="0" smtClean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0,1</a:t>
                      </a:r>
                      <a:endParaRPr sz="1600" b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6350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0332" y="9144000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45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024937314"/>
              </p:ext>
            </p:extLst>
          </p:nvPr>
        </p:nvGraphicFramePr>
        <p:xfrm>
          <a:off x="4311650" y="1029994"/>
          <a:ext cx="6553200" cy="218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959042836"/>
              </p:ext>
            </p:extLst>
          </p:nvPr>
        </p:nvGraphicFramePr>
        <p:xfrm>
          <a:off x="14293850" y="914400"/>
          <a:ext cx="2442634" cy="229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779250" y="1371600"/>
            <a:ext cx="2400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80"/>
                </a:solidFill>
              </a:rPr>
              <a:t>Доля расходов программы в общем объеме расходов бюджета в 2024 году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26650" y="3210580"/>
            <a:ext cx="739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8080"/>
                </a:solidFill>
              </a:rPr>
              <a:t>2</a:t>
            </a:r>
            <a:r>
              <a:rPr lang="ru-RU" sz="2800" b="1" dirty="0" smtClean="0">
                <a:solidFill>
                  <a:srgbClr val="008080"/>
                </a:solidFill>
              </a:rPr>
              <a:t> целевых  показателя  программы, в том числе:</a:t>
            </a:r>
            <a:endParaRPr lang="ru-RU" sz="2800" b="1" dirty="0">
              <a:solidFill>
                <a:srgbClr val="008080"/>
              </a:solidFill>
            </a:endParaRPr>
          </a:p>
        </p:txBody>
      </p:sp>
      <p:sp>
        <p:nvSpPr>
          <p:cNvPr id="9" name="AutoShape 2" descr="Строим прос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Строим прос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Строим прос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20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072370"/>
              </p:ext>
            </p:extLst>
          </p:nvPr>
        </p:nvGraphicFramePr>
        <p:xfrm>
          <a:off x="10026650" y="4419600"/>
          <a:ext cx="7162800" cy="27150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8256"/>
                <a:gridCol w="880427"/>
                <a:gridCol w="928317"/>
                <a:gridCol w="685800"/>
              </a:tblGrid>
              <a:tr h="348798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134963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Обеспечение социально-значимых объектов соответствующим требованиям беспрепятственности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 smtClean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70%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70%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51143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Обеспечение населения социальной услугой временного обеспечения техническими средствами реабилитации, ухода и адаптации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70%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 panose="020B0502020202020204" pitchFamily="34" charset="0"/>
                          <a:cs typeface="Century Gothic"/>
                        </a:rPr>
                        <a:t>-</a:t>
                      </a:r>
                      <a:endParaRPr sz="160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04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9834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51206" y="117474"/>
            <a:ext cx="17112487" cy="759952"/>
          </a:xfrm>
          <a:prstGeom prst="rect">
            <a:avLst/>
          </a:prstGeom>
        </p:spPr>
        <p:txBody>
          <a:bodyPr vert="horz" wrap="square" lIns="0" tIns="75311" rIns="0" bIns="0" rtlCol="0">
            <a:spAutoFit/>
          </a:bodyPr>
          <a:lstStyle/>
          <a:p>
            <a:pPr marL="809625" marR="5080">
              <a:lnSpc>
                <a:spcPct val="100600"/>
              </a:lnSpc>
              <a:spcBef>
                <a:spcPts val="80"/>
              </a:spcBef>
            </a:pPr>
            <a:r>
              <a:rPr sz="2400" spc="-5" dirty="0">
                <a:solidFill>
                  <a:srgbClr val="00A2AA"/>
                </a:solidFill>
              </a:rPr>
              <a:t>НАЛОГОВЫЕ </a:t>
            </a:r>
            <a:r>
              <a:rPr sz="2400" dirty="0">
                <a:solidFill>
                  <a:srgbClr val="00A2AA"/>
                </a:solidFill>
              </a:rPr>
              <a:t>ДОХОДЫ </a:t>
            </a:r>
            <a:r>
              <a:rPr lang="ru-RU" sz="2400" spc="-5" dirty="0" smtClean="0">
                <a:solidFill>
                  <a:srgbClr val="00A2AA"/>
                </a:solidFill>
              </a:rPr>
              <a:t>МЕСТНОГО</a:t>
            </a:r>
            <a:r>
              <a:rPr sz="2400" spc="-5" dirty="0" smtClean="0">
                <a:solidFill>
                  <a:srgbClr val="00A2AA"/>
                </a:solidFill>
              </a:rPr>
              <a:t> </a:t>
            </a:r>
            <a:r>
              <a:rPr sz="2400" dirty="0">
                <a:solidFill>
                  <a:srgbClr val="00A2AA"/>
                </a:solidFill>
              </a:rPr>
              <a:t>БЮДЖЕТА: </a:t>
            </a:r>
            <a:r>
              <a:rPr sz="2000" spc="-5" dirty="0">
                <a:solidFill>
                  <a:srgbClr val="00A2AA"/>
                </a:solidFill>
              </a:rPr>
              <a:t>налог </a:t>
            </a:r>
            <a:r>
              <a:rPr sz="2000" dirty="0">
                <a:solidFill>
                  <a:srgbClr val="00A2AA"/>
                </a:solidFill>
              </a:rPr>
              <a:t>на </a:t>
            </a:r>
            <a:r>
              <a:rPr sz="2000" spc="-5" dirty="0">
                <a:solidFill>
                  <a:srgbClr val="00A2AA"/>
                </a:solidFill>
              </a:rPr>
              <a:t>доходы физических </a:t>
            </a:r>
            <a:r>
              <a:rPr sz="2000" spc="-5" dirty="0" err="1">
                <a:solidFill>
                  <a:srgbClr val="00A2AA"/>
                </a:solidFill>
              </a:rPr>
              <a:t>лиц</a:t>
            </a:r>
            <a:r>
              <a:rPr sz="2000" spc="-5" dirty="0" smtClean="0">
                <a:solidFill>
                  <a:srgbClr val="00A2AA"/>
                </a:solidFill>
              </a:rPr>
              <a:t>,  </a:t>
            </a:r>
            <a:r>
              <a:rPr lang="ru-RU" sz="2000" spc="-5" dirty="0" smtClean="0">
                <a:solidFill>
                  <a:srgbClr val="00A2AA"/>
                </a:solidFill>
              </a:rPr>
              <a:t>земельный налог, налог на имущество физических лиц</a:t>
            </a:r>
            <a:endParaRPr sz="2000" dirty="0"/>
          </a:p>
        </p:txBody>
      </p:sp>
      <p:sp>
        <p:nvSpPr>
          <p:cNvPr id="8" name="object 8"/>
          <p:cNvSpPr txBox="1"/>
          <p:nvPr/>
        </p:nvSpPr>
        <p:spPr>
          <a:xfrm>
            <a:off x="1171143" y="1037589"/>
            <a:ext cx="511937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НАЛОГ НА ДОХОДЫ ФИЗИЧЕСКИХ</a:t>
            </a:r>
            <a:r>
              <a:rPr sz="2000" b="1" spc="-120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ЛИЦ</a:t>
            </a:r>
            <a:endParaRPr sz="2000" dirty="0">
              <a:latin typeface="Century Gothic"/>
              <a:cs typeface="Century Gothic"/>
            </a:endParaRPr>
          </a:p>
          <a:p>
            <a:pPr marL="12700" marR="5080">
              <a:lnSpc>
                <a:spcPct val="100000"/>
              </a:lnSpc>
              <a:tabLst>
                <a:tab pos="1329055" algn="l"/>
                <a:tab pos="2178050" algn="l"/>
                <a:tab pos="3455035" algn="l"/>
                <a:tab pos="3975100" algn="l"/>
                <a:tab pos="4366895" algn="l"/>
              </a:tabLst>
            </a:pP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-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основной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вид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налогов. Исчисляется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в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процентах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от  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сов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к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уп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но</a:t>
            </a:r>
            <a:r>
              <a:rPr sz="1400" spc="-20" dirty="0">
                <a:solidFill>
                  <a:srgbClr val="00A2AA"/>
                </a:solidFill>
                <a:latin typeface="Century Gothic"/>
                <a:cs typeface="Century Gothic"/>
              </a:rPr>
              <a:t>г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	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до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хода	ф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и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з</a:t>
            </a:r>
            <a:r>
              <a:rPr sz="1400" spc="-15" dirty="0">
                <a:solidFill>
                  <a:srgbClr val="00A2AA"/>
                </a:solidFill>
                <a:latin typeface="Century Gothic"/>
                <a:cs typeface="Century Gothic"/>
              </a:rPr>
              <a:t>и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ч</a:t>
            </a:r>
            <a:r>
              <a:rPr sz="1400" spc="-15" dirty="0">
                <a:solidFill>
                  <a:srgbClr val="00A2AA"/>
                </a:solidFill>
                <a:latin typeface="Century Gothic"/>
                <a:cs typeface="Century Gothic"/>
              </a:rPr>
              <a:t>е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с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к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и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х	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ли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ц	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з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а	в</a:t>
            </a:r>
            <a:r>
              <a:rPr sz="1400" spc="-20" dirty="0">
                <a:solidFill>
                  <a:srgbClr val="00A2AA"/>
                </a:solidFill>
                <a:latin typeface="Century Gothic"/>
                <a:cs typeface="Century Gothic"/>
              </a:rPr>
              <a:t>ы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че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то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м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71143" y="1769110"/>
            <a:ext cx="51174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98955" algn="l"/>
                <a:tab pos="3700779" algn="l"/>
                <a:tab pos="5020310" algn="l"/>
              </a:tabLst>
            </a:pP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д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о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к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у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ме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н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тал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ь</a:t>
            </a:r>
            <a:r>
              <a:rPr sz="1400" spc="-15" dirty="0">
                <a:solidFill>
                  <a:srgbClr val="00A2AA"/>
                </a:solidFill>
                <a:latin typeface="Century Gothic"/>
                <a:cs typeface="Century Gothic"/>
              </a:rPr>
              <a:t>н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	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п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од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т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в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е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рж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д</a:t>
            </a:r>
            <a:r>
              <a:rPr sz="1400" spc="-15" dirty="0">
                <a:solidFill>
                  <a:srgbClr val="00A2AA"/>
                </a:solidFill>
                <a:latin typeface="Century Gothic"/>
                <a:cs typeface="Century Gothic"/>
              </a:rPr>
              <a:t>ё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нн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ы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х	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ра</a:t>
            </a:r>
            <a:r>
              <a:rPr sz="1400" spc="5" dirty="0">
                <a:solidFill>
                  <a:srgbClr val="00A2AA"/>
                </a:solidFill>
                <a:latin typeface="Century Gothic"/>
                <a:cs typeface="Century Gothic"/>
              </a:rPr>
              <a:t>с</a:t>
            </a:r>
            <a:r>
              <a:rPr sz="1400" spc="-15" dirty="0">
                <a:solidFill>
                  <a:srgbClr val="00A2AA"/>
                </a:solidFill>
                <a:latin typeface="Century Gothic"/>
                <a:cs typeface="Century Gothic"/>
              </a:rPr>
              <a:t>х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до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в,	в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71143" y="1982470"/>
            <a:ext cx="45497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соответствии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с действующим</a:t>
            </a:r>
            <a:r>
              <a:rPr sz="1400" spc="-4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законодательством.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564630" y="1009650"/>
            <a:ext cx="0" cy="8623935"/>
          </a:xfrm>
          <a:custGeom>
            <a:avLst/>
            <a:gdLst/>
            <a:ahLst/>
            <a:cxnLst/>
            <a:rect l="l" t="t" r="r" b="b"/>
            <a:pathLst>
              <a:path h="8623935">
                <a:moveTo>
                  <a:pt x="0" y="0"/>
                </a:moveTo>
                <a:lnTo>
                  <a:pt x="0" y="8623731"/>
                </a:lnTo>
              </a:path>
            </a:pathLst>
          </a:custGeom>
          <a:ln w="28956">
            <a:solidFill>
              <a:srgbClr val="00A2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022073" y="1009650"/>
            <a:ext cx="0" cy="8623935"/>
          </a:xfrm>
          <a:custGeom>
            <a:avLst/>
            <a:gdLst/>
            <a:ahLst/>
            <a:cxnLst/>
            <a:rect l="l" t="t" r="r" b="b"/>
            <a:pathLst>
              <a:path h="8623935">
                <a:moveTo>
                  <a:pt x="0" y="0"/>
                </a:moveTo>
                <a:lnTo>
                  <a:pt x="0" y="8623731"/>
                </a:lnTo>
              </a:path>
            </a:pathLst>
          </a:custGeom>
          <a:ln w="28956">
            <a:solidFill>
              <a:srgbClr val="00A2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19632" y="4746116"/>
            <a:ext cx="3268345" cy="11379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92075" algn="ctr">
              <a:lnSpc>
                <a:spcPct val="100000"/>
              </a:lnSpc>
              <a:spcBef>
                <a:spcPts val="105"/>
              </a:spcBef>
              <a:tabLst>
                <a:tab pos="1024890" algn="l"/>
                <a:tab pos="2125345" algn="l"/>
              </a:tabLst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20</a:t>
            </a:r>
            <a:r>
              <a:rPr lang="ru-RU"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22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	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3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*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	</a:t>
            </a:r>
            <a:r>
              <a:rPr lang="ru-RU"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2024</a:t>
            </a:r>
            <a:endParaRPr sz="1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00" dirty="0">
              <a:latin typeface="Century Gothic"/>
              <a:cs typeface="Century Gothic"/>
            </a:endParaRPr>
          </a:p>
          <a:p>
            <a:pPr marR="118745" algn="ctr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latin typeface="Century Gothic"/>
                <a:cs typeface="Century Gothic"/>
              </a:rPr>
              <a:t>ДОХОДЫ, ОБЛАГАЕМЫЕ</a:t>
            </a:r>
            <a:r>
              <a:rPr sz="1600" b="1" spc="30" dirty="0">
                <a:latin typeface="Century Gothic"/>
                <a:cs typeface="Century Gothic"/>
              </a:rPr>
              <a:t> </a:t>
            </a:r>
            <a:r>
              <a:rPr sz="1600" b="1" spc="-10" dirty="0">
                <a:latin typeface="Century Gothic"/>
                <a:cs typeface="Century Gothic"/>
              </a:rPr>
              <a:t>НДФЛ</a:t>
            </a:r>
            <a:endParaRPr sz="1600" dirty="0">
              <a:latin typeface="Century Gothic"/>
              <a:cs typeface="Century Gothic"/>
            </a:endParaRPr>
          </a:p>
          <a:p>
            <a:pPr marL="312420" marR="5080" indent="-285115">
              <a:lnSpc>
                <a:spcPct val="100000"/>
              </a:lnSpc>
              <a:spcBef>
                <a:spcPts val="300"/>
              </a:spcBef>
              <a:buSzPct val="157692"/>
              <a:buFont typeface="Wingdings"/>
              <a:buChar char=""/>
              <a:tabLst>
                <a:tab pos="313055" algn="l"/>
                <a:tab pos="1889760" algn="l"/>
                <a:tab pos="2254250" algn="l"/>
              </a:tabLst>
            </a:pPr>
            <a:r>
              <a:rPr sz="1300" spc="-5" dirty="0">
                <a:latin typeface="Century Gothic"/>
                <a:cs typeface="Century Gothic"/>
              </a:rPr>
              <a:t>во</a:t>
            </a:r>
            <a:r>
              <a:rPr sz="1300" dirty="0">
                <a:latin typeface="Century Gothic"/>
                <a:cs typeface="Century Gothic"/>
              </a:rPr>
              <a:t>з</a:t>
            </a:r>
            <a:r>
              <a:rPr sz="1300" spc="-5" dirty="0">
                <a:latin typeface="Century Gothic"/>
                <a:cs typeface="Century Gothic"/>
              </a:rPr>
              <a:t>н</a:t>
            </a:r>
            <a:r>
              <a:rPr sz="1300" spc="-10" dirty="0">
                <a:latin typeface="Century Gothic"/>
                <a:cs typeface="Century Gothic"/>
              </a:rPr>
              <a:t>аг</a:t>
            </a:r>
            <a:r>
              <a:rPr sz="1300" dirty="0">
                <a:latin typeface="Century Gothic"/>
                <a:cs typeface="Century Gothic"/>
              </a:rPr>
              <a:t>р</a:t>
            </a:r>
            <a:r>
              <a:rPr sz="1300" spc="-10" dirty="0">
                <a:latin typeface="Century Gothic"/>
                <a:cs typeface="Century Gothic"/>
              </a:rPr>
              <a:t>аж</a:t>
            </a:r>
            <a:r>
              <a:rPr sz="1300" dirty="0">
                <a:latin typeface="Century Gothic"/>
                <a:cs typeface="Century Gothic"/>
              </a:rPr>
              <a:t>д</a:t>
            </a:r>
            <a:r>
              <a:rPr sz="1300" spc="-5" dirty="0">
                <a:latin typeface="Century Gothic"/>
                <a:cs typeface="Century Gothic"/>
              </a:rPr>
              <a:t>ен</a:t>
            </a:r>
            <a:r>
              <a:rPr sz="1300" dirty="0">
                <a:latin typeface="Century Gothic"/>
                <a:cs typeface="Century Gothic"/>
              </a:rPr>
              <a:t>и</a:t>
            </a:r>
            <a:r>
              <a:rPr sz="1300" spc="-5" dirty="0">
                <a:latin typeface="Century Gothic"/>
                <a:cs typeface="Century Gothic"/>
              </a:rPr>
              <a:t>е</a:t>
            </a:r>
            <a:r>
              <a:rPr sz="1300" dirty="0">
                <a:latin typeface="Century Gothic"/>
                <a:cs typeface="Century Gothic"/>
              </a:rPr>
              <a:t>	</a:t>
            </a:r>
            <a:r>
              <a:rPr sz="1300" spc="-5" dirty="0">
                <a:latin typeface="Century Gothic"/>
                <a:cs typeface="Century Gothic"/>
              </a:rPr>
              <a:t>за</a:t>
            </a:r>
            <a:r>
              <a:rPr sz="1300" dirty="0">
                <a:latin typeface="Century Gothic"/>
                <a:cs typeface="Century Gothic"/>
              </a:rPr>
              <a:t>	</a:t>
            </a:r>
            <a:r>
              <a:rPr sz="1300" spc="-5" dirty="0">
                <a:latin typeface="Century Gothic"/>
                <a:cs typeface="Century Gothic"/>
              </a:rPr>
              <a:t>в</a:t>
            </a:r>
            <a:r>
              <a:rPr sz="1300" spc="-15" dirty="0">
                <a:latin typeface="Century Gothic"/>
                <a:cs typeface="Century Gothic"/>
              </a:rPr>
              <a:t>ы</a:t>
            </a:r>
            <a:r>
              <a:rPr sz="1300" spc="-5" dirty="0">
                <a:latin typeface="Century Gothic"/>
                <a:cs typeface="Century Gothic"/>
              </a:rPr>
              <a:t>пол</a:t>
            </a:r>
            <a:r>
              <a:rPr sz="1300" spc="10" dirty="0">
                <a:latin typeface="Century Gothic"/>
                <a:cs typeface="Century Gothic"/>
              </a:rPr>
              <a:t>н</a:t>
            </a:r>
            <a:r>
              <a:rPr sz="1300" spc="-5" dirty="0">
                <a:latin typeface="Century Gothic"/>
                <a:cs typeface="Century Gothic"/>
              </a:rPr>
              <a:t>ен</a:t>
            </a:r>
            <a:r>
              <a:rPr sz="1300" dirty="0">
                <a:latin typeface="Century Gothic"/>
                <a:cs typeface="Century Gothic"/>
              </a:rPr>
              <a:t>и</a:t>
            </a:r>
            <a:r>
              <a:rPr sz="1300" spc="-5" dirty="0">
                <a:latin typeface="Century Gothic"/>
                <a:cs typeface="Century Gothic"/>
              </a:rPr>
              <a:t>е  обязанностей;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20005" y="4746116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5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82741" y="4746116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6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45584" y="5462397"/>
            <a:ext cx="181610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34719" algn="l"/>
                <a:tab pos="1412875" algn="l"/>
              </a:tabLst>
            </a:pPr>
            <a:r>
              <a:rPr sz="1300" spc="-10" dirty="0">
                <a:latin typeface="Century Gothic"/>
                <a:cs typeface="Century Gothic"/>
              </a:rPr>
              <a:t>т</a:t>
            </a:r>
            <a:r>
              <a:rPr sz="1300" spc="5" dirty="0">
                <a:latin typeface="Century Gothic"/>
                <a:cs typeface="Century Gothic"/>
              </a:rPr>
              <a:t>р</a:t>
            </a:r>
            <a:r>
              <a:rPr sz="1300" spc="-10" dirty="0">
                <a:latin typeface="Century Gothic"/>
                <a:cs typeface="Century Gothic"/>
              </a:rPr>
              <a:t>удо</a:t>
            </a:r>
            <a:r>
              <a:rPr sz="1300" spc="10" dirty="0">
                <a:latin typeface="Century Gothic"/>
                <a:cs typeface="Century Gothic"/>
              </a:rPr>
              <a:t>в</a:t>
            </a:r>
            <a:r>
              <a:rPr sz="1300" spc="-15" dirty="0">
                <a:latin typeface="Century Gothic"/>
                <a:cs typeface="Century Gothic"/>
              </a:rPr>
              <a:t>ы</a:t>
            </a:r>
            <a:r>
              <a:rPr sz="1300" spc="-5" dirty="0">
                <a:latin typeface="Century Gothic"/>
                <a:cs typeface="Century Gothic"/>
              </a:rPr>
              <a:t>х</a:t>
            </a:r>
            <a:r>
              <a:rPr sz="1300" dirty="0">
                <a:latin typeface="Century Gothic"/>
                <a:cs typeface="Century Gothic"/>
              </a:rPr>
              <a:t>	</a:t>
            </a:r>
            <a:r>
              <a:rPr sz="1300" spc="-5" dirty="0">
                <a:latin typeface="Century Gothic"/>
                <a:cs typeface="Century Gothic"/>
              </a:rPr>
              <a:t>и</a:t>
            </a:r>
            <a:r>
              <a:rPr sz="1300" spc="-10" dirty="0">
                <a:latin typeface="Century Gothic"/>
                <a:cs typeface="Century Gothic"/>
              </a:rPr>
              <a:t>л</a:t>
            </a:r>
            <a:r>
              <a:rPr sz="1300" spc="-5" dirty="0">
                <a:latin typeface="Century Gothic"/>
                <a:cs typeface="Century Gothic"/>
              </a:rPr>
              <a:t>и</a:t>
            </a:r>
            <a:r>
              <a:rPr sz="1300" dirty="0">
                <a:latin typeface="Century Gothic"/>
                <a:cs typeface="Century Gothic"/>
              </a:rPr>
              <a:t>	</a:t>
            </a:r>
            <a:r>
              <a:rPr sz="1300" spc="-5" dirty="0">
                <a:latin typeface="Century Gothic"/>
                <a:cs typeface="Century Gothic"/>
              </a:rPr>
              <a:t>ин</a:t>
            </a:r>
            <a:r>
              <a:rPr sz="1300" spc="-15" dirty="0">
                <a:latin typeface="Century Gothic"/>
                <a:cs typeface="Century Gothic"/>
              </a:rPr>
              <a:t>ы</a:t>
            </a:r>
            <a:r>
              <a:rPr sz="1300" spc="-5" dirty="0">
                <a:latin typeface="Century Gothic"/>
                <a:cs typeface="Century Gothic"/>
              </a:rPr>
              <a:t>х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34872" y="5897117"/>
            <a:ext cx="5227320" cy="1386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7180" marR="5080" indent="-285115">
              <a:lnSpc>
                <a:spcPct val="100000"/>
              </a:lnSpc>
              <a:spcBef>
                <a:spcPts val="95"/>
              </a:spcBef>
              <a:buSzPct val="157692"/>
              <a:buFont typeface="Wingdings"/>
              <a:buChar char=""/>
              <a:tabLst>
                <a:tab pos="297815" algn="l"/>
              </a:tabLst>
            </a:pPr>
            <a:r>
              <a:rPr sz="1300" spc="-5" dirty="0">
                <a:latin typeface="Century Gothic"/>
                <a:cs typeface="Century Gothic"/>
              </a:rPr>
              <a:t>от продажи имущества, находившегося в собственности  менее 5</a:t>
            </a:r>
            <a:r>
              <a:rPr sz="1300" spc="30" dirty="0">
                <a:latin typeface="Century Gothic"/>
                <a:cs typeface="Century Gothic"/>
              </a:rPr>
              <a:t> </a:t>
            </a:r>
            <a:r>
              <a:rPr sz="1300" spc="-10" dirty="0">
                <a:latin typeface="Century Gothic"/>
                <a:cs typeface="Century Gothic"/>
              </a:rPr>
              <a:t>лет;</a:t>
            </a:r>
            <a:endParaRPr sz="1300" dirty="0">
              <a:latin typeface="Century Gothic"/>
              <a:cs typeface="Century Gothic"/>
            </a:endParaRPr>
          </a:p>
          <a:p>
            <a:pPr marL="297180" indent="-285115">
              <a:lnSpc>
                <a:spcPct val="100000"/>
              </a:lnSpc>
              <a:spcBef>
                <a:spcPts val="300"/>
              </a:spcBef>
              <a:buSzPct val="157692"/>
              <a:buFont typeface="Wingdings"/>
              <a:buChar char=""/>
              <a:tabLst>
                <a:tab pos="297815" algn="l"/>
              </a:tabLst>
            </a:pPr>
            <a:r>
              <a:rPr sz="1300" spc="-5" dirty="0">
                <a:latin typeface="Century Gothic"/>
                <a:cs typeface="Century Gothic"/>
              </a:rPr>
              <a:t>от сдачи </a:t>
            </a:r>
            <a:r>
              <a:rPr sz="1300" spc="-10" dirty="0">
                <a:latin typeface="Century Gothic"/>
                <a:cs typeface="Century Gothic"/>
              </a:rPr>
              <a:t>имущества </a:t>
            </a:r>
            <a:r>
              <a:rPr sz="1300" spc="-5" dirty="0">
                <a:latin typeface="Century Gothic"/>
                <a:cs typeface="Century Gothic"/>
              </a:rPr>
              <a:t>в</a:t>
            </a:r>
            <a:r>
              <a:rPr sz="1300" spc="80" dirty="0">
                <a:latin typeface="Century Gothic"/>
                <a:cs typeface="Century Gothic"/>
              </a:rPr>
              <a:t> </a:t>
            </a:r>
            <a:r>
              <a:rPr sz="1300" spc="-5" dirty="0">
                <a:latin typeface="Century Gothic"/>
                <a:cs typeface="Century Gothic"/>
              </a:rPr>
              <a:t>аренду;</a:t>
            </a:r>
            <a:endParaRPr sz="1300" dirty="0">
              <a:latin typeface="Century Gothic"/>
              <a:cs typeface="Century Gothic"/>
            </a:endParaRPr>
          </a:p>
          <a:p>
            <a:pPr marL="297180" indent="-285115">
              <a:lnSpc>
                <a:spcPct val="100000"/>
              </a:lnSpc>
              <a:spcBef>
                <a:spcPts val="300"/>
              </a:spcBef>
              <a:buSzPct val="157692"/>
              <a:buFont typeface="Wingdings"/>
              <a:buChar char=""/>
              <a:tabLst>
                <a:tab pos="297815" algn="l"/>
              </a:tabLst>
            </a:pPr>
            <a:r>
              <a:rPr sz="1300" spc="-5" dirty="0">
                <a:latin typeface="Century Gothic"/>
                <a:cs typeface="Century Gothic"/>
              </a:rPr>
              <a:t>доходы от источников за пределами</a:t>
            </a:r>
            <a:r>
              <a:rPr sz="1300" spc="30" dirty="0">
                <a:latin typeface="Century Gothic"/>
                <a:cs typeface="Century Gothic"/>
              </a:rPr>
              <a:t> </a:t>
            </a:r>
            <a:r>
              <a:rPr sz="1300" spc="-5" dirty="0">
                <a:latin typeface="Century Gothic"/>
                <a:cs typeface="Century Gothic"/>
              </a:rPr>
              <a:t>РФ;</a:t>
            </a:r>
            <a:endParaRPr sz="1300" dirty="0">
              <a:latin typeface="Century Gothic"/>
              <a:cs typeface="Century Gothic"/>
            </a:endParaRPr>
          </a:p>
          <a:p>
            <a:pPr marL="297180" indent="-285115">
              <a:lnSpc>
                <a:spcPct val="100000"/>
              </a:lnSpc>
              <a:spcBef>
                <a:spcPts val="300"/>
              </a:spcBef>
              <a:buSzPct val="157692"/>
              <a:buFont typeface="Wingdings"/>
              <a:buChar char=""/>
              <a:tabLst>
                <a:tab pos="297815" algn="l"/>
              </a:tabLst>
            </a:pPr>
            <a:r>
              <a:rPr sz="1300" spc="-5" dirty="0">
                <a:latin typeface="Century Gothic"/>
                <a:cs typeface="Century Gothic"/>
              </a:rPr>
              <a:t>доходы в виде разного рода</a:t>
            </a:r>
            <a:r>
              <a:rPr sz="1300" spc="25" dirty="0">
                <a:latin typeface="Century Gothic"/>
                <a:cs typeface="Century Gothic"/>
              </a:rPr>
              <a:t> </a:t>
            </a:r>
            <a:r>
              <a:rPr sz="1300" spc="-5" dirty="0">
                <a:latin typeface="Century Gothic"/>
                <a:cs typeface="Century Gothic"/>
              </a:rPr>
              <a:t>выигрышей;</a:t>
            </a:r>
            <a:endParaRPr sz="1300" dirty="0">
              <a:latin typeface="Century Gothic"/>
              <a:cs typeface="Century Gothic"/>
            </a:endParaRPr>
          </a:p>
          <a:p>
            <a:pPr marL="297180" indent="-285115">
              <a:lnSpc>
                <a:spcPct val="100000"/>
              </a:lnSpc>
              <a:spcBef>
                <a:spcPts val="300"/>
              </a:spcBef>
              <a:buSzPct val="157692"/>
              <a:buFont typeface="Wingdings"/>
              <a:buChar char=""/>
              <a:tabLst>
                <a:tab pos="297815" algn="l"/>
              </a:tabLst>
            </a:pPr>
            <a:r>
              <a:rPr sz="1300" spc="-5" dirty="0">
                <a:latin typeface="Century Gothic"/>
                <a:cs typeface="Century Gothic"/>
              </a:rPr>
              <a:t>иные</a:t>
            </a:r>
            <a:r>
              <a:rPr sz="1300" spc="5" dirty="0">
                <a:latin typeface="Century Gothic"/>
                <a:cs typeface="Century Gothic"/>
              </a:rPr>
              <a:t> </a:t>
            </a:r>
            <a:r>
              <a:rPr sz="1300" spc="-5" dirty="0">
                <a:latin typeface="Century Gothic"/>
                <a:cs typeface="Century Gothic"/>
              </a:rPr>
              <a:t>доходы.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52050" y="2612054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 smtClean="0">
                <a:solidFill>
                  <a:srgbClr val="00A2AA"/>
                </a:solidFill>
                <a:latin typeface="Century Gothic"/>
                <a:cs typeface="Century Gothic"/>
              </a:rPr>
              <a:t>125,8</a:t>
            </a:r>
            <a:endParaRPr sz="13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078067" y="2599893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 smtClean="0">
                <a:solidFill>
                  <a:srgbClr val="00A2AA"/>
                </a:solidFill>
                <a:latin typeface="Century Gothic"/>
                <a:cs typeface="Century Gothic"/>
              </a:rPr>
              <a:t>154,9</a:t>
            </a:r>
            <a:endParaRPr sz="13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200907" y="2626995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 smtClean="0">
                <a:solidFill>
                  <a:srgbClr val="00A2AA"/>
                </a:solidFill>
                <a:latin typeface="Century Gothic"/>
                <a:cs typeface="Century Gothic"/>
              </a:rPr>
              <a:t>145,8</a:t>
            </a:r>
            <a:endParaRPr sz="13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54591" y="2600528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 smtClean="0">
                <a:solidFill>
                  <a:srgbClr val="00A2AA"/>
                </a:solidFill>
                <a:latin typeface="Century Gothic"/>
                <a:cs typeface="Century Gothic"/>
              </a:rPr>
              <a:t>166,5</a:t>
            </a:r>
            <a:endParaRPr sz="13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15723" y="2599893"/>
            <a:ext cx="768985" cy="377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 smtClean="0">
                <a:solidFill>
                  <a:srgbClr val="00A2AA"/>
                </a:solidFill>
                <a:latin typeface="Century Gothic"/>
                <a:cs typeface="Century Gothic"/>
              </a:rPr>
              <a:t>180,9</a:t>
            </a:r>
            <a:endParaRPr sz="13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787398" y="8647886"/>
            <a:ext cx="3596004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55"/>
              </a:lnSpc>
              <a:spcBef>
                <a:spcPts val="100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НДФЛ </a:t>
            </a:r>
            <a:r>
              <a:rPr sz="1400" i="1" dirty="0">
                <a:latin typeface="Century Gothic"/>
                <a:cs typeface="Century Gothic"/>
              </a:rPr>
              <a:t>в общем объеме</a:t>
            </a:r>
            <a:r>
              <a:rPr sz="1400" i="1" spc="-80" dirty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налоговых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55"/>
              </a:lnSpc>
            </a:pPr>
            <a:r>
              <a:rPr sz="1400" i="1" dirty="0">
                <a:latin typeface="Century Gothic"/>
                <a:cs typeface="Century Gothic"/>
              </a:rPr>
              <a:t>доходов в </a:t>
            </a:r>
            <a:r>
              <a:rPr sz="1400" i="1" spc="-5" dirty="0" smtClean="0">
                <a:latin typeface="Century Gothic"/>
                <a:cs typeface="Century Gothic"/>
              </a:rPr>
              <a:t>202</a:t>
            </a:r>
            <a:r>
              <a:rPr lang="ru-RU" sz="1400" i="1" spc="-5" dirty="0" smtClean="0">
                <a:latin typeface="Century Gothic"/>
                <a:cs typeface="Century Gothic"/>
              </a:rPr>
              <a:t>4</a:t>
            </a:r>
            <a:r>
              <a:rPr sz="1400" i="1" spc="-5" dirty="0" smtClean="0">
                <a:latin typeface="Century Gothic"/>
                <a:cs typeface="Century Gothic"/>
              </a:rPr>
              <a:t>, 202</a:t>
            </a:r>
            <a:r>
              <a:rPr lang="ru-RU" sz="1400" i="1" spc="-5" dirty="0">
                <a:latin typeface="Century Gothic"/>
                <a:cs typeface="Century Gothic"/>
              </a:rPr>
              <a:t>5</a:t>
            </a:r>
            <a:r>
              <a:rPr sz="1400" i="1" spc="-5" dirty="0" smtClean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 smtClean="0">
                <a:latin typeface="Century Gothic"/>
                <a:cs typeface="Century Gothic"/>
              </a:rPr>
              <a:t>202</a:t>
            </a:r>
            <a:r>
              <a:rPr lang="ru-RU" sz="1400" i="1" spc="-5" dirty="0" smtClean="0">
                <a:latin typeface="Century Gothic"/>
                <a:cs typeface="Century Gothic"/>
              </a:rPr>
              <a:t>6 </a:t>
            </a:r>
            <a:r>
              <a:rPr sz="1400" i="1" spc="-105" dirty="0" smtClean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023033" y="7844907"/>
            <a:ext cx="81566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82,4</a:t>
            </a:r>
            <a:r>
              <a:rPr sz="1800" b="1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387978" y="7844907"/>
            <a:ext cx="83303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83,3</a:t>
            </a:r>
            <a:r>
              <a:rPr sz="1800" b="1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615052" y="7835010"/>
            <a:ext cx="76835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82,9</a:t>
            </a:r>
            <a:r>
              <a:rPr sz="1800" b="1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717283" y="1037589"/>
            <a:ext cx="45135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entury Gothic"/>
                <a:cs typeface="Century Gothic"/>
              </a:rPr>
              <a:t>Земельный налог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717283" y="1342389"/>
            <a:ext cx="516699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2255" algn="l"/>
                <a:tab pos="720725" algn="l"/>
                <a:tab pos="1435735" algn="l"/>
                <a:tab pos="2423160" algn="l"/>
                <a:tab pos="3389629" algn="l"/>
                <a:tab pos="4127500" algn="l"/>
                <a:tab pos="4966970" algn="l"/>
              </a:tabLst>
            </a:pPr>
            <a:r>
              <a:rPr lang="ru-RU" sz="1400" dirty="0" smtClean="0">
                <a:solidFill>
                  <a:srgbClr val="404040"/>
                </a:solidFill>
                <a:latin typeface="Century Gothic"/>
                <a:cs typeface="Century Gothic"/>
              </a:rPr>
              <a:t>Объектом налогообложения признаются земельные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717283" y="1555749"/>
            <a:ext cx="516636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143000" algn="l"/>
                <a:tab pos="2609215" algn="l"/>
                <a:tab pos="3968750" algn="l"/>
              </a:tabLst>
            </a:pPr>
            <a:r>
              <a:rPr lang="ru-RU" sz="1400" spc="-10" dirty="0" smtClean="0">
                <a:solidFill>
                  <a:srgbClr val="404040"/>
                </a:solidFill>
                <a:latin typeface="Century Gothic"/>
                <a:cs typeface="Century Gothic"/>
              </a:rPr>
              <a:t>участки, расположенные в пределах  муниципального образования</a:t>
            </a:r>
            <a:r>
              <a:rPr sz="1400" spc="-5" dirty="0" smtClean="0">
                <a:solidFill>
                  <a:srgbClr val="404040"/>
                </a:solidFill>
                <a:latin typeface="Century Gothic"/>
                <a:cs typeface="Century Gothic"/>
              </a:rPr>
              <a:t>.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717283" y="1982470"/>
            <a:ext cx="51657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18185" algn="l"/>
                <a:tab pos="1988820" algn="l"/>
                <a:tab pos="2399030" algn="l"/>
                <a:tab pos="3386454" algn="l"/>
                <a:tab pos="4325620" algn="l"/>
              </a:tabLst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На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лог	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н</a:t>
            </a:r>
            <a:r>
              <a:rPr sz="1400" spc="-10" dirty="0">
                <a:solidFill>
                  <a:srgbClr val="404040"/>
                </a:solidFill>
                <a:latin typeface="Century Gothic"/>
                <a:cs typeface="Century Gothic"/>
              </a:rPr>
              <a:t>а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ч</a:t>
            </a:r>
            <a:r>
              <a:rPr sz="1400" spc="-15" dirty="0">
                <a:solidFill>
                  <a:srgbClr val="404040"/>
                </a:solidFill>
                <a:latin typeface="Century Gothic"/>
                <a:cs typeface="Century Gothic"/>
              </a:rPr>
              <a:t>и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сля</a:t>
            </a:r>
            <a:r>
              <a:rPr sz="1400" spc="-15" dirty="0">
                <a:solidFill>
                  <a:srgbClr val="404040"/>
                </a:solidFill>
                <a:latin typeface="Century Gothic"/>
                <a:cs typeface="Century Gothic"/>
              </a:rPr>
              <a:t>е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тся	</a:t>
            </a:r>
            <a:r>
              <a:rPr lang="ru-RU" sz="1400" dirty="0" smtClean="0">
                <a:solidFill>
                  <a:srgbClr val="404040"/>
                </a:solidFill>
                <a:latin typeface="Century Gothic"/>
                <a:cs typeface="Century Gothic"/>
              </a:rPr>
              <a:t>на кадастровую стоимость 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717283" y="2195525"/>
            <a:ext cx="51669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-5" dirty="0" smtClean="0">
                <a:solidFill>
                  <a:srgbClr val="404040"/>
                </a:solidFill>
                <a:latin typeface="Century Gothic"/>
                <a:cs typeface="Century Gothic"/>
              </a:rPr>
              <a:t>земельного участка.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717283" y="5391150"/>
            <a:ext cx="366585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 smtClean="0">
                <a:latin typeface="Century Gothic"/>
                <a:cs typeface="Century Gothic"/>
              </a:rPr>
              <a:t>В </a:t>
            </a:r>
            <a:r>
              <a:rPr sz="1600" b="1" spc="-10" dirty="0" smtClean="0">
                <a:latin typeface="Century Gothic"/>
                <a:cs typeface="Century Gothic"/>
              </a:rPr>
              <a:t>20</a:t>
            </a:r>
            <a:r>
              <a:rPr lang="ru-RU" sz="1600" b="1" spc="-10" dirty="0" smtClean="0">
                <a:latin typeface="Century Gothic"/>
                <a:cs typeface="Century Gothic"/>
              </a:rPr>
              <a:t>22</a:t>
            </a:r>
            <a:r>
              <a:rPr sz="1600" b="1" spc="80" dirty="0" smtClean="0">
                <a:latin typeface="Century Gothic"/>
                <a:cs typeface="Century Gothic"/>
              </a:rPr>
              <a:t> </a:t>
            </a:r>
            <a:r>
              <a:rPr sz="1600" b="1" spc="-5" dirty="0">
                <a:latin typeface="Century Gothic"/>
                <a:cs typeface="Century Gothic"/>
              </a:rPr>
              <a:t>ГОДУ: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717283" y="5635244"/>
            <a:ext cx="486346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1300" algn="l"/>
              </a:tabLst>
            </a:pPr>
            <a:r>
              <a:rPr sz="1200" dirty="0">
                <a:latin typeface="Century Gothic"/>
                <a:cs typeface="Century Gothic"/>
              </a:rPr>
              <a:t>АО </a:t>
            </a:r>
            <a:r>
              <a:rPr sz="1200" spc="-5" dirty="0" smtClean="0">
                <a:latin typeface="Century Gothic"/>
                <a:cs typeface="Century Gothic"/>
              </a:rPr>
              <a:t>«</a:t>
            </a:r>
            <a:r>
              <a:rPr lang="ru-RU" sz="1200" spc="-5" dirty="0" err="1" smtClean="0">
                <a:latin typeface="Century Gothic"/>
                <a:cs typeface="Century Gothic"/>
              </a:rPr>
              <a:t>Карабашмедь</a:t>
            </a:r>
            <a:r>
              <a:rPr sz="1200" spc="-5" dirty="0" smtClean="0">
                <a:latin typeface="Century Gothic"/>
                <a:cs typeface="Century Gothic"/>
              </a:rPr>
              <a:t>»</a:t>
            </a:r>
            <a:endParaRPr sz="1200" dirty="0">
              <a:latin typeface="Century Gothic"/>
              <a:cs typeface="Century Gothic"/>
            </a:endParaRPr>
          </a:p>
          <a:p>
            <a:pPr marL="24130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lang="ru-RU" sz="1200" dirty="0" smtClean="0">
                <a:latin typeface="Century Gothic"/>
                <a:cs typeface="Century Gothic"/>
              </a:rPr>
              <a:t>ГАУ «Метеор»</a:t>
            </a:r>
            <a:endParaRPr sz="1200" dirty="0">
              <a:latin typeface="Century Gothic"/>
              <a:cs typeface="Century Gothic"/>
            </a:endParaRPr>
          </a:p>
          <a:p>
            <a:pPr marL="24130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lang="ru-RU" sz="1200" dirty="0">
                <a:latin typeface="Century Gothic"/>
                <a:cs typeface="Century Gothic"/>
              </a:rPr>
              <a:t> МКОУ СОШ N 1 г. </a:t>
            </a:r>
            <a:r>
              <a:rPr lang="ru-RU" sz="1200" dirty="0" smtClean="0">
                <a:latin typeface="Century Gothic"/>
                <a:cs typeface="Century Gothic"/>
              </a:rPr>
              <a:t>Карабаша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6717283" y="4690273"/>
            <a:ext cx="2286000" cy="725805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232410">
              <a:lnSpc>
                <a:spcPct val="100000"/>
              </a:lnSpc>
              <a:spcBef>
                <a:spcPts val="1000"/>
              </a:spcBef>
              <a:tabLst>
                <a:tab pos="1257300" algn="l"/>
              </a:tabLst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20</a:t>
            </a:r>
            <a:r>
              <a:rPr lang="ru-RU"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22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	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3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*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15"/>
              </a:spcBef>
              <a:tabLst>
                <a:tab pos="1316990" algn="l"/>
              </a:tabLst>
            </a:pPr>
            <a:r>
              <a:rPr sz="1600" b="1" spc="-5" dirty="0">
                <a:latin typeface="Century Gothic"/>
                <a:cs typeface="Century Gothic"/>
              </a:rPr>
              <a:t>ПЕРЕЧЕНЬ	</a:t>
            </a:r>
            <a:r>
              <a:rPr sz="1600" b="1" spc="-10" dirty="0">
                <a:latin typeface="Century Gothic"/>
                <a:cs typeface="Century Gothic"/>
              </a:rPr>
              <a:t>КРУПНЫХ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062973" y="4690273"/>
            <a:ext cx="2801620" cy="725805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1075055" algn="l"/>
                <a:tab pos="2138045" algn="l"/>
              </a:tabLst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4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	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5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	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6</a:t>
            </a:r>
            <a:endParaRPr sz="1400" dirty="0">
              <a:latin typeface="Century Gothic"/>
              <a:cs typeface="Century Gothic"/>
            </a:endParaRPr>
          </a:p>
          <a:p>
            <a:pPr marL="281940">
              <a:lnSpc>
                <a:spcPct val="100000"/>
              </a:lnSpc>
              <a:spcBef>
                <a:spcPts val="1015"/>
              </a:spcBef>
            </a:pPr>
            <a:r>
              <a:rPr sz="1600" b="1" spc="-5" dirty="0">
                <a:latin typeface="Century Gothic"/>
                <a:cs typeface="Century Gothic"/>
              </a:rPr>
              <a:t>НАЛОГОПЛАТЕЛЬЩИКОВ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826250" y="2438400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7E7E7E"/>
                </a:solidFill>
                <a:latin typeface="Century Gothic"/>
                <a:cs typeface="Century Gothic"/>
              </a:rPr>
              <a:t>6,0 </a:t>
            </a:r>
            <a:r>
              <a:rPr sz="1000" b="1" spc="-10" dirty="0" err="1" smtClean="0">
                <a:solidFill>
                  <a:srgbClr val="7E7E7E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812046" y="2713598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7E7E7E"/>
                </a:solidFill>
                <a:latin typeface="Century Gothic"/>
                <a:cs typeface="Century Gothic"/>
              </a:rPr>
              <a:t>5,3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7E7E7E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922575" y="2438316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7E7E7E"/>
                </a:solidFill>
                <a:latin typeface="Century Gothic"/>
                <a:cs typeface="Century Gothic"/>
              </a:rPr>
              <a:t>7,0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7E7E7E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0055340" y="2287330"/>
            <a:ext cx="768985" cy="377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7E7E7E"/>
                </a:solidFill>
                <a:latin typeface="Century Gothic"/>
                <a:cs typeface="Century Gothic"/>
              </a:rPr>
              <a:t>7,9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000" b="1" spc="-10" dirty="0">
                <a:solidFill>
                  <a:srgbClr val="7E7E7E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1059661" y="2287330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7E7E7E"/>
                </a:solidFill>
                <a:latin typeface="Century Gothic"/>
                <a:cs typeface="Century Gothic"/>
              </a:rPr>
              <a:t>7,9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7E7E7E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970268" y="9065768"/>
            <a:ext cx="4673600" cy="447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" algn="ctr">
              <a:lnSpc>
                <a:spcPts val="1655"/>
              </a:lnSpc>
              <a:spcBef>
                <a:spcPts val="105"/>
              </a:spcBef>
            </a:pPr>
            <a:r>
              <a:rPr sz="1400" i="1" dirty="0" err="1">
                <a:latin typeface="Century Gothic"/>
                <a:cs typeface="Century Gothic"/>
              </a:rPr>
              <a:t>Доля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 smtClean="0">
                <a:latin typeface="Century Gothic"/>
                <a:cs typeface="Century Gothic"/>
              </a:rPr>
              <a:t>земельного налога </a:t>
            </a:r>
            <a:r>
              <a:rPr sz="1400" i="1" dirty="0" smtClean="0">
                <a:latin typeface="Century Gothic"/>
                <a:cs typeface="Century Gothic"/>
              </a:rPr>
              <a:t>в</a:t>
            </a:r>
            <a:r>
              <a:rPr sz="1400" i="1" spc="-125" dirty="0" smtClean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общем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55"/>
              </a:lnSpc>
            </a:pPr>
            <a:r>
              <a:rPr sz="1400" i="1" dirty="0">
                <a:latin typeface="Century Gothic"/>
                <a:cs typeface="Century Gothic"/>
              </a:rPr>
              <a:t>объеме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 в </a:t>
            </a:r>
            <a:r>
              <a:rPr sz="1400" i="1" spc="-5" dirty="0" smtClean="0">
                <a:latin typeface="Century Gothic"/>
                <a:cs typeface="Century Gothic"/>
              </a:rPr>
              <a:t>202</a:t>
            </a:r>
            <a:r>
              <a:rPr lang="ru-RU" sz="1400" i="1" spc="-5" dirty="0" smtClean="0">
                <a:latin typeface="Century Gothic"/>
                <a:cs typeface="Century Gothic"/>
              </a:rPr>
              <a:t>4</a:t>
            </a:r>
            <a:r>
              <a:rPr sz="1400" i="1" spc="-5" dirty="0" smtClean="0">
                <a:latin typeface="Century Gothic"/>
                <a:cs typeface="Century Gothic"/>
              </a:rPr>
              <a:t>, 202</a:t>
            </a:r>
            <a:r>
              <a:rPr lang="ru-RU" sz="1400" i="1" spc="-5" dirty="0" smtClean="0">
                <a:latin typeface="Century Gothic"/>
                <a:cs typeface="Century Gothic"/>
              </a:rPr>
              <a:t>5</a:t>
            </a:r>
            <a:r>
              <a:rPr sz="1400" i="1" spc="-5" dirty="0" smtClean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 smtClean="0">
                <a:latin typeface="Century Gothic"/>
                <a:cs typeface="Century Gothic"/>
              </a:rPr>
              <a:t>202</a:t>
            </a:r>
            <a:r>
              <a:rPr lang="ru-RU" sz="1400" i="1" spc="-5" dirty="0" smtClean="0">
                <a:latin typeface="Century Gothic"/>
                <a:cs typeface="Century Gothic"/>
              </a:rPr>
              <a:t>6</a:t>
            </a:r>
            <a:r>
              <a:rPr sz="1400" i="1" spc="-110" dirty="0" smtClean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131050" y="7696200"/>
            <a:ext cx="81598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4,0</a:t>
            </a:r>
            <a:r>
              <a:rPr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655050" y="7696200"/>
            <a:ext cx="83293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4,0</a:t>
            </a:r>
            <a:r>
              <a:rPr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0407650" y="7696200"/>
            <a:ext cx="64630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3,6</a:t>
            </a:r>
            <a:r>
              <a:rPr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2148819" y="1037589"/>
            <a:ext cx="49657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856F"/>
                </a:solidFill>
                <a:latin typeface="Century Gothic"/>
                <a:cs typeface="Century Gothic"/>
              </a:rPr>
              <a:t>НАЛОГ НА ИМУЩЕСТВО</a:t>
            </a:r>
            <a:r>
              <a:rPr sz="2000" b="1" spc="-100" dirty="0">
                <a:solidFill>
                  <a:srgbClr val="00856F"/>
                </a:solidFill>
                <a:latin typeface="Century Gothic"/>
                <a:cs typeface="Century Gothic"/>
              </a:rPr>
              <a:t> </a:t>
            </a:r>
            <a:r>
              <a:rPr lang="ru-RU" sz="2000" b="1" dirty="0" smtClean="0">
                <a:solidFill>
                  <a:srgbClr val="00856F"/>
                </a:solidFill>
                <a:latin typeface="Century Gothic"/>
                <a:cs typeface="Century Gothic"/>
              </a:rPr>
              <a:t>ФИЗИЧЕСКИХ ЛИЦ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2148819" y="1555749"/>
            <a:ext cx="51663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42085" algn="l"/>
                <a:tab pos="2548255" algn="l"/>
                <a:tab pos="3804285" algn="l"/>
              </a:tabLst>
            </a:pPr>
            <a:r>
              <a:rPr lang="ru-RU" sz="1400" spc="-5" dirty="0" smtClean="0">
                <a:solidFill>
                  <a:srgbClr val="00856F"/>
                </a:solidFill>
                <a:latin typeface="Century Gothic"/>
                <a:cs typeface="Century Gothic"/>
              </a:rPr>
              <a:t>Уплачивают лица,</a:t>
            </a:r>
            <a:r>
              <a:rPr sz="1400" spc="-5" dirty="0" err="1" smtClean="0">
                <a:solidFill>
                  <a:srgbClr val="00856F"/>
                </a:solidFill>
                <a:latin typeface="Century Gothic"/>
                <a:cs typeface="Century Gothic"/>
              </a:rPr>
              <a:t>имеющие</a:t>
            </a:r>
            <a:r>
              <a:rPr sz="1400" spc="-5" dirty="0">
                <a:solidFill>
                  <a:srgbClr val="00856F"/>
                </a:solidFill>
                <a:latin typeface="Century Gothic"/>
                <a:cs typeface="Century Gothic"/>
              </a:rPr>
              <a:t>	имущество,	признаваемое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2148819" y="1769110"/>
            <a:ext cx="51663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00856F"/>
                </a:solidFill>
                <a:latin typeface="Century Gothic"/>
                <a:cs typeface="Century Gothic"/>
              </a:rPr>
              <a:t>объектом налогообложения </a:t>
            </a:r>
            <a:r>
              <a:rPr sz="1400" dirty="0">
                <a:solidFill>
                  <a:srgbClr val="00856F"/>
                </a:solidFill>
                <a:latin typeface="Century Gothic"/>
                <a:cs typeface="Century Gothic"/>
              </a:rPr>
              <a:t>в </a:t>
            </a:r>
            <a:r>
              <a:rPr sz="1400" spc="-5" dirty="0">
                <a:solidFill>
                  <a:srgbClr val="00856F"/>
                </a:solidFill>
                <a:latin typeface="Century Gothic"/>
                <a:cs typeface="Century Gothic"/>
              </a:rPr>
              <a:t>соответствии со </a:t>
            </a:r>
            <a:r>
              <a:rPr sz="1400" spc="-5" dirty="0" err="1">
                <a:solidFill>
                  <a:srgbClr val="00856F"/>
                </a:solidFill>
                <a:latin typeface="Century Gothic"/>
                <a:cs typeface="Century Gothic"/>
              </a:rPr>
              <a:t>статьей</a:t>
            </a:r>
            <a:r>
              <a:rPr sz="1400" spc="-5" dirty="0">
                <a:solidFill>
                  <a:srgbClr val="00856F"/>
                </a:solidFill>
                <a:latin typeface="Century Gothic"/>
                <a:cs typeface="Century Gothic"/>
              </a:rPr>
              <a:t>  </a:t>
            </a:r>
            <a:r>
              <a:rPr lang="ru-RU" sz="1400" dirty="0" smtClean="0">
                <a:solidFill>
                  <a:srgbClr val="00856F"/>
                </a:solidFill>
                <a:latin typeface="Century Gothic"/>
                <a:cs typeface="Century Gothic"/>
              </a:rPr>
              <a:t>401</a:t>
            </a:r>
            <a:r>
              <a:rPr sz="1400" dirty="0" smtClean="0">
                <a:solidFill>
                  <a:srgbClr val="00856F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0856F"/>
                </a:solidFill>
                <a:latin typeface="Century Gothic"/>
                <a:cs typeface="Century Gothic"/>
              </a:rPr>
              <a:t>Налогового Кодекса</a:t>
            </a:r>
            <a:r>
              <a:rPr sz="1400" spc="-95" dirty="0">
                <a:solidFill>
                  <a:srgbClr val="00856F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0856F"/>
                </a:solidFill>
                <a:latin typeface="Century Gothic"/>
                <a:cs typeface="Century Gothic"/>
              </a:rPr>
              <a:t>РФ.</a:t>
            </a:r>
            <a:endParaRPr sz="1400" dirty="0">
              <a:latin typeface="Century Gothic"/>
              <a:cs typeface="Century Gothic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12159995" y="4642103"/>
            <a:ext cx="5314315" cy="1584960"/>
            <a:chOff x="12159995" y="4642103"/>
            <a:chExt cx="5314315" cy="1584960"/>
          </a:xfrm>
        </p:grpSpPr>
        <p:sp>
          <p:nvSpPr>
            <p:cNvPr id="78" name="object 78"/>
            <p:cNvSpPr/>
            <p:nvPr/>
          </p:nvSpPr>
          <p:spPr>
            <a:xfrm>
              <a:off x="12335256" y="4642103"/>
              <a:ext cx="4965700" cy="1584960"/>
            </a:xfrm>
            <a:custGeom>
              <a:avLst/>
              <a:gdLst/>
              <a:ahLst/>
              <a:cxnLst/>
              <a:rect l="l" t="t" r="r" b="b"/>
              <a:pathLst>
                <a:path w="4965700" h="1584960">
                  <a:moveTo>
                    <a:pt x="713232" y="112776"/>
                  </a:moveTo>
                  <a:lnTo>
                    <a:pt x="0" y="112776"/>
                  </a:lnTo>
                  <a:lnTo>
                    <a:pt x="0" y="1584960"/>
                  </a:lnTo>
                  <a:lnTo>
                    <a:pt x="713232" y="1584960"/>
                  </a:lnTo>
                  <a:lnTo>
                    <a:pt x="713232" y="112776"/>
                  </a:lnTo>
                  <a:close/>
                </a:path>
                <a:path w="4965700" h="1584960">
                  <a:moveTo>
                    <a:pt x="1775460" y="48768"/>
                  </a:moveTo>
                  <a:lnTo>
                    <a:pt x="1062228" y="48768"/>
                  </a:lnTo>
                  <a:lnTo>
                    <a:pt x="1062228" y="1584960"/>
                  </a:lnTo>
                  <a:lnTo>
                    <a:pt x="1775460" y="1584960"/>
                  </a:lnTo>
                  <a:lnTo>
                    <a:pt x="1775460" y="48768"/>
                  </a:lnTo>
                  <a:close/>
                </a:path>
                <a:path w="4965700" h="1584960">
                  <a:moveTo>
                    <a:pt x="2839212" y="53340"/>
                  </a:moveTo>
                  <a:lnTo>
                    <a:pt x="2125980" y="53340"/>
                  </a:lnTo>
                  <a:lnTo>
                    <a:pt x="2125980" y="1584960"/>
                  </a:lnTo>
                  <a:lnTo>
                    <a:pt x="2839212" y="1584960"/>
                  </a:lnTo>
                  <a:lnTo>
                    <a:pt x="2839212" y="53340"/>
                  </a:lnTo>
                  <a:close/>
                </a:path>
                <a:path w="4965700" h="1584960">
                  <a:moveTo>
                    <a:pt x="3901440" y="50292"/>
                  </a:moveTo>
                  <a:lnTo>
                    <a:pt x="3188208" y="50292"/>
                  </a:lnTo>
                  <a:lnTo>
                    <a:pt x="3188208" y="1584960"/>
                  </a:lnTo>
                  <a:lnTo>
                    <a:pt x="3901440" y="1584960"/>
                  </a:lnTo>
                  <a:lnTo>
                    <a:pt x="3901440" y="50292"/>
                  </a:lnTo>
                  <a:close/>
                </a:path>
                <a:path w="4965700" h="1584960">
                  <a:moveTo>
                    <a:pt x="4965192" y="0"/>
                  </a:moveTo>
                  <a:lnTo>
                    <a:pt x="4251960" y="0"/>
                  </a:lnTo>
                  <a:lnTo>
                    <a:pt x="4251960" y="1584960"/>
                  </a:lnTo>
                  <a:lnTo>
                    <a:pt x="4965192" y="1584960"/>
                  </a:lnTo>
                  <a:lnTo>
                    <a:pt x="4965192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2159995" y="6227063"/>
              <a:ext cx="5314315" cy="0"/>
            </a:xfrm>
            <a:custGeom>
              <a:avLst/>
              <a:gdLst/>
              <a:ahLst/>
              <a:cxnLst/>
              <a:rect l="l" t="t" r="r" b="b"/>
              <a:pathLst>
                <a:path w="5314315">
                  <a:moveTo>
                    <a:pt x="0" y="0"/>
                  </a:moveTo>
                  <a:lnTo>
                    <a:pt x="5314188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12482830" y="6323838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lang="ru-RU"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22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3508228" y="6323838"/>
            <a:ext cx="4959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dirty="0">
                <a:solidFill>
                  <a:srgbClr val="585858"/>
                </a:solidFill>
                <a:latin typeface="Century Gothic"/>
                <a:cs typeface="Century Gothic"/>
              </a:rPr>
              <a:t>3</a:t>
            </a:r>
            <a:r>
              <a:rPr sz="1400" dirty="0" smtClean="0">
                <a:solidFill>
                  <a:srgbClr val="585858"/>
                </a:solidFill>
                <a:latin typeface="Century Gothic"/>
                <a:cs typeface="Century Gothic"/>
              </a:rPr>
              <a:t>*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4608810" y="6323838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4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5672054" y="6323838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5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6735170" y="6323838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6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2324968" y="4317873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00856F"/>
                </a:solidFill>
                <a:latin typeface="Century Gothic"/>
                <a:cs typeface="Century Gothic"/>
              </a:rPr>
              <a:t>1,1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3373227" y="4264279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00856F"/>
                </a:solidFill>
                <a:latin typeface="Century Gothic"/>
                <a:cs typeface="Century Gothic"/>
              </a:rPr>
              <a:t>1,1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4456790" y="4276725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00856F"/>
                </a:solidFill>
                <a:latin typeface="Century Gothic"/>
                <a:cs typeface="Century Gothic"/>
              </a:rPr>
              <a:t>1,2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5478125" y="4251452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00856F"/>
                </a:solidFill>
                <a:latin typeface="Century Gothic"/>
                <a:cs typeface="Century Gothic"/>
              </a:rPr>
              <a:t>1,2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6543782" y="4194810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00856F"/>
                </a:solidFill>
                <a:latin typeface="Century Gothic"/>
                <a:cs typeface="Century Gothic"/>
              </a:rPr>
              <a:t>1,2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2482321" y="8162670"/>
            <a:ext cx="4673600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63500">
              <a:lnSpc>
                <a:spcPts val="1630"/>
              </a:lnSpc>
              <a:spcBef>
                <a:spcPts val="200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налога </a:t>
            </a:r>
            <a:r>
              <a:rPr sz="1400" i="1" dirty="0">
                <a:latin typeface="Century Gothic"/>
                <a:cs typeface="Century Gothic"/>
              </a:rPr>
              <a:t>на </a:t>
            </a:r>
            <a:r>
              <a:rPr sz="1400" i="1" spc="-5" dirty="0">
                <a:latin typeface="Century Gothic"/>
                <a:cs typeface="Century Gothic"/>
              </a:rPr>
              <a:t>имущество организаций </a:t>
            </a:r>
            <a:r>
              <a:rPr sz="1400" i="1" dirty="0">
                <a:latin typeface="Century Gothic"/>
                <a:cs typeface="Century Gothic"/>
              </a:rPr>
              <a:t>в общем  объеме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 в </a:t>
            </a:r>
            <a:r>
              <a:rPr sz="1400" i="1" spc="-5" dirty="0" smtClean="0">
                <a:latin typeface="Century Gothic"/>
                <a:cs typeface="Century Gothic"/>
              </a:rPr>
              <a:t>202</a:t>
            </a:r>
            <a:r>
              <a:rPr lang="ru-RU" sz="1400" i="1" spc="-5" dirty="0" smtClean="0">
                <a:latin typeface="Century Gothic"/>
                <a:cs typeface="Century Gothic"/>
              </a:rPr>
              <a:t>4</a:t>
            </a:r>
            <a:r>
              <a:rPr sz="1400" i="1" spc="-5" dirty="0" smtClean="0">
                <a:latin typeface="Century Gothic"/>
                <a:cs typeface="Century Gothic"/>
              </a:rPr>
              <a:t>, 202</a:t>
            </a:r>
            <a:r>
              <a:rPr lang="ru-RU" sz="1400" i="1" spc="-5" dirty="0" smtClean="0">
                <a:latin typeface="Century Gothic"/>
                <a:cs typeface="Century Gothic"/>
              </a:rPr>
              <a:t>5</a:t>
            </a:r>
            <a:r>
              <a:rPr sz="1400" i="1" spc="-5" dirty="0" smtClean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 smtClean="0">
                <a:latin typeface="Century Gothic"/>
                <a:cs typeface="Century Gothic"/>
              </a:rPr>
              <a:t>202</a:t>
            </a:r>
            <a:r>
              <a:rPr lang="ru-RU" sz="1400" i="1" spc="-5" dirty="0" smtClean="0">
                <a:latin typeface="Century Gothic"/>
                <a:cs typeface="Century Gothic"/>
              </a:rPr>
              <a:t>6</a:t>
            </a:r>
            <a:r>
              <a:rPr sz="1400" i="1" spc="-110" dirty="0" smtClean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3093954" y="7349490"/>
            <a:ext cx="64833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0,7</a:t>
            </a:r>
            <a:r>
              <a:rPr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1255267" y="9587150"/>
            <a:ext cx="5309363" cy="2295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i="1" dirty="0">
                <a:latin typeface="Century Gothic"/>
                <a:cs typeface="Century Gothic"/>
              </a:rPr>
              <a:t>*</a:t>
            </a:r>
            <a:r>
              <a:rPr sz="1400" b="1" i="1" dirty="0" smtClean="0">
                <a:latin typeface="Century Gothic"/>
                <a:cs typeface="Century Gothic"/>
              </a:rPr>
              <a:t>202</a:t>
            </a:r>
            <a:r>
              <a:rPr lang="ru-RU" sz="1400" b="1" i="1" dirty="0" smtClean="0">
                <a:latin typeface="Century Gothic"/>
                <a:cs typeface="Century Gothic"/>
              </a:rPr>
              <a:t>3</a:t>
            </a:r>
            <a:r>
              <a:rPr sz="1400" b="1" i="1" dirty="0" smtClean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 </a:t>
            </a:r>
            <a:r>
              <a:rPr sz="1400" b="1" i="1" dirty="0">
                <a:latin typeface="Century Gothic"/>
                <a:cs typeface="Century Gothic"/>
              </a:rPr>
              <a:t>– </a:t>
            </a:r>
            <a:r>
              <a:rPr lang="ru-RU" sz="1400" b="1" i="1" spc="-5" dirty="0" smtClean="0">
                <a:latin typeface="Century Gothic"/>
                <a:cs typeface="Century Gothic"/>
              </a:rPr>
              <a:t>план на 01.11.2023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14456790" y="7349490"/>
            <a:ext cx="62534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0,6</a:t>
            </a:r>
            <a:r>
              <a:rPr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5914497" y="7380654"/>
            <a:ext cx="66522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0,6</a:t>
            </a:r>
            <a:r>
              <a:rPr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68" y="73976"/>
            <a:ext cx="6889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273050" y="9110365"/>
            <a:ext cx="540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5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6792847" y="3124201"/>
            <a:ext cx="768985" cy="152971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Прямоугольник 106"/>
          <p:cNvSpPr/>
          <p:nvPr/>
        </p:nvSpPr>
        <p:spPr>
          <a:xfrm>
            <a:off x="7860283" y="3352800"/>
            <a:ext cx="725807" cy="130111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/>
          <p:cNvSpPr/>
          <p:nvPr/>
        </p:nvSpPr>
        <p:spPr>
          <a:xfrm>
            <a:off x="8910319" y="2977083"/>
            <a:ext cx="768985" cy="16768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Прямоугольник 108"/>
          <p:cNvSpPr/>
          <p:nvPr/>
        </p:nvSpPr>
        <p:spPr>
          <a:xfrm>
            <a:off x="10026650" y="2862326"/>
            <a:ext cx="826366" cy="17989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Прямоугольник 110"/>
          <p:cNvSpPr/>
          <p:nvPr/>
        </p:nvSpPr>
        <p:spPr>
          <a:xfrm>
            <a:off x="11093450" y="2862326"/>
            <a:ext cx="733807" cy="179416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319" y="7238110"/>
            <a:ext cx="1353231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9152">
            <a:off x="12323873" y="4983887"/>
            <a:ext cx="495309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273" y="7218566"/>
            <a:ext cx="1371600" cy="139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3368" y="7218566"/>
            <a:ext cx="1371600" cy="139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9850" y="6934200"/>
            <a:ext cx="12255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6689" y="6924420"/>
            <a:ext cx="12255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0" y="6934200"/>
            <a:ext cx="12255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093" y="7422691"/>
            <a:ext cx="1226959" cy="1207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198" y="7402756"/>
            <a:ext cx="1222756" cy="1174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098" y="7368984"/>
            <a:ext cx="1250493" cy="1202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63331130"/>
              </p:ext>
            </p:extLst>
          </p:nvPr>
        </p:nvGraphicFramePr>
        <p:xfrm>
          <a:off x="929640" y="2879642"/>
          <a:ext cx="5360874" cy="1720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-1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6250919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077085" algn="l"/>
                <a:tab pos="3697604" algn="l"/>
                <a:tab pos="5967095" algn="l"/>
                <a:tab pos="7767320" algn="l"/>
                <a:tab pos="8640445" algn="l"/>
                <a:tab pos="9109710" algn="l"/>
                <a:tab pos="10818495" algn="l"/>
                <a:tab pos="11836400" algn="l"/>
                <a:tab pos="13890625" algn="l"/>
                <a:tab pos="14834235" algn="l"/>
                <a:tab pos="15922625" algn="l"/>
              </a:tabLst>
            </a:pPr>
            <a:r>
              <a:rPr sz="2400" spc="-5" dirty="0">
                <a:solidFill>
                  <a:srgbClr val="00A2AA"/>
                </a:solidFill>
              </a:rPr>
              <a:t>НАЛОГОВ</a:t>
            </a:r>
            <a:r>
              <a:rPr sz="2400" spc="-10" dirty="0">
                <a:solidFill>
                  <a:srgbClr val="00A2AA"/>
                </a:solidFill>
              </a:rPr>
              <a:t>Ы</a:t>
            </a:r>
            <a:r>
              <a:rPr sz="2400" dirty="0">
                <a:solidFill>
                  <a:srgbClr val="00A2AA"/>
                </a:solidFill>
              </a:rPr>
              <a:t>Е	</a:t>
            </a:r>
            <a:r>
              <a:rPr sz="2400" dirty="0" smtClean="0">
                <a:solidFill>
                  <a:srgbClr val="00A2AA"/>
                </a:solidFill>
              </a:rPr>
              <a:t>ДОХОДЫ</a:t>
            </a:r>
            <a:r>
              <a:rPr lang="ru-RU" sz="2400" dirty="0" smtClean="0">
                <a:solidFill>
                  <a:srgbClr val="00A2AA"/>
                </a:solidFill>
              </a:rPr>
              <a:t>  МЕСТНОГО </a:t>
            </a:r>
            <a:r>
              <a:rPr sz="2400" dirty="0" smtClean="0">
                <a:solidFill>
                  <a:srgbClr val="00A2AA"/>
                </a:solidFill>
              </a:rPr>
              <a:t>БЮДЖЕТА:</a:t>
            </a:r>
            <a:r>
              <a:rPr lang="ru-RU" sz="2400" dirty="0" smtClean="0">
                <a:solidFill>
                  <a:srgbClr val="00A2AA"/>
                </a:solidFill>
              </a:rPr>
              <a:t> </a:t>
            </a:r>
            <a:r>
              <a:rPr lang="ru-RU" sz="2000" dirty="0" smtClean="0">
                <a:solidFill>
                  <a:srgbClr val="00A2AA"/>
                </a:solidFill>
              </a:rPr>
              <a:t>а</a:t>
            </a:r>
            <a:r>
              <a:rPr sz="2000" spc="-5" dirty="0" err="1" smtClean="0">
                <a:solidFill>
                  <a:srgbClr val="00A2AA"/>
                </a:solidFill>
              </a:rPr>
              <a:t>к</a:t>
            </a:r>
            <a:r>
              <a:rPr sz="2000" dirty="0" err="1" smtClean="0">
                <a:solidFill>
                  <a:srgbClr val="00A2AA"/>
                </a:solidFill>
              </a:rPr>
              <a:t>ц</a:t>
            </a:r>
            <a:r>
              <a:rPr sz="2000" spc="-5" dirty="0" err="1" smtClean="0">
                <a:solidFill>
                  <a:srgbClr val="00A2AA"/>
                </a:solidFill>
              </a:rPr>
              <a:t>из</a:t>
            </a:r>
            <a:r>
              <a:rPr sz="2000" dirty="0" err="1" smtClean="0">
                <a:solidFill>
                  <a:srgbClr val="00A2AA"/>
                </a:solidFill>
              </a:rPr>
              <a:t>ы</a:t>
            </a:r>
            <a:r>
              <a:rPr lang="ru-RU" sz="2000" dirty="0" smtClean="0">
                <a:solidFill>
                  <a:srgbClr val="00A2AA"/>
                </a:solidFill>
              </a:rPr>
              <a:t> </a:t>
            </a:r>
            <a:r>
              <a:rPr sz="2000" spc="-5" dirty="0" err="1" smtClean="0">
                <a:solidFill>
                  <a:srgbClr val="00A2AA"/>
                </a:solidFill>
              </a:rPr>
              <a:t>по</a:t>
            </a:r>
            <a:r>
              <a:rPr sz="2000" spc="-5" dirty="0" smtClean="0">
                <a:solidFill>
                  <a:srgbClr val="00A2AA"/>
                </a:solidFill>
              </a:rPr>
              <a:t>  </a:t>
            </a:r>
            <a:r>
              <a:rPr sz="2000" spc="-5" dirty="0" err="1">
                <a:solidFill>
                  <a:srgbClr val="00A2AA"/>
                </a:solidFill>
              </a:rPr>
              <a:t>подакцизным</a:t>
            </a:r>
            <a:r>
              <a:rPr sz="2000" spc="-35" dirty="0">
                <a:solidFill>
                  <a:srgbClr val="00A2AA"/>
                </a:solidFill>
              </a:rPr>
              <a:t> </a:t>
            </a:r>
            <a:r>
              <a:rPr sz="2000" spc="-5" dirty="0" err="1" smtClean="0">
                <a:solidFill>
                  <a:srgbClr val="00A2AA"/>
                </a:solidFill>
              </a:rPr>
              <a:t>товарам</a:t>
            </a:r>
            <a:r>
              <a:rPr lang="ru-RU" sz="2000" spc="-5" dirty="0" smtClean="0">
                <a:solidFill>
                  <a:srgbClr val="00A2AA"/>
                </a:solidFill>
              </a:rPr>
              <a:t>, единый налог, взимаемый в связи с применением упрощенной системы налогообложения (УСН), госпошлина</a:t>
            </a:r>
            <a:endParaRPr sz="2000" dirty="0"/>
          </a:p>
        </p:txBody>
      </p:sp>
      <p:sp>
        <p:nvSpPr>
          <p:cNvPr id="8" name="object 8"/>
          <p:cNvSpPr/>
          <p:nvPr/>
        </p:nvSpPr>
        <p:spPr>
          <a:xfrm>
            <a:off x="8897873" y="1009650"/>
            <a:ext cx="0" cy="8623935"/>
          </a:xfrm>
          <a:custGeom>
            <a:avLst/>
            <a:gdLst/>
            <a:ahLst/>
            <a:cxnLst/>
            <a:rect l="l" t="t" r="r" b="b"/>
            <a:pathLst>
              <a:path h="8623935">
                <a:moveTo>
                  <a:pt x="0" y="0"/>
                </a:moveTo>
                <a:lnTo>
                  <a:pt x="0" y="8623731"/>
                </a:lnTo>
              </a:path>
            </a:pathLst>
          </a:custGeom>
          <a:ln w="28956">
            <a:solidFill>
              <a:srgbClr val="00A2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194030" y="1009650"/>
            <a:ext cx="0" cy="8623935"/>
          </a:xfrm>
          <a:custGeom>
            <a:avLst/>
            <a:gdLst/>
            <a:ahLst/>
            <a:cxnLst/>
            <a:rect l="l" t="t" r="r" b="b"/>
            <a:pathLst>
              <a:path h="8623935">
                <a:moveTo>
                  <a:pt x="0" y="0"/>
                </a:moveTo>
                <a:lnTo>
                  <a:pt x="0" y="8623731"/>
                </a:lnTo>
              </a:path>
            </a:pathLst>
          </a:custGeom>
          <a:ln w="28956">
            <a:solidFill>
              <a:srgbClr val="00A2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075944" y="2709845"/>
            <a:ext cx="5928360" cy="1826086"/>
            <a:chOff x="1075944" y="2971799"/>
            <a:chExt cx="5928360" cy="1564132"/>
          </a:xfrm>
        </p:grpSpPr>
        <p:sp>
          <p:nvSpPr>
            <p:cNvPr id="11" name="object 11"/>
            <p:cNvSpPr/>
            <p:nvPr/>
          </p:nvSpPr>
          <p:spPr>
            <a:xfrm>
              <a:off x="1211580" y="4274819"/>
              <a:ext cx="913130" cy="260985"/>
            </a:xfrm>
            <a:custGeom>
              <a:avLst/>
              <a:gdLst/>
              <a:ahLst/>
              <a:cxnLst/>
              <a:rect l="l" t="t" r="r" b="b"/>
              <a:pathLst>
                <a:path w="913130" h="260985">
                  <a:moveTo>
                    <a:pt x="912876" y="0"/>
                  </a:moveTo>
                  <a:lnTo>
                    <a:pt x="0" y="0"/>
                  </a:lnTo>
                  <a:lnTo>
                    <a:pt x="0" y="260603"/>
                  </a:lnTo>
                  <a:lnTo>
                    <a:pt x="912876" y="260603"/>
                  </a:lnTo>
                  <a:lnTo>
                    <a:pt x="912876" y="0"/>
                  </a:lnTo>
                  <a:close/>
                </a:path>
              </a:pathLst>
            </a:custGeom>
            <a:solidFill>
              <a:srgbClr val="5BC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11580" y="3413194"/>
              <a:ext cx="913130" cy="861624"/>
            </a:xfrm>
            <a:custGeom>
              <a:avLst/>
              <a:gdLst/>
              <a:ahLst/>
              <a:cxnLst/>
              <a:rect l="l" t="t" r="r" b="b"/>
              <a:pathLst>
                <a:path w="913130" h="548639">
                  <a:moveTo>
                    <a:pt x="912876" y="0"/>
                  </a:moveTo>
                  <a:lnTo>
                    <a:pt x="0" y="0"/>
                  </a:lnTo>
                  <a:lnTo>
                    <a:pt x="0" y="548640"/>
                  </a:lnTo>
                  <a:lnTo>
                    <a:pt x="912876" y="548640"/>
                  </a:lnTo>
                  <a:lnTo>
                    <a:pt x="912876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98776" y="4232147"/>
              <a:ext cx="911860" cy="303530"/>
            </a:xfrm>
            <a:custGeom>
              <a:avLst/>
              <a:gdLst/>
              <a:ahLst/>
              <a:cxnLst/>
              <a:rect l="l" t="t" r="r" b="b"/>
              <a:pathLst>
                <a:path w="911860" h="303529">
                  <a:moveTo>
                    <a:pt x="911351" y="0"/>
                  </a:moveTo>
                  <a:lnTo>
                    <a:pt x="0" y="0"/>
                  </a:lnTo>
                  <a:lnTo>
                    <a:pt x="0" y="303275"/>
                  </a:lnTo>
                  <a:lnTo>
                    <a:pt x="911351" y="303275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5BC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398776" y="3354779"/>
              <a:ext cx="911860" cy="877368"/>
            </a:xfrm>
            <a:custGeom>
              <a:avLst/>
              <a:gdLst/>
              <a:ahLst/>
              <a:cxnLst/>
              <a:rect l="l" t="t" r="r" b="b"/>
              <a:pathLst>
                <a:path w="911860" h="739139">
                  <a:moveTo>
                    <a:pt x="911351" y="0"/>
                  </a:moveTo>
                  <a:lnTo>
                    <a:pt x="0" y="0"/>
                  </a:lnTo>
                  <a:lnTo>
                    <a:pt x="0" y="739139"/>
                  </a:lnTo>
                  <a:lnTo>
                    <a:pt x="911351" y="739139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84448" y="4172711"/>
              <a:ext cx="911860" cy="363220"/>
            </a:xfrm>
            <a:custGeom>
              <a:avLst/>
              <a:gdLst/>
              <a:ahLst/>
              <a:cxnLst/>
              <a:rect l="l" t="t" r="r" b="b"/>
              <a:pathLst>
                <a:path w="911860" h="363220">
                  <a:moveTo>
                    <a:pt x="911351" y="0"/>
                  </a:moveTo>
                  <a:lnTo>
                    <a:pt x="0" y="0"/>
                  </a:lnTo>
                  <a:lnTo>
                    <a:pt x="0" y="362712"/>
                  </a:lnTo>
                  <a:lnTo>
                    <a:pt x="911351" y="362712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5BC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84448" y="3380452"/>
              <a:ext cx="911860" cy="792766"/>
            </a:xfrm>
            <a:custGeom>
              <a:avLst/>
              <a:gdLst/>
              <a:ahLst/>
              <a:cxnLst/>
              <a:rect l="l" t="t" r="r" b="b"/>
              <a:pathLst>
                <a:path w="911860" h="904239">
                  <a:moveTo>
                    <a:pt x="911351" y="0"/>
                  </a:moveTo>
                  <a:lnTo>
                    <a:pt x="0" y="0"/>
                  </a:lnTo>
                  <a:lnTo>
                    <a:pt x="0" y="903732"/>
                  </a:lnTo>
                  <a:lnTo>
                    <a:pt x="911351" y="903732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70120" y="4134611"/>
              <a:ext cx="911860" cy="401320"/>
            </a:xfrm>
            <a:custGeom>
              <a:avLst/>
              <a:gdLst/>
              <a:ahLst/>
              <a:cxnLst/>
              <a:rect l="l" t="t" r="r" b="b"/>
              <a:pathLst>
                <a:path w="911860" h="401320">
                  <a:moveTo>
                    <a:pt x="911351" y="0"/>
                  </a:moveTo>
                  <a:lnTo>
                    <a:pt x="0" y="0"/>
                  </a:lnTo>
                  <a:lnTo>
                    <a:pt x="0" y="400812"/>
                  </a:lnTo>
                  <a:lnTo>
                    <a:pt x="911351" y="400812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5BC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70120" y="3300715"/>
              <a:ext cx="911860" cy="833896"/>
            </a:xfrm>
            <a:custGeom>
              <a:avLst/>
              <a:gdLst/>
              <a:ahLst/>
              <a:cxnLst/>
              <a:rect l="l" t="t" r="r" b="b"/>
              <a:pathLst>
                <a:path w="911860" h="1104900">
                  <a:moveTo>
                    <a:pt x="911351" y="0"/>
                  </a:moveTo>
                  <a:lnTo>
                    <a:pt x="0" y="0"/>
                  </a:lnTo>
                  <a:lnTo>
                    <a:pt x="0" y="1104900"/>
                  </a:lnTo>
                  <a:lnTo>
                    <a:pt x="911351" y="1104900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955791" y="4096511"/>
              <a:ext cx="911860" cy="439420"/>
            </a:xfrm>
            <a:custGeom>
              <a:avLst/>
              <a:gdLst/>
              <a:ahLst/>
              <a:cxnLst/>
              <a:rect l="l" t="t" r="r" b="b"/>
              <a:pathLst>
                <a:path w="911859" h="439420">
                  <a:moveTo>
                    <a:pt x="911352" y="0"/>
                  </a:moveTo>
                  <a:lnTo>
                    <a:pt x="0" y="0"/>
                  </a:lnTo>
                  <a:lnTo>
                    <a:pt x="0" y="438912"/>
                  </a:lnTo>
                  <a:lnTo>
                    <a:pt x="911352" y="438912"/>
                  </a:lnTo>
                  <a:lnTo>
                    <a:pt x="911352" y="0"/>
                  </a:lnTo>
                  <a:close/>
                </a:path>
              </a:pathLst>
            </a:custGeom>
            <a:solidFill>
              <a:srgbClr val="5BC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955791" y="2971799"/>
              <a:ext cx="911860" cy="1125219"/>
            </a:xfrm>
            <a:custGeom>
              <a:avLst/>
              <a:gdLst/>
              <a:ahLst/>
              <a:cxnLst/>
              <a:rect l="l" t="t" r="r" b="b"/>
              <a:pathLst>
                <a:path w="911859" h="1323339">
                  <a:moveTo>
                    <a:pt x="911352" y="0"/>
                  </a:moveTo>
                  <a:lnTo>
                    <a:pt x="0" y="0"/>
                  </a:lnTo>
                  <a:lnTo>
                    <a:pt x="0" y="1322832"/>
                  </a:lnTo>
                  <a:lnTo>
                    <a:pt x="911352" y="1322832"/>
                  </a:lnTo>
                  <a:lnTo>
                    <a:pt x="911352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75944" y="4535423"/>
              <a:ext cx="5928360" cy="0"/>
            </a:xfrm>
            <a:custGeom>
              <a:avLst/>
              <a:gdLst/>
              <a:ahLst/>
              <a:cxnLst/>
              <a:rect l="l" t="t" r="r" b="b"/>
              <a:pathLst>
                <a:path w="5928359">
                  <a:moveTo>
                    <a:pt x="0" y="0"/>
                  </a:moveTo>
                  <a:lnTo>
                    <a:pt x="5928359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1430527" y="4650104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20</a:t>
            </a:r>
            <a:r>
              <a:rPr lang="ru-RU" sz="16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22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573273" y="4650104"/>
            <a:ext cx="56324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3</a:t>
            </a:r>
            <a:r>
              <a:rPr sz="16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*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802507" y="4650104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4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988178" y="4650104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5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174104" y="4650104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6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031481" y="2795778"/>
            <a:ext cx="12858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797E"/>
                </a:solidFill>
                <a:latin typeface="Century Gothic"/>
                <a:cs typeface="Century Gothic"/>
              </a:rPr>
              <a:t>АКЦИЗЫ НА  НЕФ</a:t>
            </a:r>
            <a:r>
              <a:rPr sz="1200" b="1" dirty="0">
                <a:solidFill>
                  <a:srgbClr val="00797E"/>
                </a:solidFill>
                <a:latin typeface="Century Gothic"/>
                <a:cs typeface="Century Gothic"/>
              </a:rPr>
              <a:t>ТЕПРОДУКТЫ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371021" y="7039751"/>
            <a:ext cx="6899686" cy="4122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05" algn="just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 smtClean="0">
                <a:latin typeface="Century Gothic"/>
                <a:cs typeface="Century Gothic"/>
              </a:rPr>
              <a:t>100,0</a:t>
            </a:r>
            <a:r>
              <a:rPr sz="1300" b="1" spc="-10" dirty="0" smtClean="0">
                <a:latin typeface="Century Gothic"/>
                <a:cs typeface="Century Gothic"/>
              </a:rPr>
              <a:t>% </a:t>
            </a:r>
            <a:r>
              <a:rPr lang="ru-RU" sz="1300" spc="-5" dirty="0" smtClean="0">
                <a:latin typeface="Century Gothic"/>
                <a:cs typeface="Century Gothic"/>
              </a:rPr>
              <a:t>акцизов направляется </a:t>
            </a:r>
            <a:r>
              <a:rPr sz="1300" spc="-5" dirty="0" err="1" smtClean="0">
                <a:latin typeface="Century Gothic"/>
                <a:cs typeface="Century Gothic"/>
              </a:rPr>
              <a:t>на</a:t>
            </a:r>
            <a:r>
              <a:rPr sz="1300" spc="-5" dirty="0" smtClean="0">
                <a:latin typeface="Century Gothic"/>
                <a:cs typeface="Century Gothic"/>
              </a:rPr>
              <a:t> </a:t>
            </a:r>
            <a:r>
              <a:rPr sz="1300" spc="-5" dirty="0" err="1">
                <a:latin typeface="Century Gothic"/>
                <a:cs typeface="Century Gothic"/>
              </a:rPr>
              <a:t>формирование</a:t>
            </a:r>
            <a:r>
              <a:rPr sz="1300" spc="-5" dirty="0">
                <a:latin typeface="Century Gothic"/>
                <a:cs typeface="Century Gothic"/>
              </a:rPr>
              <a:t>  </a:t>
            </a:r>
            <a:r>
              <a:rPr sz="1300" spc="-5" dirty="0" err="1" smtClean="0">
                <a:latin typeface="Century Gothic"/>
                <a:cs typeface="Century Gothic"/>
              </a:rPr>
              <a:t>дор</a:t>
            </a:r>
            <a:r>
              <a:rPr lang="ru-RU" sz="1300" spc="-5" dirty="0" smtClean="0">
                <a:latin typeface="Century Gothic"/>
                <a:cs typeface="Century Gothic"/>
              </a:rPr>
              <a:t>о</a:t>
            </a:r>
            <a:r>
              <a:rPr sz="1300" spc="-5" dirty="0" err="1" smtClean="0">
                <a:latin typeface="Century Gothic"/>
                <a:cs typeface="Century Gothic"/>
              </a:rPr>
              <a:t>жн</a:t>
            </a:r>
            <a:r>
              <a:rPr lang="ru-RU" sz="1300" spc="-5" dirty="0" smtClean="0">
                <a:latin typeface="Century Gothic"/>
                <a:cs typeface="Century Gothic"/>
              </a:rPr>
              <a:t>ого </a:t>
            </a:r>
            <a:r>
              <a:rPr sz="1300" spc="-5" dirty="0" err="1" smtClean="0">
                <a:latin typeface="Century Gothic"/>
                <a:cs typeface="Century Gothic"/>
              </a:rPr>
              <a:t>фонд</a:t>
            </a:r>
            <a:r>
              <a:rPr lang="ru-RU" sz="1300" spc="-5" dirty="0" smtClean="0">
                <a:latin typeface="Century Gothic"/>
                <a:cs typeface="Century Gothic"/>
              </a:rPr>
              <a:t>а </a:t>
            </a:r>
            <a:r>
              <a:rPr lang="ru-RU" sz="1300" spc="-5" dirty="0" err="1" smtClean="0">
                <a:latin typeface="Century Gothic"/>
                <a:cs typeface="Century Gothic"/>
              </a:rPr>
              <a:t>Карабашского</a:t>
            </a:r>
            <a:r>
              <a:rPr lang="ru-RU" sz="1300" spc="-5" dirty="0" smtClean="0">
                <a:latin typeface="Century Gothic"/>
                <a:cs typeface="Century Gothic"/>
              </a:rPr>
              <a:t> городского округа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220335" y="2744787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8,1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464689" y="2607183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8,4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601018" y="2709845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8,0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770120" y="2329815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8,3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048308" y="1099119"/>
            <a:ext cx="7576820" cy="148336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509"/>
              </a:spcBef>
            </a:pP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АКЦИЗЫ ПО </a:t>
            </a:r>
            <a:r>
              <a:rPr sz="20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ПОДАКЦИЗНЫМ </a:t>
            </a: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ТОВАРАМ</a:t>
            </a:r>
            <a:r>
              <a:rPr sz="2000" b="1" spc="-8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(ПРОДУКЦИИ)</a:t>
            </a:r>
            <a:endParaRPr sz="2000" dirty="0">
              <a:latin typeface="Century Gothic"/>
              <a:cs typeface="Century Gothic"/>
            </a:endParaRPr>
          </a:p>
          <a:p>
            <a:pPr marL="12700" marR="5080" algn="just">
              <a:lnSpc>
                <a:spcPct val="100000"/>
              </a:lnSpc>
              <a:spcBef>
                <a:spcPts val="290"/>
              </a:spcBef>
            </a:pPr>
            <a:r>
              <a:rPr sz="140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Акциз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- один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из видов налога, представляющий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не связанный с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получением дохода  продавцом косвенный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налог на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продажу определенного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вида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товаров </a:t>
            </a:r>
            <a:r>
              <a:rPr sz="1400" spc="-10" dirty="0">
                <a:solidFill>
                  <a:srgbClr val="005254"/>
                </a:solidFill>
                <a:latin typeface="Century Gothic"/>
                <a:cs typeface="Century Gothic"/>
              </a:rPr>
              <a:t>массового 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потребления.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Акциз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включается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в цену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товара.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Плательщиками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акциза являются 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потребители, приобретающие товары, которые облагаются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акцизным</a:t>
            </a:r>
            <a:r>
              <a:rPr sz="1400" spc="-165" dirty="0">
                <a:solidFill>
                  <a:srgbClr val="005254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сбором.</a:t>
            </a:r>
            <a:endParaRPr sz="1400" dirty="0">
              <a:latin typeface="Century Gothic"/>
              <a:cs typeface="Century Gothic"/>
            </a:endParaRPr>
          </a:p>
          <a:p>
            <a:pPr marL="5036820" algn="just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 smtClean="0">
                <a:solidFill>
                  <a:srgbClr val="00A2AA"/>
                </a:solidFill>
                <a:latin typeface="Century Gothic"/>
                <a:cs typeface="Century Gothic"/>
              </a:rPr>
              <a:t>11,2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022594" y="2558923"/>
            <a:ext cx="7689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332357" y="5449061"/>
            <a:ext cx="2931795" cy="8737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82880" algn="r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акцизов </a:t>
            </a:r>
            <a:r>
              <a:rPr sz="1400" i="1" dirty="0">
                <a:latin typeface="Century Gothic"/>
                <a:cs typeface="Century Gothic"/>
              </a:rPr>
              <a:t>по</a:t>
            </a:r>
            <a:r>
              <a:rPr sz="1400" i="1" spc="-13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подакцизным  </a:t>
            </a:r>
            <a:r>
              <a:rPr sz="1400" i="1" spc="-5" dirty="0">
                <a:latin typeface="Century Gothic"/>
                <a:cs typeface="Century Gothic"/>
              </a:rPr>
              <a:t>товарам </a:t>
            </a:r>
            <a:r>
              <a:rPr sz="1400" i="1" dirty="0">
                <a:latin typeface="Century Gothic"/>
                <a:cs typeface="Century Gothic"/>
              </a:rPr>
              <a:t>в общем объеме 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 в </a:t>
            </a:r>
            <a:r>
              <a:rPr sz="1400" i="1" spc="-5" dirty="0" smtClean="0">
                <a:latin typeface="Century Gothic"/>
                <a:cs typeface="Century Gothic"/>
              </a:rPr>
              <a:t>202</a:t>
            </a:r>
            <a:r>
              <a:rPr lang="ru-RU" sz="1400" i="1" spc="-5" dirty="0" smtClean="0">
                <a:latin typeface="Century Gothic"/>
                <a:cs typeface="Century Gothic"/>
              </a:rPr>
              <a:t>4</a:t>
            </a:r>
            <a:r>
              <a:rPr sz="1400" i="1" spc="-5" dirty="0" smtClean="0">
                <a:latin typeface="Century Gothic"/>
                <a:cs typeface="Century Gothic"/>
              </a:rPr>
              <a:t>, 202</a:t>
            </a:r>
            <a:r>
              <a:rPr lang="ru-RU" sz="1400" i="1" spc="-5" dirty="0" smtClean="0">
                <a:latin typeface="Century Gothic"/>
                <a:cs typeface="Century Gothic"/>
              </a:rPr>
              <a:t>5</a:t>
            </a:r>
            <a:r>
              <a:rPr sz="1400" i="1" spc="-130" dirty="0" smtClean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</a:t>
            </a:r>
            <a:endParaRPr sz="1400" dirty="0">
              <a:latin typeface="Century Gothic"/>
              <a:cs typeface="Century Gothic"/>
            </a:endParaRPr>
          </a:p>
          <a:p>
            <a:pPr marR="5080" algn="r">
              <a:lnSpc>
                <a:spcPts val="1630"/>
              </a:lnSpc>
            </a:pPr>
            <a:r>
              <a:rPr sz="1400" i="1" spc="-5" dirty="0" smtClean="0">
                <a:latin typeface="Century Gothic"/>
                <a:cs typeface="Century Gothic"/>
              </a:rPr>
              <a:t>202</a:t>
            </a:r>
            <a:r>
              <a:rPr lang="ru-RU" sz="1400" i="1" spc="-5" dirty="0" smtClean="0">
                <a:latin typeface="Century Gothic"/>
                <a:cs typeface="Century Gothic"/>
              </a:rPr>
              <a:t>6 </a:t>
            </a:r>
            <a:r>
              <a:rPr sz="1400" i="1" spc="-5" dirty="0" err="1" smtClean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690909" y="5770239"/>
            <a:ext cx="75755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8,0</a:t>
            </a:r>
            <a:r>
              <a:rPr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988772" y="5770239"/>
            <a:ext cx="71335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8,3</a:t>
            </a:r>
            <a:r>
              <a:rPr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320851" y="5770238"/>
            <a:ext cx="71754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11,2</a:t>
            </a:r>
            <a:r>
              <a:rPr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9033509" y="1878330"/>
            <a:ext cx="39465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В </a:t>
            </a:r>
            <a:r>
              <a:rPr lang="ru-RU" sz="1400" spc="-5" dirty="0" smtClean="0">
                <a:solidFill>
                  <a:srgbClr val="016D63"/>
                </a:solidFill>
                <a:latin typeface="Century Gothic"/>
                <a:cs typeface="Century Gothic"/>
              </a:rPr>
              <a:t>местный</a:t>
            </a:r>
            <a:r>
              <a:rPr sz="1400" spc="-5" dirty="0" smtClean="0">
                <a:solidFill>
                  <a:srgbClr val="016D63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бюджет от 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субъектов малого  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и 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среднего бизнеса поступают 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платежи</a:t>
            </a:r>
            <a:r>
              <a:rPr sz="1400" spc="85" dirty="0">
                <a:solidFill>
                  <a:srgbClr val="016D63"/>
                </a:solidFill>
                <a:latin typeface="Century Gothic"/>
                <a:cs typeface="Century Gothic"/>
              </a:rPr>
              <a:t> </a:t>
            </a:r>
            <a:r>
              <a:rPr sz="1400" spc="-15" dirty="0">
                <a:solidFill>
                  <a:srgbClr val="016D63"/>
                </a:solidFill>
                <a:latin typeface="Century Gothic"/>
                <a:cs typeface="Century Gothic"/>
              </a:rPr>
              <a:t>по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9033509" y="2305049"/>
            <a:ext cx="39465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19810" algn="l"/>
                <a:tab pos="2560955" algn="l"/>
                <a:tab pos="3001010" algn="l"/>
                <a:tab pos="3818254" algn="l"/>
              </a:tabLst>
            </a:pP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нало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г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у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,	взим</a:t>
            </a:r>
            <a:r>
              <a:rPr sz="1400" spc="-15" dirty="0">
                <a:solidFill>
                  <a:srgbClr val="016D63"/>
                </a:solidFill>
                <a:latin typeface="Century Gothic"/>
                <a:cs typeface="Century Gothic"/>
              </a:rPr>
              <a:t>а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е</a:t>
            </a:r>
            <a:r>
              <a:rPr sz="1400" spc="-15" dirty="0">
                <a:solidFill>
                  <a:srgbClr val="016D63"/>
                </a:solidFill>
                <a:latin typeface="Century Gothic"/>
                <a:cs typeface="Century Gothic"/>
              </a:rPr>
              <a:t>м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о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му	в	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с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вязи	с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9033509" y="2518410"/>
            <a:ext cx="39471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647825" algn="l"/>
                <a:tab pos="3134995" algn="l"/>
              </a:tabLst>
            </a:pP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пр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и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мене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н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ие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м	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уп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ро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щен</a:t>
            </a:r>
            <a:r>
              <a:rPr sz="1400" spc="-15" dirty="0">
                <a:solidFill>
                  <a:srgbClr val="016D63"/>
                </a:solidFill>
                <a:latin typeface="Century Gothic"/>
                <a:cs typeface="Century Gothic"/>
              </a:rPr>
              <a:t>н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ой	с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и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ст</a:t>
            </a:r>
            <a:r>
              <a:rPr sz="1400" spc="-15" dirty="0">
                <a:solidFill>
                  <a:srgbClr val="016D63"/>
                </a:solidFill>
                <a:latin typeface="Century Gothic"/>
                <a:cs typeface="Century Gothic"/>
              </a:rPr>
              <a:t>е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мы  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налогообложения.</a:t>
            </a:r>
            <a:endParaRPr sz="1400">
              <a:latin typeface="Century Gothic"/>
              <a:cs typeface="Century Gothic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9052559" y="3832097"/>
            <a:ext cx="3985260" cy="1436877"/>
            <a:chOff x="9052559" y="3832097"/>
            <a:chExt cx="3985260" cy="1436877"/>
          </a:xfrm>
        </p:grpSpPr>
        <p:sp>
          <p:nvSpPr>
            <p:cNvPr id="70" name="object 70"/>
            <p:cNvSpPr/>
            <p:nvPr/>
          </p:nvSpPr>
          <p:spPr>
            <a:xfrm>
              <a:off x="9189720" y="3832097"/>
              <a:ext cx="3710940" cy="1436877"/>
            </a:xfrm>
            <a:custGeom>
              <a:avLst/>
              <a:gdLst/>
              <a:ahLst/>
              <a:cxnLst/>
              <a:rect l="l" t="t" r="r" b="b"/>
              <a:pathLst>
                <a:path w="3710940" h="1620520">
                  <a:moveTo>
                    <a:pt x="521208" y="181356"/>
                  </a:moveTo>
                  <a:lnTo>
                    <a:pt x="0" y="181356"/>
                  </a:lnTo>
                  <a:lnTo>
                    <a:pt x="0" y="1620012"/>
                  </a:lnTo>
                  <a:lnTo>
                    <a:pt x="521208" y="1620012"/>
                  </a:lnTo>
                  <a:lnTo>
                    <a:pt x="521208" y="181356"/>
                  </a:lnTo>
                  <a:close/>
                </a:path>
                <a:path w="3710940" h="1620520">
                  <a:moveTo>
                    <a:pt x="1318260" y="71628"/>
                  </a:moveTo>
                  <a:lnTo>
                    <a:pt x="797052" y="71628"/>
                  </a:lnTo>
                  <a:lnTo>
                    <a:pt x="797052" y="1620012"/>
                  </a:lnTo>
                  <a:lnTo>
                    <a:pt x="1318260" y="1620012"/>
                  </a:lnTo>
                  <a:lnTo>
                    <a:pt x="1318260" y="71628"/>
                  </a:lnTo>
                  <a:close/>
                </a:path>
                <a:path w="3710940" h="1620520">
                  <a:moveTo>
                    <a:pt x="2115312" y="108204"/>
                  </a:moveTo>
                  <a:lnTo>
                    <a:pt x="1594104" y="108204"/>
                  </a:lnTo>
                  <a:lnTo>
                    <a:pt x="1594104" y="1620012"/>
                  </a:lnTo>
                  <a:lnTo>
                    <a:pt x="2115312" y="1620012"/>
                  </a:lnTo>
                  <a:lnTo>
                    <a:pt x="2115312" y="108204"/>
                  </a:lnTo>
                  <a:close/>
                </a:path>
                <a:path w="3710940" h="1620520">
                  <a:moveTo>
                    <a:pt x="2912364" y="67056"/>
                  </a:moveTo>
                  <a:lnTo>
                    <a:pt x="2392680" y="67056"/>
                  </a:lnTo>
                  <a:lnTo>
                    <a:pt x="2392680" y="1620012"/>
                  </a:lnTo>
                  <a:lnTo>
                    <a:pt x="2912364" y="1620012"/>
                  </a:lnTo>
                  <a:lnTo>
                    <a:pt x="2912364" y="67056"/>
                  </a:lnTo>
                  <a:close/>
                </a:path>
                <a:path w="3710940" h="1620520">
                  <a:moveTo>
                    <a:pt x="3710940" y="0"/>
                  </a:moveTo>
                  <a:lnTo>
                    <a:pt x="3189732" y="0"/>
                  </a:lnTo>
                  <a:lnTo>
                    <a:pt x="3189732" y="1620012"/>
                  </a:lnTo>
                  <a:lnTo>
                    <a:pt x="3710940" y="1620012"/>
                  </a:lnTo>
                  <a:lnTo>
                    <a:pt x="3710940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052559" y="5268467"/>
              <a:ext cx="3985260" cy="0"/>
            </a:xfrm>
            <a:custGeom>
              <a:avLst/>
              <a:gdLst/>
              <a:ahLst/>
              <a:cxnLst/>
              <a:rect l="l" t="t" r="r" b="b"/>
              <a:pathLst>
                <a:path w="3985259">
                  <a:moveTo>
                    <a:pt x="0" y="0"/>
                  </a:moveTo>
                  <a:lnTo>
                    <a:pt x="3985259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9241662" y="5366130"/>
            <a:ext cx="480187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lang="ru-RU" sz="1400" spc="-10" dirty="0" smtClean="0">
                <a:solidFill>
                  <a:srgbClr val="585858"/>
                </a:solidFill>
                <a:latin typeface="Century Gothic"/>
                <a:cs typeface="Century Gothic"/>
              </a:rPr>
              <a:t>22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9156954" y="3302254"/>
            <a:ext cx="57721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00856F"/>
                </a:solidFill>
                <a:latin typeface="Century Gothic"/>
                <a:cs typeface="Century Gothic"/>
              </a:rPr>
              <a:t>9,7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9199626" y="3654298"/>
            <a:ext cx="490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рублей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9942068" y="3183127"/>
            <a:ext cx="57721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00856F"/>
                </a:solidFill>
                <a:latin typeface="Century Gothic"/>
                <a:cs typeface="Century Gothic"/>
              </a:rPr>
              <a:t>10,3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9984740" y="3382772"/>
            <a:ext cx="4902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271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  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0821035" y="3065884"/>
            <a:ext cx="57721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00856F"/>
                </a:solidFill>
                <a:latin typeface="Century Gothic"/>
                <a:cs typeface="Century Gothic"/>
              </a:rPr>
              <a:t>11,5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0821035" y="3250422"/>
            <a:ext cx="4902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271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  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1550777" y="2933382"/>
            <a:ext cx="57721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00856F"/>
                </a:solidFill>
                <a:latin typeface="Century Gothic"/>
                <a:cs typeface="Century Gothic"/>
              </a:rPr>
              <a:t>12,5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1643741" y="3356610"/>
            <a:ext cx="3048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1534140" y="3172480"/>
            <a:ext cx="490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2264931" y="2802729"/>
            <a:ext cx="577215" cy="529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 smtClean="0">
                <a:solidFill>
                  <a:srgbClr val="00856F"/>
                </a:solidFill>
                <a:latin typeface="Century Gothic"/>
                <a:cs typeface="Century Gothic"/>
              </a:rPr>
              <a:t>13,4</a:t>
            </a:r>
            <a:endParaRPr sz="1300" dirty="0">
              <a:latin typeface="Century Gothic"/>
              <a:cs typeface="Century Gothic"/>
            </a:endParaRPr>
          </a:p>
          <a:p>
            <a:pPr marL="55244" marR="48895"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  рублей</a:t>
            </a:r>
            <a:endParaRPr sz="1000" dirty="0">
              <a:latin typeface="Century Gothic"/>
              <a:cs typeface="Century Gothic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9165209" y="6060062"/>
            <a:ext cx="1137920" cy="1137920"/>
            <a:chOff x="9130623" y="6021578"/>
            <a:chExt cx="1137920" cy="1137920"/>
          </a:xfrm>
        </p:grpSpPr>
        <p:pic>
          <p:nvPicPr>
            <p:cNvPr id="85" name="object 8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99497" y="6021578"/>
              <a:ext cx="242316" cy="234314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9130623" y="6021578"/>
              <a:ext cx="1137920" cy="1137920"/>
            </a:xfrm>
            <a:custGeom>
              <a:avLst/>
              <a:gdLst/>
              <a:ahLst/>
              <a:cxnLst/>
              <a:rect l="l" t="t" r="r" b="b"/>
              <a:pathLst>
                <a:path w="1137920" h="1137920">
                  <a:moveTo>
                    <a:pt x="568874" y="0"/>
                  </a:moveTo>
                  <a:lnTo>
                    <a:pt x="518416" y="2233"/>
                  </a:lnTo>
                  <a:lnTo>
                    <a:pt x="468899" y="8835"/>
                  </a:lnTo>
                  <a:lnTo>
                    <a:pt x="420560" y="19653"/>
                  </a:lnTo>
                  <a:lnTo>
                    <a:pt x="373636" y="34537"/>
                  </a:lnTo>
                  <a:lnTo>
                    <a:pt x="328364" y="53337"/>
                  </a:lnTo>
                  <a:lnTo>
                    <a:pt x="284982" y="75903"/>
                  </a:lnTo>
                  <a:lnTo>
                    <a:pt x="243727" y="102083"/>
                  </a:lnTo>
                  <a:lnTo>
                    <a:pt x="204836" y="131727"/>
                  </a:lnTo>
                  <a:lnTo>
                    <a:pt x="168546" y="164685"/>
                  </a:lnTo>
                  <a:lnTo>
                    <a:pt x="135094" y="200806"/>
                  </a:lnTo>
                  <a:lnTo>
                    <a:pt x="104718" y="239940"/>
                  </a:lnTo>
                  <a:lnTo>
                    <a:pt x="77655" y="281936"/>
                  </a:lnTo>
                  <a:lnTo>
                    <a:pt x="54143" y="326644"/>
                  </a:lnTo>
                  <a:lnTo>
                    <a:pt x="35139" y="371956"/>
                  </a:lnTo>
                  <a:lnTo>
                    <a:pt x="20305" y="417948"/>
                  </a:lnTo>
                  <a:lnTo>
                    <a:pt x="9558" y="464391"/>
                  </a:lnTo>
                  <a:lnTo>
                    <a:pt x="2817" y="511058"/>
                  </a:lnTo>
                  <a:lnTo>
                    <a:pt x="0" y="557723"/>
                  </a:lnTo>
                  <a:lnTo>
                    <a:pt x="1024" y="604159"/>
                  </a:lnTo>
                  <a:lnTo>
                    <a:pt x="5808" y="650139"/>
                  </a:lnTo>
                  <a:lnTo>
                    <a:pt x="14270" y="695436"/>
                  </a:lnTo>
                  <a:lnTo>
                    <a:pt x="26328" y="739822"/>
                  </a:lnTo>
                  <a:lnTo>
                    <a:pt x="41900" y="783071"/>
                  </a:lnTo>
                  <a:lnTo>
                    <a:pt x="60905" y="824956"/>
                  </a:lnTo>
                  <a:lnTo>
                    <a:pt x="83261" y="865250"/>
                  </a:lnTo>
                  <a:lnTo>
                    <a:pt x="108885" y="903725"/>
                  </a:lnTo>
                  <a:lnTo>
                    <a:pt x="137695" y="940156"/>
                  </a:lnTo>
                  <a:lnTo>
                    <a:pt x="169611" y="974315"/>
                  </a:lnTo>
                  <a:lnTo>
                    <a:pt x="204550" y="1005975"/>
                  </a:lnTo>
                  <a:lnTo>
                    <a:pt x="242429" y="1034909"/>
                  </a:lnTo>
                  <a:lnTo>
                    <a:pt x="283169" y="1060889"/>
                  </a:lnTo>
                  <a:lnTo>
                    <a:pt x="326685" y="1083691"/>
                  </a:lnTo>
                  <a:lnTo>
                    <a:pt x="371998" y="1102694"/>
                  </a:lnTo>
                  <a:lnTo>
                    <a:pt x="417989" y="1117528"/>
                  </a:lnTo>
                  <a:lnTo>
                    <a:pt x="464431" y="1128275"/>
                  </a:lnTo>
                  <a:lnTo>
                    <a:pt x="511098" y="1135016"/>
                  </a:lnTo>
                  <a:lnTo>
                    <a:pt x="557763" y="1137834"/>
                  </a:lnTo>
                  <a:lnTo>
                    <a:pt x="604197" y="1136810"/>
                  </a:lnTo>
                  <a:lnTo>
                    <a:pt x="650174" y="1132026"/>
                  </a:lnTo>
                  <a:lnTo>
                    <a:pt x="695467" y="1123564"/>
                  </a:lnTo>
                  <a:lnTo>
                    <a:pt x="739850" y="1111505"/>
                  </a:lnTo>
                  <a:lnTo>
                    <a:pt x="783094" y="1095933"/>
                  </a:lnTo>
                  <a:lnTo>
                    <a:pt x="824973" y="1076928"/>
                  </a:lnTo>
                  <a:lnTo>
                    <a:pt x="865259" y="1054573"/>
                  </a:lnTo>
                  <a:lnTo>
                    <a:pt x="903726" y="1028949"/>
                  </a:lnTo>
                  <a:lnTo>
                    <a:pt x="940147" y="1000138"/>
                  </a:lnTo>
                  <a:lnTo>
                    <a:pt x="974294" y="968222"/>
                  </a:lnTo>
                  <a:lnTo>
                    <a:pt x="1005940" y="933284"/>
                  </a:lnTo>
                  <a:lnTo>
                    <a:pt x="1034859" y="895404"/>
                  </a:lnTo>
                  <a:lnTo>
                    <a:pt x="1060823" y="854665"/>
                  </a:lnTo>
                  <a:lnTo>
                    <a:pt x="1083605" y="811149"/>
                  </a:lnTo>
                  <a:lnTo>
                    <a:pt x="1102627" y="765836"/>
                  </a:lnTo>
                  <a:lnTo>
                    <a:pt x="1117479" y="719845"/>
                  </a:lnTo>
                  <a:lnTo>
                    <a:pt x="1128241" y="673402"/>
                  </a:lnTo>
                  <a:lnTo>
                    <a:pt x="1134995" y="626735"/>
                  </a:lnTo>
                  <a:lnTo>
                    <a:pt x="1137824" y="580071"/>
                  </a:lnTo>
                  <a:lnTo>
                    <a:pt x="1136810" y="533637"/>
                  </a:lnTo>
                  <a:lnTo>
                    <a:pt x="1132035" y="487659"/>
                  </a:lnTo>
                  <a:lnTo>
                    <a:pt x="1123580" y="442366"/>
                  </a:lnTo>
                  <a:lnTo>
                    <a:pt x="1111528" y="397984"/>
                  </a:lnTo>
                  <a:lnTo>
                    <a:pt x="1095961" y="354740"/>
                  </a:lnTo>
                  <a:lnTo>
                    <a:pt x="1076960" y="312861"/>
                  </a:lnTo>
                  <a:lnTo>
                    <a:pt x="1054608" y="272574"/>
                  </a:lnTo>
                  <a:lnTo>
                    <a:pt x="1028986" y="234107"/>
                  </a:lnTo>
                  <a:lnTo>
                    <a:pt x="1000177" y="197687"/>
                  </a:lnTo>
                  <a:lnTo>
                    <a:pt x="968263" y="163540"/>
                  </a:lnTo>
                  <a:lnTo>
                    <a:pt x="933325" y="131893"/>
                  </a:lnTo>
                  <a:lnTo>
                    <a:pt x="895445" y="102974"/>
                  </a:lnTo>
                  <a:lnTo>
                    <a:pt x="854706" y="77011"/>
                  </a:lnTo>
                  <a:lnTo>
                    <a:pt x="811190" y="54229"/>
                  </a:lnTo>
                  <a:lnTo>
                    <a:pt x="726354" y="234314"/>
                  </a:lnTo>
                  <a:lnTo>
                    <a:pt x="767787" y="257130"/>
                  </a:lnTo>
                  <a:lnTo>
                    <a:pt x="805445" y="284625"/>
                  </a:lnTo>
                  <a:lnTo>
                    <a:pt x="839036" y="316333"/>
                  </a:lnTo>
                  <a:lnTo>
                    <a:pt x="868264" y="351789"/>
                  </a:lnTo>
                  <a:lnTo>
                    <a:pt x="892837" y="390525"/>
                  </a:lnTo>
                  <a:lnTo>
                    <a:pt x="912461" y="432077"/>
                  </a:lnTo>
                  <a:lnTo>
                    <a:pt x="926841" y="475977"/>
                  </a:lnTo>
                  <a:lnTo>
                    <a:pt x="935685" y="521760"/>
                  </a:lnTo>
                  <a:lnTo>
                    <a:pt x="938698" y="568960"/>
                  </a:lnTo>
                  <a:lnTo>
                    <a:pt x="935816" y="615341"/>
                  </a:lnTo>
                  <a:lnTo>
                    <a:pt x="927401" y="660001"/>
                  </a:lnTo>
                  <a:lnTo>
                    <a:pt x="913801" y="702594"/>
                  </a:lnTo>
                  <a:lnTo>
                    <a:pt x="895361" y="742773"/>
                  </a:lnTo>
                  <a:lnTo>
                    <a:pt x="872429" y="780192"/>
                  </a:lnTo>
                  <a:lnTo>
                    <a:pt x="845352" y="814505"/>
                  </a:lnTo>
                  <a:lnTo>
                    <a:pt x="814476" y="845366"/>
                  </a:lnTo>
                  <a:lnTo>
                    <a:pt x="780148" y="872429"/>
                  </a:lnTo>
                  <a:lnTo>
                    <a:pt x="742716" y="895348"/>
                  </a:lnTo>
                  <a:lnTo>
                    <a:pt x="702525" y="913776"/>
                  </a:lnTo>
                  <a:lnTo>
                    <a:pt x="659924" y="927368"/>
                  </a:lnTo>
                  <a:lnTo>
                    <a:pt x="615258" y="935777"/>
                  </a:lnTo>
                  <a:lnTo>
                    <a:pt x="568874" y="938657"/>
                  </a:lnTo>
                  <a:lnTo>
                    <a:pt x="522492" y="935777"/>
                  </a:lnTo>
                  <a:lnTo>
                    <a:pt x="477832" y="927368"/>
                  </a:lnTo>
                  <a:lnTo>
                    <a:pt x="435240" y="913776"/>
                  </a:lnTo>
                  <a:lnTo>
                    <a:pt x="395061" y="895348"/>
                  </a:lnTo>
                  <a:lnTo>
                    <a:pt x="357641" y="872429"/>
                  </a:lnTo>
                  <a:lnTo>
                    <a:pt x="323328" y="845366"/>
                  </a:lnTo>
                  <a:lnTo>
                    <a:pt x="292467" y="814505"/>
                  </a:lnTo>
                  <a:lnTo>
                    <a:pt x="265404" y="780192"/>
                  </a:lnTo>
                  <a:lnTo>
                    <a:pt x="242485" y="742773"/>
                  </a:lnTo>
                  <a:lnTo>
                    <a:pt x="224057" y="702594"/>
                  </a:lnTo>
                  <a:lnTo>
                    <a:pt x="210466" y="660001"/>
                  </a:lnTo>
                  <a:lnTo>
                    <a:pt x="202057" y="615341"/>
                  </a:lnTo>
                  <a:lnTo>
                    <a:pt x="199177" y="568960"/>
                  </a:lnTo>
                  <a:lnTo>
                    <a:pt x="202057" y="522576"/>
                  </a:lnTo>
                  <a:lnTo>
                    <a:pt x="210466" y="477910"/>
                  </a:lnTo>
                  <a:lnTo>
                    <a:pt x="224057" y="435308"/>
                  </a:lnTo>
                  <a:lnTo>
                    <a:pt x="242485" y="395118"/>
                  </a:lnTo>
                  <a:lnTo>
                    <a:pt x="265404" y="357685"/>
                  </a:lnTo>
                  <a:lnTo>
                    <a:pt x="292467" y="323358"/>
                  </a:lnTo>
                  <a:lnTo>
                    <a:pt x="323328" y="292482"/>
                  </a:lnTo>
                  <a:lnTo>
                    <a:pt x="357641" y="265404"/>
                  </a:lnTo>
                  <a:lnTo>
                    <a:pt x="395061" y="242473"/>
                  </a:lnTo>
                  <a:lnTo>
                    <a:pt x="435240" y="224033"/>
                  </a:lnTo>
                  <a:lnTo>
                    <a:pt x="477832" y="210432"/>
                  </a:lnTo>
                  <a:lnTo>
                    <a:pt x="522492" y="202017"/>
                  </a:lnTo>
                  <a:lnTo>
                    <a:pt x="568874" y="199136"/>
                  </a:lnTo>
                  <a:lnTo>
                    <a:pt x="568874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7" name="object 87"/>
          <p:cNvGrpSpPr/>
          <p:nvPr/>
        </p:nvGrpSpPr>
        <p:grpSpPr>
          <a:xfrm>
            <a:off x="10396220" y="6060062"/>
            <a:ext cx="1137920" cy="1137920"/>
            <a:chOff x="10453563" y="6021578"/>
            <a:chExt cx="1137920" cy="1137920"/>
          </a:xfrm>
        </p:grpSpPr>
        <p:pic>
          <p:nvPicPr>
            <p:cNvPr id="88" name="object 8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22457" y="6021578"/>
              <a:ext cx="242189" cy="234314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10453563" y="6021578"/>
              <a:ext cx="1137920" cy="1137920"/>
            </a:xfrm>
            <a:custGeom>
              <a:avLst/>
              <a:gdLst/>
              <a:ahLst/>
              <a:cxnLst/>
              <a:rect l="l" t="t" r="r" b="b"/>
              <a:pathLst>
                <a:path w="1137920" h="1137920">
                  <a:moveTo>
                    <a:pt x="568893" y="0"/>
                  </a:moveTo>
                  <a:lnTo>
                    <a:pt x="518436" y="2233"/>
                  </a:lnTo>
                  <a:lnTo>
                    <a:pt x="468919" y="8835"/>
                  </a:lnTo>
                  <a:lnTo>
                    <a:pt x="420580" y="19653"/>
                  </a:lnTo>
                  <a:lnTo>
                    <a:pt x="373656" y="34537"/>
                  </a:lnTo>
                  <a:lnTo>
                    <a:pt x="328384" y="53337"/>
                  </a:lnTo>
                  <a:lnTo>
                    <a:pt x="285002" y="75903"/>
                  </a:lnTo>
                  <a:lnTo>
                    <a:pt x="243746" y="102083"/>
                  </a:lnTo>
                  <a:lnTo>
                    <a:pt x="204855" y="131727"/>
                  </a:lnTo>
                  <a:lnTo>
                    <a:pt x="168565" y="164685"/>
                  </a:lnTo>
                  <a:lnTo>
                    <a:pt x="135113" y="200806"/>
                  </a:lnTo>
                  <a:lnTo>
                    <a:pt x="104738" y="239940"/>
                  </a:lnTo>
                  <a:lnTo>
                    <a:pt x="77675" y="281936"/>
                  </a:lnTo>
                  <a:lnTo>
                    <a:pt x="54162" y="326644"/>
                  </a:lnTo>
                  <a:lnTo>
                    <a:pt x="35158" y="371956"/>
                  </a:lnTo>
                  <a:lnTo>
                    <a:pt x="20321" y="417948"/>
                  </a:lnTo>
                  <a:lnTo>
                    <a:pt x="9570" y="464391"/>
                  </a:lnTo>
                  <a:lnTo>
                    <a:pt x="2823" y="511058"/>
                  </a:lnTo>
                  <a:lnTo>
                    <a:pt x="0" y="557723"/>
                  </a:lnTo>
                  <a:lnTo>
                    <a:pt x="1017" y="604159"/>
                  </a:lnTo>
                  <a:lnTo>
                    <a:pt x="5794" y="650139"/>
                  </a:lnTo>
                  <a:lnTo>
                    <a:pt x="14250" y="695436"/>
                  </a:lnTo>
                  <a:lnTo>
                    <a:pt x="26302" y="739822"/>
                  </a:lnTo>
                  <a:lnTo>
                    <a:pt x="41870" y="783071"/>
                  </a:lnTo>
                  <a:lnTo>
                    <a:pt x="60871" y="824956"/>
                  </a:lnTo>
                  <a:lnTo>
                    <a:pt x="83224" y="865250"/>
                  </a:lnTo>
                  <a:lnTo>
                    <a:pt x="108848" y="903725"/>
                  </a:lnTo>
                  <a:lnTo>
                    <a:pt x="137660" y="940156"/>
                  </a:lnTo>
                  <a:lnTo>
                    <a:pt x="169581" y="974315"/>
                  </a:lnTo>
                  <a:lnTo>
                    <a:pt x="204526" y="1005975"/>
                  </a:lnTo>
                  <a:lnTo>
                    <a:pt x="242417" y="1034909"/>
                  </a:lnTo>
                  <a:lnTo>
                    <a:pt x="283170" y="1060889"/>
                  </a:lnTo>
                  <a:lnTo>
                    <a:pt x="326704" y="1083691"/>
                  </a:lnTo>
                  <a:lnTo>
                    <a:pt x="371998" y="1102694"/>
                  </a:lnTo>
                  <a:lnTo>
                    <a:pt x="417972" y="1117528"/>
                  </a:lnTo>
                  <a:lnTo>
                    <a:pt x="464400" y="1128275"/>
                  </a:lnTo>
                  <a:lnTo>
                    <a:pt x="511054" y="1135016"/>
                  </a:lnTo>
                  <a:lnTo>
                    <a:pt x="557708" y="1137834"/>
                  </a:lnTo>
                  <a:lnTo>
                    <a:pt x="604134" y="1136810"/>
                  </a:lnTo>
                  <a:lnTo>
                    <a:pt x="650105" y="1132026"/>
                  </a:lnTo>
                  <a:lnTo>
                    <a:pt x="695394" y="1123564"/>
                  </a:lnTo>
                  <a:lnTo>
                    <a:pt x="739774" y="1111505"/>
                  </a:lnTo>
                  <a:lnTo>
                    <a:pt x="783018" y="1095933"/>
                  </a:lnTo>
                  <a:lnTo>
                    <a:pt x="824899" y="1076928"/>
                  </a:lnTo>
                  <a:lnTo>
                    <a:pt x="865190" y="1054573"/>
                  </a:lnTo>
                  <a:lnTo>
                    <a:pt x="903663" y="1028949"/>
                  </a:lnTo>
                  <a:lnTo>
                    <a:pt x="940092" y="1000138"/>
                  </a:lnTo>
                  <a:lnTo>
                    <a:pt x="974250" y="968222"/>
                  </a:lnTo>
                  <a:lnTo>
                    <a:pt x="1005909" y="933284"/>
                  </a:lnTo>
                  <a:lnTo>
                    <a:pt x="1034842" y="895404"/>
                  </a:lnTo>
                  <a:lnTo>
                    <a:pt x="1060823" y="854665"/>
                  </a:lnTo>
                  <a:lnTo>
                    <a:pt x="1083624" y="811149"/>
                  </a:lnTo>
                  <a:lnTo>
                    <a:pt x="1102628" y="765836"/>
                  </a:lnTo>
                  <a:lnTo>
                    <a:pt x="1117462" y="719845"/>
                  </a:lnTo>
                  <a:lnTo>
                    <a:pt x="1128209" y="673402"/>
                  </a:lnTo>
                  <a:lnTo>
                    <a:pt x="1134950" y="626735"/>
                  </a:lnTo>
                  <a:lnTo>
                    <a:pt x="1137768" y="580071"/>
                  </a:lnTo>
                  <a:lnTo>
                    <a:pt x="1136744" y="533637"/>
                  </a:lnTo>
                  <a:lnTo>
                    <a:pt x="1131960" y="487659"/>
                  </a:lnTo>
                  <a:lnTo>
                    <a:pt x="1123497" y="442366"/>
                  </a:lnTo>
                  <a:lnTo>
                    <a:pt x="1111439" y="397984"/>
                  </a:lnTo>
                  <a:lnTo>
                    <a:pt x="1095867" y="354740"/>
                  </a:lnTo>
                  <a:lnTo>
                    <a:pt x="1076862" y="312861"/>
                  </a:lnTo>
                  <a:lnTo>
                    <a:pt x="1054507" y="272574"/>
                  </a:lnTo>
                  <a:lnTo>
                    <a:pt x="1028883" y="234107"/>
                  </a:lnTo>
                  <a:lnTo>
                    <a:pt x="1000072" y="197687"/>
                  </a:lnTo>
                  <a:lnTo>
                    <a:pt x="968156" y="163540"/>
                  </a:lnTo>
                  <a:lnTo>
                    <a:pt x="933218" y="131893"/>
                  </a:lnTo>
                  <a:lnTo>
                    <a:pt x="895338" y="102974"/>
                  </a:lnTo>
                  <a:lnTo>
                    <a:pt x="854599" y="77011"/>
                  </a:lnTo>
                  <a:lnTo>
                    <a:pt x="811082" y="54229"/>
                  </a:lnTo>
                  <a:lnTo>
                    <a:pt x="726246" y="234314"/>
                  </a:lnTo>
                  <a:lnTo>
                    <a:pt x="767679" y="257130"/>
                  </a:lnTo>
                  <a:lnTo>
                    <a:pt x="805338" y="284625"/>
                  </a:lnTo>
                  <a:lnTo>
                    <a:pt x="838928" y="316333"/>
                  </a:lnTo>
                  <a:lnTo>
                    <a:pt x="868157" y="351789"/>
                  </a:lnTo>
                  <a:lnTo>
                    <a:pt x="892730" y="390525"/>
                  </a:lnTo>
                  <a:lnTo>
                    <a:pt x="912353" y="432077"/>
                  </a:lnTo>
                  <a:lnTo>
                    <a:pt x="926734" y="475977"/>
                  </a:lnTo>
                  <a:lnTo>
                    <a:pt x="935577" y="521760"/>
                  </a:lnTo>
                  <a:lnTo>
                    <a:pt x="938590" y="568960"/>
                  </a:lnTo>
                  <a:lnTo>
                    <a:pt x="935711" y="615341"/>
                  </a:lnTo>
                  <a:lnTo>
                    <a:pt x="927302" y="660001"/>
                  </a:lnTo>
                  <a:lnTo>
                    <a:pt x="913710" y="702594"/>
                  </a:lnTo>
                  <a:lnTo>
                    <a:pt x="895282" y="742773"/>
                  </a:lnTo>
                  <a:lnTo>
                    <a:pt x="872363" y="780192"/>
                  </a:lnTo>
                  <a:lnTo>
                    <a:pt x="845300" y="814505"/>
                  </a:lnTo>
                  <a:lnTo>
                    <a:pt x="814439" y="845366"/>
                  </a:lnTo>
                  <a:lnTo>
                    <a:pt x="780126" y="872429"/>
                  </a:lnTo>
                  <a:lnTo>
                    <a:pt x="742707" y="895348"/>
                  </a:lnTo>
                  <a:lnTo>
                    <a:pt x="702528" y="913776"/>
                  </a:lnTo>
                  <a:lnTo>
                    <a:pt x="659935" y="927368"/>
                  </a:lnTo>
                  <a:lnTo>
                    <a:pt x="615275" y="935777"/>
                  </a:lnTo>
                  <a:lnTo>
                    <a:pt x="568893" y="938657"/>
                  </a:lnTo>
                  <a:lnTo>
                    <a:pt x="522510" y="935777"/>
                  </a:lnTo>
                  <a:lnTo>
                    <a:pt x="477844" y="927368"/>
                  </a:lnTo>
                  <a:lnTo>
                    <a:pt x="435242" y="913776"/>
                  </a:lnTo>
                  <a:lnTo>
                    <a:pt x="395051" y="895348"/>
                  </a:lnTo>
                  <a:lnTo>
                    <a:pt x="357619" y="872429"/>
                  </a:lnTo>
                  <a:lnTo>
                    <a:pt x="323291" y="845366"/>
                  </a:lnTo>
                  <a:lnTo>
                    <a:pt x="292416" y="814505"/>
                  </a:lnTo>
                  <a:lnTo>
                    <a:pt x="265338" y="780192"/>
                  </a:lnTo>
                  <a:lnTo>
                    <a:pt x="242406" y="742773"/>
                  </a:lnTo>
                  <a:lnTo>
                    <a:pt x="223967" y="702594"/>
                  </a:lnTo>
                  <a:lnTo>
                    <a:pt x="210366" y="660001"/>
                  </a:lnTo>
                  <a:lnTo>
                    <a:pt x="201951" y="615341"/>
                  </a:lnTo>
                  <a:lnTo>
                    <a:pt x="199069" y="568960"/>
                  </a:lnTo>
                  <a:lnTo>
                    <a:pt x="201951" y="522576"/>
                  </a:lnTo>
                  <a:lnTo>
                    <a:pt x="210366" y="477910"/>
                  </a:lnTo>
                  <a:lnTo>
                    <a:pt x="223967" y="435308"/>
                  </a:lnTo>
                  <a:lnTo>
                    <a:pt x="242406" y="395118"/>
                  </a:lnTo>
                  <a:lnTo>
                    <a:pt x="265338" y="357685"/>
                  </a:lnTo>
                  <a:lnTo>
                    <a:pt x="292416" y="323358"/>
                  </a:lnTo>
                  <a:lnTo>
                    <a:pt x="323291" y="292482"/>
                  </a:lnTo>
                  <a:lnTo>
                    <a:pt x="357619" y="265404"/>
                  </a:lnTo>
                  <a:lnTo>
                    <a:pt x="395051" y="242473"/>
                  </a:lnTo>
                  <a:lnTo>
                    <a:pt x="435242" y="224033"/>
                  </a:lnTo>
                  <a:lnTo>
                    <a:pt x="477844" y="210432"/>
                  </a:lnTo>
                  <a:lnTo>
                    <a:pt x="522510" y="202017"/>
                  </a:lnTo>
                  <a:lnTo>
                    <a:pt x="568893" y="199136"/>
                  </a:lnTo>
                  <a:lnTo>
                    <a:pt x="568893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0" name="object 90"/>
          <p:cNvGrpSpPr/>
          <p:nvPr/>
        </p:nvGrpSpPr>
        <p:grpSpPr>
          <a:xfrm>
            <a:off x="11684588" y="6060062"/>
            <a:ext cx="1137920" cy="1137920"/>
            <a:chOff x="11763587" y="6021578"/>
            <a:chExt cx="1137920" cy="1137920"/>
          </a:xfrm>
        </p:grpSpPr>
        <p:pic>
          <p:nvPicPr>
            <p:cNvPr id="91" name="object 9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32461" y="6021578"/>
              <a:ext cx="242316" cy="234314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11763587" y="6021578"/>
              <a:ext cx="1137920" cy="1137920"/>
            </a:xfrm>
            <a:custGeom>
              <a:avLst/>
              <a:gdLst/>
              <a:ahLst/>
              <a:cxnLst/>
              <a:rect l="l" t="t" r="r" b="b"/>
              <a:pathLst>
                <a:path w="1137920" h="1137920">
                  <a:moveTo>
                    <a:pt x="568874" y="0"/>
                  </a:moveTo>
                  <a:lnTo>
                    <a:pt x="518416" y="2233"/>
                  </a:lnTo>
                  <a:lnTo>
                    <a:pt x="468899" y="8835"/>
                  </a:lnTo>
                  <a:lnTo>
                    <a:pt x="420560" y="19653"/>
                  </a:lnTo>
                  <a:lnTo>
                    <a:pt x="373636" y="34537"/>
                  </a:lnTo>
                  <a:lnTo>
                    <a:pt x="328364" y="53337"/>
                  </a:lnTo>
                  <a:lnTo>
                    <a:pt x="284982" y="75903"/>
                  </a:lnTo>
                  <a:lnTo>
                    <a:pt x="243727" y="102083"/>
                  </a:lnTo>
                  <a:lnTo>
                    <a:pt x="204836" y="131727"/>
                  </a:lnTo>
                  <a:lnTo>
                    <a:pt x="168546" y="164685"/>
                  </a:lnTo>
                  <a:lnTo>
                    <a:pt x="135094" y="200806"/>
                  </a:lnTo>
                  <a:lnTo>
                    <a:pt x="104718" y="239940"/>
                  </a:lnTo>
                  <a:lnTo>
                    <a:pt x="77655" y="281936"/>
                  </a:lnTo>
                  <a:lnTo>
                    <a:pt x="54143" y="326644"/>
                  </a:lnTo>
                  <a:lnTo>
                    <a:pt x="35139" y="371956"/>
                  </a:lnTo>
                  <a:lnTo>
                    <a:pt x="20305" y="417948"/>
                  </a:lnTo>
                  <a:lnTo>
                    <a:pt x="9558" y="464391"/>
                  </a:lnTo>
                  <a:lnTo>
                    <a:pt x="2817" y="511058"/>
                  </a:lnTo>
                  <a:lnTo>
                    <a:pt x="0" y="557723"/>
                  </a:lnTo>
                  <a:lnTo>
                    <a:pt x="1024" y="604159"/>
                  </a:lnTo>
                  <a:lnTo>
                    <a:pt x="5808" y="650139"/>
                  </a:lnTo>
                  <a:lnTo>
                    <a:pt x="14270" y="695436"/>
                  </a:lnTo>
                  <a:lnTo>
                    <a:pt x="26328" y="739822"/>
                  </a:lnTo>
                  <a:lnTo>
                    <a:pt x="41900" y="783071"/>
                  </a:lnTo>
                  <a:lnTo>
                    <a:pt x="60905" y="824956"/>
                  </a:lnTo>
                  <a:lnTo>
                    <a:pt x="83261" y="865250"/>
                  </a:lnTo>
                  <a:lnTo>
                    <a:pt x="108885" y="903725"/>
                  </a:lnTo>
                  <a:lnTo>
                    <a:pt x="137695" y="940156"/>
                  </a:lnTo>
                  <a:lnTo>
                    <a:pt x="169611" y="974315"/>
                  </a:lnTo>
                  <a:lnTo>
                    <a:pt x="204550" y="1005975"/>
                  </a:lnTo>
                  <a:lnTo>
                    <a:pt x="242429" y="1034909"/>
                  </a:lnTo>
                  <a:lnTo>
                    <a:pt x="283169" y="1060889"/>
                  </a:lnTo>
                  <a:lnTo>
                    <a:pt x="326685" y="1083691"/>
                  </a:lnTo>
                  <a:lnTo>
                    <a:pt x="371998" y="1102694"/>
                  </a:lnTo>
                  <a:lnTo>
                    <a:pt x="417989" y="1117528"/>
                  </a:lnTo>
                  <a:lnTo>
                    <a:pt x="464431" y="1128275"/>
                  </a:lnTo>
                  <a:lnTo>
                    <a:pt x="511098" y="1135016"/>
                  </a:lnTo>
                  <a:lnTo>
                    <a:pt x="557763" y="1137834"/>
                  </a:lnTo>
                  <a:lnTo>
                    <a:pt x="604197" y="1136810"/>
                  </a:lnTo>
                  <a:lnTo>
                    <a:pt x="650174" y="1132026"/>
                  </a:lnTo>
                  <a:lnTo>
                    <a:pt x="695467" y="1123564"/>
                  </a:lnTo>
                  <a:lnTo>
                    <a:pt x="739850" y="1111505"/>
                  </a:lnTo>
                  <a:lnTo>
                    <a:pt x="783094" y="1095933"/>
                  </a:lnTo>
                  <a:lnTo>
                    <a:pt x="824973" y="1076928"/>
                  </a:lnTo>
                  <a:lnTo>
                    <a:pt x="865259" y="1054573"/>
                  </a:lnTo>
                  <a:lnTo>
                    <a:pt x="903726" y="1028949"/>
                  </a:lnTo>
                  <a:lnTo>
                    <a:pt x="940147" y="1000138"/>
                  </a:lnTo>
                  <a:lnTo>
                    <a:pt x="974294" y="968222"/>
                  </a:lnTo>
                  <a:lnTo>
                    <a:pt x="1005940" y="933284"/>
                  </a:lnTo>
                  <a:lnTo>
                    <a:pt x="1034859" y="895404"/>
                  </a:lnTo>
                  <a:lnTo>
                    <a:pt x="1060823" y="854665"/>
                  </a:lnTo>
                  <a:lnTo>
                    <a:pt x="1083605" y="811149"/>
                  </a:lnTo>
                  <a:lnTo>
                    <a:pt x="1102627" y="765836"/>
                  </a:lnTo>
                  <a:lnTo>
                    <a:pt x="1117479" y="719845"/>
                  </a:lnTo>
                  <a:lnTo>
                    <a:pt x="1128241" y="673402"/>
                  </a:lnTo>
                  <a:lnTo>
                    <a:pt x="1134995" y="626735"/>
                  </a:lnTo>
                  <a:lnTo>
                    <a:pt x="1137824" y="580071"/>
                  </a:lnTo>
                  <a:lnTo>
                    <a:pt x="1136810" y="533637"/>
                  </a:lnTo>
                  <a:lnTo>
                    <a:pt x="1132035" y="487659"/>
                  </a:lnTo>
                  <a:lnTo>
                    <a:pt x="1123580" y="442366"/>
                  </a:lnTo>
                  <a:lnTo>
                    <a:pt x="1111528" y="397984"/>
                  </a:lnTo>
                  <a:lnTo>
                    <a:pt x="1095961" y="354740"/>
                  </a:lnTo>
                  <a:lnTo>
                    <a:pt x="1076960" y="312861"/>
                  </a:lnTo>
                  <a:lnTo>
                    <a:pt x="1054608" y="272574"/>
                  </a:lnTo>
                  <a:lnTo>
                    <a:pt x="1028986" y="234107"/>
                  </a:lnTo>
                  <a:lnTo>
                    <a:pt x="1000177" y="197687"/>
                  </a:lnTo>
                  <a:lnTo>
                    <a:pt x="968263" y="163540"/>
                  </a:lnTo>
                  <a:lnTo>
                    <a:pt x="933325" y="131893"/>
                  </a:lnTo>
                  <a:lnTo>
                    <a:pt x="895445" y="102974"/>
                  </a:lnTo>
                  <a:lnTo>
                    <a:pt x="854706" y="77011"/>
                  </a:lnTo>
                  <a:lnTo>
                    <a:pt x="811190" y="54229"/>
                  </a:lnTo>
                  <a:lnTo>
                    <a:pt x="726354" y="234314"/>
                  </a:lnTo>
                  <a:lnTo>
                    <a:pt x="767787" y="257130"/>
                  </a:lnTo>
                  <a:lnTo>
                    <a:pt x="805445" y="284625"/>
                  </a:lnTo>
                  <a:lnTo>
                    <a:pt x="839036" y="316333"/>
                  </a:lnTo>
                  <a:lnTo>
                    <a:pt x="868264" y="351789"/>
                  </a:lnTo>
                  <a:lnTo>
                    <a:pt x="892837" y="390525"/>
                  </a:lnTo>
                  <a:lnTo>
                    <a:pt x="912461" y="432077"/>
                  </a:lnTo>
                  <a:lnTo>
                    <a:pt x="926841" y="475977"/>
                  </a:lnTo>
                  <a:lnTo>
                    <a:pt x="935685" y="521760"/>
                  </a:lnTo>
                  <a:lnTo>
                    <a:pt x="938698" y="568960"/>
                  </a:lnTo>
                  <a:lnTo>
                    <a:pt x="935816" y="615341"/>
                  </a:lnTo>
                  <a:lnTo>
                    <a:pt x="927401" y="660001"/>
                  </a:lnTo>
                  <a:lnTo>
                    <a:pt x="913801" y="702594"/>
                  </a:lnTo>
                  <a:lnTo>
                    <a:pt x="895361" y="742773"/>
                  </a:lnTo>
                  <a:lnTo>
                    <a:pt x="872429" y="780192"/>
                  </a:lnTo>
                  <a:lnTo>
                    <a:pt x="845352" y="814505"/>
                  </a:lnTo>
                  <a:lnTo>
                    <a:pt x="814476" y="845366"/>
                  </a:lnTo>
                  <a:lnTo>
                    <a:pt x="780148" y="872429"/>
                  </a:lnTo>
                  <a:lnTo>
                    <a:pt x="742716" y="895348"/>
                  </a:lnTo>
                  <a:lnTo>
                    <a:pt x="702525" y="913776"/>
                  </a:lnTo>
                  <a:lnTo>
                    <a:pt x="659924" y="927368"/>
                  </a:lnTo>
                  <a:lnTo>
                    <a:pt x="615258" y="935777"/>
                  </a:lnTo>
                  <a:lnTo>
                    <a:pt x="568874" y="938657"/>
                  </a:lnTo>
                  <a:lnTo>
                    <a:pt x="522492" y="935777"/>
                  </a:lnTo>
                  <a:lnTo>
                    <a:pt x="477832" y="927368"/>
                  </a:lnTo>
                  <a:lnTo>
                    <a:pt x="435240" y="913776"/>
                  </a:lnTo>
                  <a:lnTo>
                    <a:pt x="395061" y="895348"/>
                  </a:lnTo>
                  <a:lnTo>
                    <a:pt x="357641" y="872429"/>
                  </a:lnTo>
                  <a:lnTo>
                    <a:pt x="323328" y="845366"/>
                  </a:lnTo>
                  <a:lnTo>
                    <a:pt x="292467" y="814505"/>
                  </a:lnTo>
                  <a:lnTo>
                    <a:pt x="265404" y="780192"/>
                  </a:lnTo>
                  <a:lnTo>
                    <a:pt x="242485" y="742773"/>
                  </a:lnTo>
                  <a:lnTo>
                    <a:pt x="224057" y="702594"/>
                  </a:lnTo>
                  <a:lnTo>
                    <a:pt x="210466" y="660001"/>
                  </a:lnTo>
                  <a:lnTo>
                    <a:pt x="202057" y="615341"/>
                  </a:lnTo>
                  <a:lnTo>
                    <a:pt x="199177" y="568960"/>
                  </a:lnTo>
                  <a:lnTo>
                    <a:pt x="202057" y="522576"/>
                  </a:lnTo>
                  <a:lnTo>
                    <a:pt x="210466" y="477910"/>
                  </a:lnTo>
                  <a:lnTo>
                    <a:pt x="224057" y="435308"/>
                  </a:lnTo>
                  <a:lnTo>
                    <a:pt x="242485" y="395118"/>
                  </a:lnTo>
                  <a:lnTo>
                    <a:pt x="265404" y="357685"/>
                  </a:lnTo>
                  <a:lnTo>
                    <a:pt x="292467" y="323358"/>
                  </a:lnTo>
                  <a:lnTo>
                    <a:pt x="323328" y="292482"/>
                  </a:lnTo>
                  <a:lnTo>
                    <a:pt x="357641" y="265404"/>
                  </a:lnTo>
                  <a:lnTo>
                    <a:pt x="395061" y="242473"/>
                  </a:lnTo>
                  <a:lnTo>
                    <a:pt x="435240" y="224033"/>
                  </a:lnTo>
                  <a:lnTo>
                    <a:pt x="477832" y="210432"/>
                  </a:lnTo>
                  <a:lnTo>
                    <a:pt x="522492" y="202017"/>
                  </a:lnTo>
                  <a:lnTo>
                    <a:pt x="568874" y="199136"/>
                  </a:lnTo>
                  <a:lnTo>
                    <a:pt x="568874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3" name="object 93"/>
          <p:cNvSpPr txBox="1"/>
          <p:nvPr/>
        </p:nvSpPr>
        <p:spPr>
          <a:xfrm>
            <a:off x="9364218" y="7372857"/>
            <a:ext cx="3325495" cy="6604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-635" algn="ctr">
              <a:lnSpc>
                <a:spcPct val="98600"/>
              </a:lnSpc>
              <a:spcBef>
                <a:spcPts val="125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налога </a:t>
            </a:r>
            <a:r>
              <a:rPr sz="1400" i="1" dirty="0">
                <a:latin typeface="Century Gothic"/>
                <a:cs typeface="Century Gothic"/>
              </a:rPr>
              <a:t>на </a:t>
            </a:r>
            <a:r>
              <a:rPr sz="1400" i="1" spc="-5" dirty="0">
                <a:latin typeface="Century Gothic"/>
                <a:cs typeface="Century Gothic"/>
              </a:rPr>
              <a:t>совокупный </a:t>
            </a:r>
            <a:r>
              <a:rPr sz="1400" i="1" dirty="0">
                <a:latin typeface="Century Gothic"/>
                <a:cs typeface="Century Gothic"/>
              </a:rPr>
              <a:t>доход в  общем объеме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</a:t>
            </a:r>
            <a:r>
              <a:rPr sz="1400" i="1" spc="-12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в  </a:t>
            </a:r>
            <a:r>
              <a:rPr sz="1400" i="1" dirty="0" smtClean="0">
                <a:latin typeface="Century Gothic"/>
                <a:cs typeface="Century Gothic"/>
              </a:rPr>
              <a:t>202</a:t>
            </a:r>
            <a:r>
              <a:rPr lang="ru-RU" sz="1400" i="1" dirty="0" smtClean="0">
                <a:latin typeface="Century Gothic"/>
                <a:cs typeface="Century Gothic"/>
              </a:rPr>
              <a:t>4</a:t>
            </a:r>
            <a:r>
              <a:rPr sz="1400" i="1" dirty="0" smtClean="0">
                <a:latin typeface="Century Gothic"/>
                <a:cs typeface="Century Gothic"/>
              </a:rPr>
              <a:t>, </a:t>
            </a:r>
            <a:r>
              <a:rPr sz="1400" i="1" spc="-5" dirty="0" smtClean="0">
                <a:latin typeface="Century Gothic"/>
                <a:cs typeface="Century Gothic"/>
              </a:rPr>
              <a:t>202</a:t>
            </a:r>
            <a:r>
              <a:rPr lang="ru-RU" sz="1400" i="1" spc="-5" dirty="0" smtClean="0">
                <a:latin typeface="Century Gothic"/>
                <a:cs typeface="Century Gothic"/>
              </a:rPr>
              <a:t>5</a:t>
            </a:r>
            <a:r>
              <a:rPr sz="1400" i="1" spc="-5" dirty="0" smtClean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 smtClean="0">
                <a:latin typeface="Century Gothic"/>
                <a:cs typeface="Century Gothic"/>
              </a:rPr>
              <a:t>202</a:t>
            </a:r>
            <a:r>
              <a:rPr lang="ru-RU" sz="1400" i="1" spc="-5" dirty="0" smtClean="0">
                <a:latin typeface="Century Gothic"/>
                <a:cs typeface="Century Gothic"/>
              </a:rPr>
              <a:t>6</a:t>
            </a:r>
            <a:r>
              <a:rPr sz="1400" i="1" spc="-80" dirty="0" smtClean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3339953" y="1731645"/>
            <a:ext cx="39154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14855" algn="l"/>
              </a:tabLst>
            </a:pPr>
            <a:r>
              <a:rPr lang="ru-RU" sz="1400" b="1" spc="-5" dirty="0" smtClean="0">
                <a:solidFill>
                  <a:srgbClr val="767070"/>
                </a:solidFill>
                <a:latin typeface="Century Gothic"/>
                <a:cs typeface="Century Gothic"/>
              </a:rPr>
              <a:t>Государственная пошлина -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3374115" y="2228924"/>
            <a:ext cx="3917315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3980" algn="l"/>
                <a:tab pos="2607945" algn="l"/>
              </a:tabLst>
            </a:pPr>
            <a:r>
              <a:rPr lang="ru-RU" sz="1400" spc="-5" dirty="0" smtClean="0">
                <a:solidFill>
                  <a:srgbClr val="767070"/>
                </a:solidFill>
                <a:latin typeface="Century Gothic"/>
                <a:cs typeface="Century Gothic"/>
              </a:rPr>
              <a:t>Сбор, взимаемый с лиц, указанных в статье 333.17 Налогового кодекса  при их обращении в государственные органы, органы местного самоуправления, иные органы за совершением  значимых действий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9033509" y="1153413"/>
            <a:ext cx="4160521" cy="667489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204"/>
              </a:spcBef>
              <a:tabLst>
                <a:tab pos="1339850" algn="l"/>
                <a:tab pos="2159635" algn="l"/>
                <a:tab pos="4276090" algn="l"/>
              </a:tabLst>
            </a:pPr>
            <a:r>
              <a:rPr lang="ru-RU" sz="2000" b="1" dirty="0" smtClean="0">
                <a:solidFill>
                  <a:srgbClr val="00856F"/>
                </a:solidFill>
                <a:latin typeface="Century Gothic"/>
                <a:cs typeface="Century Gothic"/>
              </a:rPr>
              <a:t>ЕДИНЫЙ НАЛОГ, ВЗИМАЕМЫЙ В</a:t>
            </a:r>
            <a:endParaRPr lang="ru-RU" sz="2000" b="1" spc="-5" dirty="0">
              <a:solidFill>
                <a:srgbClr val="00856F"/>
              </a:solidFill>
              <a:latin typeface="Century Gothic"/>
              <a:cs typeface="Century Gothic"/>
            </a:endParaRPr>
          </a:p>
          <a:p>
            <a:pPr marL="12700" marR="5080">
              <a:lnSpc>
                <a:spcPts val="2370"/>
              </a:lnSpc>
              <a:spcBef>
                <a:spcPts val="204"/>
              </a:spcBef>
              <a:tabLst>
                <a:tab pos="1339850" algn="l"/>
                <a:tab pos="2159635" algn="l"/>
                <a:tab pos="4276090" algn="l"/>
              </a:tabLst>
            </a:pPr>
            <a:r>
              <a:rPr lang="ru-RU" sz="2000" b="1" dirty="0" smtClean="0">
                <a:solidFill>
                  <a:srgbClr val="00856F"/>
                </a:solidFill>
                <a:latin typeface="Century Gothic"/>
                <a:cs typeface="Century Gothic"/>
              </a:rPr>
              <a:t>СВЯЗИ С УСН</a:t>
            </a:r>
            <a:endParaRPr sz="2000" dirty="0">
              <a:latin typeface="Century Gothic"/>
              <a:cs typeface="Century Gothic"/>
            </a:endParaRPr>
          </a:p>
        </p:txBody>
      </p:sp>
      <p:grpSp>
        <p:nvGrpSpPr>
          <p:cNvPr id="121" name="object 121"/>
          <p:cNvGrpSpPr/>
          <p:nvPr/>
        </p:nvGrpSpPr>
        <p:grpSpPr>
          <a:xfrm>
            <a:off x="13531850" y="7620000"/>
            <a:ext cx="1138555" cy="1137920"/>
            <a:chOff x="13535649" y="7661147"/>
            <a:chExt cx="1138555" cy="1137920"/>
          </a:xfrm>
        </p:grpSpPr>
        <p:pic>
          <p:nvPicPr>
            <p:cNvPr id="122" name="object 1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104619" y="7661147"/>
              <a:ext cx="141478" cy="210693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13535649" y="7661147"/>
              <a:ext cx="1138555" cy="1137920"/>
            </a:xfrm>
            <a:custGeom>
              <a:avLst/>
              <a:gdLst/>
              <a:ahLst/>
              <a:cxnLst/>
              <a:rect l="l" t="t" r="r" b="b"/>
              <a:pathLst>
                <a:path w="1138555" h="1137920">
                  <a:moveTo>
                    <a:pt x="568970" y="0"/>
                  </a:moveTo>
                  <a:lnTo>
                    <a:pt x="520691" y="2036"/>
                  </a:lnTo>
                  <a:lnTo>
                    <a:pt x="473376" y="8049"/>
                  </a:lnTo>
                  <a:lnTo>
                    <a:pt x="427214" y="17890"/>
                  </a:lnTo>
                  <a:lnTo>
                    <a:pt x="382393" y="31414"/>
                  </a:lnTo>
                  <a:lnTo>
                    <a:pt x="339102" y="48473"/>
                  </a:lnTo>
                  <a:lnTo>
                    <a:pt x="297532" y="68921"/>
                  </a:lnTo>
                  <a:lnTo>
                    <a:pt x="257870" y="92611"/>
                  </a:lnTo>
                  <a:lnTo>
                    <a:pt x="220307" y="119395"/>
                  </a:lnTo>
                  <a:lnTo>
                    <a:pt x="185031" y="149128"/>
                  </a:lnTo>
                  <a:lnTo>
                    <a:pt x="152232" y="181663"/>
                  </a:lnTo>
                  <a:lnTo>
                    <a:pt x="122099" y="216852"/>
                  </a:lnTo>
                  <a:lnTo>
                    <a:pt x="94821" y="254549"/>
                  </a:lnTo>
                  <a:lnTo>
                    <a:pt x="70587" y="294607"/>
                  </a:lnTo>
                  <a:lnTo>
                    <a:pt x="49587" y="336880"/>
                  </a:lnTo>
                  <a:lnTo>
                    <a:pt x="32009" y="381220"/>
                  </a:lnTo>
                  <a:lnTo>
                    <a:pt x="18044" y="427481"/>
                  </a:lnTo>
                  <a:lnTo>
                    <a:pt x="7845" y="475540"/>
                  </a:lnTo>
                  <a:lnTo>
                    <a:pt x="1871" y="523486"/>
                  </a:lnTo>
                  <a:lnTo>
                    <a:pt x="0" y="571110"/>
                  </a:lnTo>
                  <a:lnTo>
                    <a:pt x="2107" y="618206"/>
                  </a:lnTo>
                  <a:lnTo>
                    <a:pt x="8070" y="664565"/>
                  </a:lnTo>
                  <a:lnTo>
                    <a:pt x="17766" y="709980"/>
                  </a:lnTo>
                  <a:lnTo>
                    <a:pt x="31072" y="754242"/>
                  </a:lnTo>
                  <a:lnTo>
                    <a:pt x="47864" y="797145"/>
                  </a:lnTo>
                  <a:lnTo>
                    <a:pt x="68020" y="838480"/>
                  </a:lnTo>
                  <a:lnTo>
                    <a:pt x="91417" y="878039"/>
                  </a:lnTo>
                  <a:lnTo>
                    <a:pt x="117930" y="915615"/>
                  </a:lnTo>
                  <a:lnTo>
                    <a:pt x="147438" y="950999"/>
                  </a:lnTo>
                  <a:lnTo>
                    <a:pt x="179817" y="983985"/>
                  </a:lnTo>
                  <a:lnTo>
                    <a:pt x="214944" y="1014364"/>
                  </a:lnTo>
                  <a:lnTo>
                    <a:pt x="252696" y="1041929"/>
                  </a:lnTo>
                  <a:lnTo>
                    <a:pt x="292950" y="1066471"/>
                  </a:lnTo>
                  <a:lnTo>
                    <a:pt x="335582" y="1087783"/>
                  </a:lnTo>
                  <a:lnTo>
                    <a:pt x="380471" y="1105657"/>
                  </a:lnTo>
                  <a:lnTo>
                    <a:pt x="427492" y="1119886"/>
                  </a:lnTo>
                  <a:lnTo>
                    <a:pt x="475552" y="1130069"/>
                  </a:lnTo>
                  <a:lnTo>
                    <a:pt x="523500" y="1136030"/>
                  </a:lnTo>
                  <a:lnTo>
                    <a:pt x="571130" y="1137891"/>
                  </a:lnTo>
                  <a:lnTo>
                    <a:pt x="618233" y="1135774"/>
                  </a:lnTo>
                  <a:lnTo>
                    <a:pt x="664601" y="1129803"/>
                  </a:lnTo>
                  <a:lnTo>
                    <a:pt x="710025" y="1120101"/>
                  </a:lnTo>
                  <a:lnTo>
                    <a:pt x="754298" y="1106790"/>
                  </a:lnTo>
                  <a:lnTo>
                    <a:pt x="797211" y="1089993"/>
                  </a:lnTo>
                  <a:lnTo>
                    <a:pt x="838557" y="1069833"/>
                  </a:lnTo>
                  <a:lnTo>
                    <a:pt x="878127" y="1046433"/>
                  </a:lnTo>
                  <a:lnTo>
                    <a:pt x="915714" y="1019916"/>
                  </a:lnTo>
                  <a:lnTo>
                    <a:pt x="951109" y="990405"/>
                  </a:lnTo>
                  <a:lnTo>
                    <a:pt x="984103" y="958022"/>
                  </a:lnTo>
                  <a:lnTo>
                    <a:pt x="1014490" y="922891"/>
                  </a:lnTo>
                  <a:lnTo>
                    <a:pt x="1042061" y="885135"/>
                  </a:lnTo>
                  <a:lnTo>
                    <a:pt x="1066608" y="844876"/>
                  </a:lnTo>
                  <a:lnTo>
                    <a:pt x="1087922" y="802237"/>
                  </a:lnTo>
                  <a:lnTo>
                    <a:pt x="1105797" y="757341"/>
                  </a:lnTo>
                  <a:lnTo>
                    <a:pt x="1120023" y="710310"/>
                  </a:lnTo>
                  <a:lnTo>
                    <a:pt x="1130202" y="662252"/>
                  </a:lnTo>
                  <a:lnTo>
                    <a:pt x="1136159" y="614305"/>
                  </a:lnTo>
                  <a:lnTo>
                    <a:pt x="1138015" y="566680"/>
                  </a:lnTo>
                  <a:lnTo>
                    <a:pt x="1135895" y="519583"/>
                  </a:lnTo>
                  <a:lnTo>
                    <a:pt x="1129920" y="473223"/>
                  </a:lnTo>
                  <a:lnTo>
                    <a:pt x="1120214" y="427807"/>
                  </a:lnTo>
                  <a:lnTo>
                    <a:pt x="1106899" y="383543"/>
                  </a:lnTo>
                  <a:lnTo>
                    <a:pt x="1090099" y="340639"/>
                  </a:lnTo>
                  <a:lnTo>
                    <a:pt x="1069937" y="299303"/>
                  </a:lnTo>
                  <a:lnTo>
                    <a:pt x="1046536" y="259743"/>
                  </a:lnTo>
                  <a:lnTo>
                    <a:pt x="1020018" y="222167"/>
                  </a:lnTo>
                  <a:lnTo>
                    <a:pt x="990507" y="186782"/>
                  </a:lnTo>
                  <a:lnTo>
                    <a:pt x="958126" y="153796"/>
                  </a:lnTo>
                  <a:lnTo>
                    <a:pt x="922997" y="123417"/>
                  </a:lnTo>
                  <a:lnTo>
                    <a:pt x="885244" y="95853"/>
                  </a:lnTo>
                  <a:lnTo>
                    <a:pt x="844990" y="71313"/>
                  </a:lnTo>
                  <a:lnTo>
                    <a:pt x="802357" y="50003"/>
                  </a:lnTo>
                  <a:lnTo>
                    <a:pt x="757468" y="32131"/>
                  </a:lnTo>
                  <a:lnTo>
                    <a:pt x="710448" y="17906"/>
                  </a:lnTo>
                  <a:lnTo>
                    <a:pt x="660918" y="210693"/>
                  </a:lnTo>
                  <a:lnTo>
                    <a:pt x="708447" y="226378"/>
                  </a:lnTo>
                  <a:lnTo>
                    <a:pt x="752630" y="247878"/>
                  </a:lnTo>
                  <a:lnTo>
                    <a:pt x="793076" y="274689"/>
                  </a:lnTo>
                  <a:lnTo>
                    <a:pt x="829395" y="306308"/>
                  </a:lnTo>
                  <a:lnTo>
                    <a:pt x="861197" y="342233"/>
                  </a:lnTo>
                  <a:lnTo>
                    <a:pt x="888091" y="381960"/>
                  </a:lnTo>
                  <a:lnTo>
                    <a:pt x="909688" y="424986"/>
                  </a:lnTo>
                  <a:lnTo>
                    <a:pt x="925598" y="470809"/>
                  </a:lnTo>
                  <a:lnTo>
                    <a:pt x="935430" y="518925"/>
                  </a:lnTo>
                  <a:lnTo>
                    <a:pt x="938794" y="568832"/>
                  </a:lnTo>
                  <a:lnTo>
                    <a:pt x="935912" y="615216"/>
                  </a:lnTo>
                  <a:lnTo>
                    <a:pt x="927497" y="659882"/>
                  </a:lnTo>
                  <a:lnTo>
                    <a:pt x="913896" y="702484"/>
                  </a:lnTo>
                  <a:lnTo>
                    <a:pt x="895457" y="742674"/>
                  </a:lnTo>
                  <a:lnTo>
                    <a:pt x="872525" y="780107"/>
                  </a:lnTo>
                  <a:lnTo>
                    <a:pt x="845447" y="814434"/>
                  </a:lnTo>
                  <a:lnTo>
                    <a:pt x="814571" y="845310"/>
                  </a:lnTo>
                  <a:lnTo>
                    <a:pt x="780244" y="872388"/>
                  </a:lnTo>
                  <a:lnTo>
                    <a:pt x="742811" y="895319"/>
                  </a:lnTo>
                  <a:lnTo>
                    <a:pt x="702621" y="913759"/>
                  </a:lnTo>
                  <a:lnTo>
                    <a:pt x="660019" y="927360"/>
                  </a:lnTo>
                  <a:lnTo>
                    <a:pt x="615353" y="935775"/>
                  </a:lnTo>
                  <a:lnTo>
                    <a:pt x="568970" y="938657"/>
                  </a:lnTo>
                  <a:lnTo>
                    <a:pt x="522588" y="935775"/>
                  </a:lnTo>
                  <a:lnTo>
                    <a:pt x="477928" y="927360"/>
                  </a:lnTo>
                  <a:lnTo>
                    <a:pt x="435335" y="913759"/>
                  </a:lnTo>
                  <a:lnTo>
                    <a:pt x="395156" y="895319"/>
                  </a:lnTo>
                  <a:lnTo>
                    <a:pt x="357737" y="872388"/>
                  </a:lnTo>
                  <a:lnTo>
                    <a:pt x="323424" y="845310"/>
                  </a:lnTo>
                  <a:lnTo>
                    <a:pt x="292563" y="814434"/>
                  </a:lnTo>
                  <a:lnTo>
                    <a:pt x="265500" y="780107"/>
                  </a:lnTo>
                  <a:lnTo>
                    <a:pt x="242581" y="742674"/>
                  </a:lnTo>
                  <a:lnTo>
                    <a:pt x="224153" y="702484"/>
                  </a:lnTo>
                  <a:lnTo>
                    <a:pt x="210561" y="659882"/>
                  </a:lnTo>
                  <a:lnTo>
                    <a:pt x="202152" y="615216"/>
                  </a:lnTo>
                  <a:lnTo>
                    <a:pt x="199273" y="568832"/>
                  </a:lnTo>
                  <a:lnTo>
                    <a:pt x="202152" y="522451"/>
                  </a:lnTo>
                  <a:lnTo>
                    <a:pt x="210561" y="477791"/>
                  </a:lnTo>
                  <a:lnTo>
                    <a:pt x="224153" y="435198"/>
                  </a:lnTo>
                  <a:lnTo>
                    <a:pt x="242581" y="395019"/>
                  </a:lnTo>
                  <a:lnTo>
                    <a:pt x="265500" y="357600"/>
                  </a:lnTo>
                  <a:lnTo>
                    <a:pt x="292563" y="323287"/>
                  </a:lnTo>
                  <a:lnTo>
                    <a:pt x="323424" y="292426"/>
                  </a:lnTo>
                  <a:lnTo>
                    <a:pt x="357737" y="265363"/>
                  </a:lnTo>
                  <a:lnTo>
                    <a:pt x="395156" y="242444"/>
                  </a:lnTo>
                  <a:lnTo>
                    <a:pt x="435335" y="224016"/>
                  </a:lnTo>
                  <a:lnTo>
                    <a:pt x="477928" y="210424"/>
                  </a:lnTo>
                  <a:lnTo>
                    <a:pt x="522588" y="202015"/>
                  </a:lnTo>
                  <a:lnTo>
                    <a:pt x="568970" y="199135"/>
                  </a:lnTo>
                  <a:lnTo>
                    <a:pt x="568970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4" name="object 124"/>
          <p:cNvGrpSpPr/>
          <p:nvPr/>
        </p:nvGrpSpPr>
        <p:grpSpPr>
          <a:xfrm>
            <a:off x="14827250" y="7620000"/>
            <a:ext cx="1138555" cy="1137920"/>
            <a:chOff x="14858533" y="7661147"/>
            <a:chExt cx="1138555" cy="1137920"/>
          </a:xfrm>
        </p:grpSpPr>
        <p:pic>
          <p:nvPicPr>
            <p:cNvPr id="125" name="object 1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27579" y="7661147"/>
              <a:ext cx="141478" cy="210693"/>
            </a:xfrm>
            <a:prstGeom prst="rect">
              <a:avLst/>
            </a:prstGeom>
          </p:spPr>
        </p:pic>
        <p:sp>
          <p:nvSpPr>
            <p:cNvPr id="126" name="object 126"/>
            <p:cNvSpPr/>
            <p:nvPr/>
          </p:nvSpPr>
          <p:spPr>
            <a:xfrm>
              <a:off x="14858533" y="7661147"/>
              <a:ext cx="1138555" cy="1137920"/>
            </a:xfrm>
            <a:custGeom>
              <a:avLst/>
              <a:gdLst/>
              <a:ahLst/>
              <a:cxnLst/>
              <a:rect l="l" t="t" r="r" b="b"/>
              <a:pathLst>
                <a:path w="1138555" h="1137920">
                  <a:moveTo>
                    <a:pt x="569045" y="0"/>
                  </a:moveTo>
                  <a:lnTo>
                    <a:pt x="520767" y="2036"/>
                  </a:lnTo>
                  <a:lnTo>
                    <a:pt x="473452" y="8049"/>
                  </a:lnTo>
                  <a:lnTo>
                    <a:pt x="427289" y="17890"/>
                  </a:lnTo>
                  <a:lnTo>
                    <a:pt x="382467" y="31414"/>
                  </a:lnTo>
                  <a:lnTo>
                    <a:pt x="339174" y="48473"/>
                  </a:lnTo>
                  <a:lnTo>
                    <a:pt x="297601" y="68921"/>
                  </a:lnTo>
                  <a:lnTo>
                    <a:pt x="257935" y="92611"/>
                  </a:lnTo>
                  <a:lnTo>
                    <a:pt x="220367" y="119395"/>
                  </a:lnTo>
                  <a:lnTo>
                    <a:pt x="185084" y="149128"/>
                  </a:lnTo>
                  <a:lnTo>
                    <a:pt x="152277" y="181663"/>
                  </a:lnTo>
                  <a:lnTo>
                    <a:pt x="122134" y="216852"/>
                  </a:lnTo>
                  <a:lnTo>
                    <a:pt x="94843" y="254549"/>
                  </a:lnTo>
                  <a:lnTo>
                    <a:pt x="70595" y="294607"/>
                  </a:lnTo>
                  <a:lnTo>
                    <a:pt x="49578" y="336880"/>
                  </a:lnTo>
                  <a:lnTo>
                    <a:pt x="31980" y="381220"/>
                  </a:lnTo>
                  <a:lnTo>
                    <a:pt x="17992" y="427481"/>
                  </a:lnTo>
                  <a:lnTo>
                    <a:pt x="7813" y="475540"/>
                  </a:lnTo>
                  <a:lnTo>
                    <a:pt x="1856" y="523486"/>
                  </a:lnTo>
                  <a:lnTo>
                    <a:pt x="0" y="571110"/>
                  </a:lnTo>
                  <a:lnTo>
                    <a:pt x="2120" y="618206"/>
                  </a:lnTo>
                  <a:lnTo>
                    <a:pt x="8095" y="664565"/>
                  </a:lnTo>
                  <a:lnTo>
                    <a:pt x="17801" y="709980"/>
                  </a:lnTo>
                  <a:lnTo>
                    <a:pt x="31116" y="754242"/>
                  </a:lnTo>
                  <a:lnTo>
                    <a:pt x="47916" y="797145"/>
                  </a:lnTo>
                  <a:lnTo>
                    <a:pt x="68078" y="838480"/>
                  </a:lnTo>
                  <a:lnTo>
                    <a:pt x="91479" y="878039"/>
                  </a:lnTo>
                  <a:lnTo>
                    <a:pt x="117997" y="915615"/>
                  </a:lnTo>
                  <a:lnTo>
                    <a:pt x="147507" y="950999"/>
                  </a:lnTo>
                  <a:lnTo>
                    <a:pt x="179889" y="983985"/>
                  </a:lnTo>
                  <a:lnTo>
                    <a:pt x="215018" y="1014364"/>
                  </a:lnTo>
                  <a:lnTo>
                    <a:pt x="252771" y="1041929"/>
                  </a:lnTo>
                  <a:lnTo>
                    <a:pt x="293025" y="1066471"/>
                  </a:lnTo>
                  <a:lnTo>
                    <a:pt x="335658" y="1087783"/>
                  </a:lnTo>
                  <a:lnTo>
                    <a:pt x="380547" y="1105657"/>
                  </a:lnTo>
                  <a:lnTo>
                    <a:pt x="427567" y="1119886"/>
                  </a:lnTo>
                  <a:lnTo>
                    <a:pt x="475626" y="1130069"/>
                  </a:lnTo>
                  <a:lnTo>
                    <a:pt x="523572" y="1136030"/>
                  </a:lnTo>
                  <a:lnTo>
                    <a:pt x="571198" y="1137891"/>
                  </a:lnTo>
                  <a:lnTo>
                    <a:pt x="618295" y="1135774"/>
                  </a:lnTo>
                  <a:lnTo>
                    <a:pt x="664655" y="1129803"/>
                  </a:lnTo>
                  <a:lnTo>
                    <a:pt x="710071" y="1120101"/>
                  </a:lnTo>
                  <a:lnTo>
                    <a:pt x="754335" y="1106790"/>
                  </a:lnTo>
                  <a:lnTo>
                    <a:pt x="797239" y="1089993"/>
                  </a:lnTo>
                  <a:lnTo>
                    <a:pt x="838574" y="1069833"/>
                  </a:lnTo>
                  <a:lnTo>
                    <a:pt x="878135" y="1046433"/>
                  </a:lnTo>
                  <a:lnTo>
                    <a:pt x="915711" y="1019916"/>
                  </a:lnTo>
                  <a:lnTo>
                    <a:pt x="951096" y="990405"/>
                  </a:lnTo>
                  <a:lnTo>
                    <a:pt x="984082" y="958022"/>
                  </a:lnTo>
                  <a:lnTo>
                    <a:pt x="1014461" y="922891"/>
                  </a:lnTo>
                  <a:lnTo>
                    <a:pt x="1042024" y="885135"/>
                  </a:lnTo>
                  <a:lnTo>
                    <a:pt x="1066565" y="844876"/>
                  </a:lnTo>
                  <a:lnTo>
                    <a:pt x="1087875" y="802237"/>
                  </a:lnTo>
                  <a:lnTo>
                    <a:pt x="1105746" y="757341"/>
                  </a:lnTo>
                  <a:lnTo>
                    <a:pt x="1119971" y="710310"/>
                  </a:lnTo>
                  <a:lnTo>
                    <a:pt x="1130152" y="662252"/>
                  </a:lnTo>
                  <a:lnTo>
                    <a:pt x="1136112" y="614305"/>
                  </a:lnTo>
                  <a:lnTo>
                    <a:pt x="1137973" y="566680"/>
                  </a:lnTo>
                  <a:lnTo>
                    <a:pt x="1135858" y="519583"/>
                  </a:lnTo>
                  <a:lnTo>
                    <a:pt x="1129890" y="473223"/>
                  </a:lnTo>
                  <a:lnTo>
                    <a:pt x="1120192" y="427807"/>
                  </a:lnTo>
                  <a:lnTo>
                    <a:pt x="1106887" y="383543"/>
                  </a:lnTo>
                  <a:lnTo>
                    <a:pt x="1090097" y="340639"/>
                  </a:lnTo>
                  <a:lnTo>
                    <a:pt x="1069945" y="299303"/>
                  </a:lnTo>
                  <a:lnTo>
                    <a:pt x="1046553" y="259743"/>
                  </a:lnTo>
                  <a:lnTo>
                    <a:pt x="1020046" y="222167"/>
                  </a:lnTo>
                  <a:lnTo>
                    <a:pt x="990544" y="186782"/>
                  </a:lnTo>
                  <a:lnTo>
                    <a:pt x="958172" y="153796"/>
                  </a:lnTo>
                  <a:lnTo>
                    <a:pt x="923051" y="123417"/>
                  </a:lnTo>
                  <a:lnTo>
                    <a:pt x="885306" y="95853"/>
                  </a:lnTo>
                  <a:lnTo>
                    <a:pt x="845057" y="71313"/>
                  </a:lnTo>
                  <a:lnTo>
                    <a:pt x="802429" y="50003"/>
                  </a:lnTo>
                  <a:lnTo>
                    <a:pt x="757543" y="32131"/>
                  </a:lnTo>
                  <a:lnTo>
                    <a:pt x="710523" y="17906"/>
                  </a:lnTo>
                  <a:lnTo>
                    <a:pt x="660993" y="210693"/>
                  </a:lnTo>
                  <a:lnTo>
                    <a:pt x="708488" y="226378"/>
                  </a:lnTo>
                  <a:lnTo>
                    <a:pt x="752644" y="247878"/>
                  </a:lnTo>
                  <a:lnTo>
                    <a:pt x="793068" y="274689"/>
                  </a:lnTo>
                  <a:lnTo>
                    <a:pt x="829371" y="306308"/>
                  </a:lnTo>
                  <a:lnTo>
                    <a:pt x="861161" y="342233"/>
                  </a:lnTo>
                  <a:lnTo>
                    <a:pt x="888048" y="381960"/>
                  </a:lnTo>
                  <a:lnTo>
                    <a:pt x="909640" y="424986"/>
                  </a:lnTo>
                  <a:lnTo>
                    <a:pt x="925548" y="470809"/>
                  </a:lnTo>
                  <a:lnTo>
                    <a:pt x="935379" y="518925"/>
                  </a:lnTo>
                  <a:lnTo>
                    <a:pt x="938742" y="568832"/>
                  </a:lnTo>
                  <a:lnTo>
                    <a:pt x="935863" y="615216"/>
                  </a:lnTo>
                  <a:lnTo>
                    <a:pt x="927454" y="659882"/>
                  </a:lnTo>
                  <a:lnTo>
                    <a:pt x="913862" y="702484"/>
                  </a:lnTo>
                  <a:lnTo>
                    <a:pt x="895434" y="742674"/>
                  </a:lnTo>
                  <a:lnTo>
                    <a:pt x="872515" y="780107"/>
                  </a:lnTo>
                  <a:lnTo>
                    <a:pt x="845452" y="814434"/>
                  </a:lnTo>
                  <a:lnTo>
                    <a:pt x="814591" y="845310"/>
                  </a:lnTo>
                  <a:lnTo>
                    <a:pt x="780278" y="872388"/>
                  </a:lnTo>
                  <a:lnTo>
                    <a:pt x="742859" y="895319"/>
                  </a:lnTo>
                  <a:lnTo>
                    <a:pt x="702680" y="913759"/>
                  </a:lnTo>
                  <a:lnTo>
                    <a:pt x="660087" y="927360"/>
                  </a:lnTo>
                  <a:lnTo>
                    <a:pt x="615427" y="935775"/>
                  </a:lnTo>
                  <a:lnTo>
                    <a:pt x="569045" y="938657"/>
                  </a:lnTo>
                  <a:lnTo>
                    <a:pt x="522662" y="935775"/>
                  </a:lnTo>
                  <a:lnTo>
                    <a:pt x="477996" y="927360"/>
                  </a:lnTo>
                  <a:lnTo>
                    <a:pt x="435394" y="913759"/>
                  </a:lnTo>
                  <a:lnTo>
                    <a:pt x="395203" y="895319"/>
                  </a:lnTo>
                  <a:lnTo>
                    <a:pt x="357771" y="872388"/>
                  </a:lnTo>
                  <a:lnTo>
                    <a:pt x="323443" y="845310"/>
                  </a:lnTo>
                  <a:lnTo>
                    <a:pt x="292568" y="814434"/>
                  </a:lnTo>
                  <a:lnTo>
                    <a:pt x="265490" y="780107"/>
                  </a:lnTo>
                  <a:lnTo>
                    <a:pt x="242558" y="742674"/>
                  </a:lnTo>
                  <a:lnTo>
                    <a:pt x="224119" y="702484"/>
                  </a:lnTo>
                  <a:lnTo>
                    <a:pt x="210518" y="659882"/>
                  </a:lnTo>
                  <a:lnTo>
                    <a:pt x="202103" y="615216"/>
                  </a:lnTo>
                  <a:lnTo>
                    <a:pt x="199221" y="568832"/>
                  </a:lnTo>
                  <a:lnTo>
                    <a:pt x="202103" y="522451"/>
                  </a:lnTo>
                  <a:lnTo>
                    <a:pt x="210518" y="477791"/>
                  </a:lnTo>
                  <a:lnTo>
                    <a:pt x="224119" y="435198"/>
                  </a:lnTo>
                  <a:lnTo>
                    <a:pt x="242558" y="395019"/>
                  </a:lnTo>
                  <a:lnTo>
                    <a:pt x="265490" y="357600"/>
                  </a:lnTo>
                  <a:lnTo>
                    <a:pt x="292568" y="323287"/>
                  </a:lnTo>
                  <a:lnTo>
                    <a:pt x="323443" y="292426"/>
                  </a:lnTo>
                  <a:lnTo>
                    <a:pt x="357771" y="265363"/>
                  </a:lnTo>
                  <a:lnTo>
                    <a:pt x="395203" y="242444"/>
                  </a:lnTo>
                  <a:lnTo>
                    <a:pt x="435394" y="224016"/>
                  </a:lnTo>
                  <a:lnTo>
                    <a:pt x="477996" y="210424"/>
                  </a:lnTo>
                  <a:lnTo>
                    <a:pt x="522662" y="202015"/>
                  </a:lnTo>
                  <a:lnTo>
                    <a:pt x="569045" y="199135"/>
                  </a:lnTo>
                  <a:lnTo>
                    <a:pt x="56904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object 127"/>
          <p:cNvGrpSpPr/>
          <p:nvPr/>
        </p:nvGrpSpPr>
        <p:grpSpPr>
          <a:xfrm>
            <a:off x="16122650" y="7620000"/>
            <a:ext cx="1138555" cy="1137920"/>
            <a:chOff x="16168656" y="7661147"/>
            <a:chExt cx="1138555" cy="1137920"/>
          </a:xfrm>
        </p:grpSpPr>
        <p:pic>
          <p:nvPicPr>
            <p:cNvPr id="128" name="object 1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37583" y="7661147"/>
              <a:ext cx="141477" cy="210693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16168656" y="7661147"/>
              <a:ext cx="1138555" cy="1137920"/>
            </a:xfrm>
            <a:custGeom>
              <a:avLst/>
              <a:gdLst/>
              <a:ahLst/>
              <a:cxnLst/>
              <a:rect l="l" t="t" r="r" b="b"/>
              <a:pathLst>
                <a:path w="1138555" h="1137920">
                  <a:moveTo>
                    <a:pt x="568927" y="0"/>
                  </a:moveTo>
                  <a:lnTo>
                    <a:pt x="520670" y="2036"/>
                  </a:lnTo>
                  <a:lnTo>
                    <a:pt x="473370" y="8049"/>
                  </a:lnTo>
                  <a:lnTo>
                    <a:pt x="427218" y="17890"/>
                  </a:lnTo>
                  <a:lnTo>
                    <a:pt x="382404" y="31414"/>
                  </a:lnTo>
                  <a:lnTo>
                    <a:pt x="339116" y="48473"/>
                  </a:lnTo>
                  <a:lnTo>
                    <a:pt x="297545" y="68921"/>
                  </a:lnTo>
                  <a:lnTo>
                    <a:pt x="257880" y="92611"/>
                  </a:lnTo>
                  <a:lnTo>
                    <a:pt x="220312" y="119395"/>
                  </a:lnTo>
                  <a:lnTo>
                    <a:pt x="185030" y="149128"/>
                  </a:lnTo>
                  <a:lnTo>
                    <a:pt x="152223" y="181663"/>
                  </a:lnTo>
                  <a:lnTo>
                    <a:pt x="122082" y="216852"/>
                  </a:lnTo>
                  <a:lnTo>
                    <a:pt x="94796" y="254549"/>
                  </a:lnTo>
                  <a:lnTo>
                    <a:pt x="70555" y="294607"/>
                  </a:lnTo>
                  <a:lnTo>
                    <a:pt x="49549" y="336880"/>
                  </a:lnTo>
                  <a:lnTo>
                    <a:pt x="31968" y="381220"/>
                  </a:lnTo>
                  <a:lnTo>
                    <a:pt x="18001" y="427481"/>
                  </a:lnTo>
                  <a:lnTo>
                    <a:pt x="7820" y="475540"/>
                  </a:lnTo>
                  <a:lnTo>
                    <a:pt x="1861" y="523486"/>
                  </a:lnTo>
                  <a:lnTo>
                    <a:pt x="0" y="571110"/>
                  </a:lnTo>
                  <a:lnTo>
                    <a:pt x="2114" y="618206"/>
                  </a:lnTo>
                  <a:lnTo>
                    <a:pt x="8082" y="664565"/>
                  </a:lnTo>
                  <a:lnTo>
                    <a:pt x="17780" y="709980"/>
                  </a:lnTo>
                  <a:lnTo>
                    <a:pt x="31085" y="754242"/>
                  </a:lnTo>
                  <a:lnTo>
                    <a:pt x="47875" y="797145"/>
                  </a:lnTo>
                  <a:lnTo>
                    <a:pt x="68028" y="838480"/>
                  </a:lnTo>
                  <a:lnTo>
                    <a:pt x="91419" y="878039"/>
                  </a:lnTo>
                  <a:lnTo>
                    <a:pt x="117927" y="915615"/>
                  </a:lnTo>
                  <a:lnTo>
                    <a:pt x="147428" y="950999"/>
                  </a:lnTo>
                  <a:lnTo>
                    <a:pt x="179800" y="983985"/>
                  </a:lnTo>
                  <a:lnTo>
                    <a:pt x="214921" y="1014364"/>
                  </a:lnTo>
                  <a:lnTo>
                    <a:pt x="252667" y="1041929"/>
                  </a:lnTo>
                  <a:lnTo>
                    <a:pt x="292915" y="1066471"/>
                  </a:lnTo>
                  <a:lnTo>
                    <a:pt x="335544" y="1087783"/>
                  </a:lnTo>
                  <a:lnTo>
                    <a:pt x="380429" y="1105657"/>
                  </a:lnTo>
                  <a:lnTo>
                    <a:pt x="427449" y="1119886"/>
                  </a:lnTo>
                  <a:lnTo>
                    <a:pt x="475509" y="1130069"/>
                  </a:lnTo>
                  <a:lnTo>
                    <a:pt x="523458" y="1136030"/>
                  </a:lnTo>
                  <a:lnTo>
                    <a:pt x="571088" y="1137891"/>
                  </a:lnTo>
                  <a:lnTo>
                    <a:pt x="618191" y="1135774"/>
                  </a:lnTo>
                  <a:lnTo>
                    <a:pt x="664558" y="1129803"/>
                  </a:lnTo>
                  <a:lnTo>
                    <a:pt x="709982" y="1120101"/>
                  </a:lnTo>
                  <a:lnTo>
                    <a:pt x="754255" y="1106790"/>
                  </a:lnTo>
                  <a:lnTo>
                    <a:pt x="797169" y="1089993"/>
                  </a:lnTo>
                  <a:lnTo>
                    <a:pt x="838514" y="1069833"/>
                  </a:lnTo>
                  <a:lnTo>
                    <a:pt x="878085" y="1046433"/>
                  </a:lnTo>
                  <a:lnTo>
                    <a:pt x="915671" y="1019916"/>
                  </a:lnTo>
                  <a:lnTo>
                    <a:pt x="951066" y="990405"/>
                  </a:lnTo>
                  <a:lnTo>
                    <a:pt x="984061" y="958022"/>
                  </a:lnTo>
                  <a:lnTo>
                    <a:pt x="1014448" y="922891"/>
                  </a:lnTo>
                  <a:lnTo>
                    <a:pt x="1042018" y="885135"/>
                  </a:lnTo>
                  <a:lnTo>
                    <a:pt x="1066565" y="844876"/>
                  </a:lnTo>
                  <a:lnTo>
                    <a:pt x="1087880" y="802237"/>
                  </a:lnTo>
                  <a:lnTo>
                    <a:pt x="1105754" y="757341"/>
                  </a:lnTo>
                  <a:lnTo>
                    <a:pt x="1119980" y="710310"/>
                  </a:lnTo>
                  <a:lnTo>
                    <a:pt x="1130160" y="662252"/>
                  </a:lnTo>
                  <a:lnTo>
                    <a:pt x="1136116" y="614305"/>
                  </a:lnTo>
                  <a:lnTo>
                    <a:pt x="1137973" y="566680"/>
                  </a:lnTo>
                  <a:lnTo>
                    <a:pt x="1135852" y="519583"/>
                  </a:lnTo>
                  <a:lnTo>
                    <a:pt x="1129877" y="473223"/>
                  </a:lnTo>
                  <a:lnTo>
                    <a:pt x="1120171" y="427807"/>
                  </a:lnTo>
                  <a:lnTo>
                    <a:pt x="1106856" y="383543"/>
                  </a:lnTo>
                  <a:lnTo>
                    <a:pt x="1090057" y="340639"/>
                  </a:lnTo>
                  <a:lnTo>
                    <a:pt x="1069895" y="299303"/>
                  </a:lnTo>
                  <a:lnTo>
                    <a:pt x="1046493" y="259743"/>
                  </a:lnTo>
                  <a:lnTo>
                    <a:pt x="1019976" y="222167"/>
                  </a:lnTo>
                  <a:lnTo>
                    <a:pt x="990465" y="186782"/>
                  </a:lnTo>
                  <a:lnTo>
                    <a:pt x="958083" y="153796"/>
                  </a:lnTo>
                  <a:lnTo>
                    <a:pt x="922955" y="123417"/>
                  </a:lnTo>
                  <a:lnTo>
                    <a:pt x="885202" y="95853"/>
                  </a:lnTo>
                  <a:lnTo>
                    <a:pt x="844947" y="71313"/>
                  </a:lnTo>
                  <a:lnTo>
                    <a:pt x="802314" y="50003"/>
                  </a:lnTo>
                  <a:lnTo>
                    <a:pt x="757426" y="32131"/>
                  </a:lnTo>
                  <a:lnTo>
                    <a:pt x="710405" y="17906"/>
                  </a:lnTo>
                  <a:lnTo>
                    <a:pt x="660875" y="210693"/>
                  </a:lnTo>
                  <a:lnTo>
                    <a:pt x="708404" y="226378"/>
                  </a:lnTo>
                  <a:lnTo>
                    <a:pt x="752587" y="247878"/>
                  </a:lnTo>
                  <a:lnTo>
                    <a:pt x="793033" y="274689"/>
                  </a:lnTo>
                  <a:lnTo>
                    <a:pt x="829352" y="306308"/>
                  </a:lnTo>
                  <a:lnTo>
                    <a:pt x="861154" y="342233"/>
                  </a:lnTo>
                  <a:lnTo>
                    <a:pt x="888048" y="381960"/>
                  </a:lnTo>
                  <a:lnTo>
                    <a:pt x="909646" y="424986"/>
                  </a:lnTo>
                  <a:lnTo>
                    <a:pt x="925555" y="470809"/>
                  </a:lnTo>
                  <a:lnTo>
                    <a:pt x="935387" y="518925"/>
                  </a:lnTo>
                  <a:lnTo>
                    <a:pt x="938751" y="568832"/>
                  </a:lnTo>
                  <a:lnTo>
                    <a:pt x="935869" y="615216"/>
                  </a:lnTo>
                  <a:lnTo>
                    <a:pt x="927454" y="659882"/>
                  </a:lnTo>
                  <a:lnTo>
                    <a:pt x="913854" y="702484"/>
                  </a:lnTo>
                  <a:lnTo>
                    <a:pt x="895414" y="742674"/>
                  </a:lnTo>
                  <a:lnTo>
                    <a:pt x="872482" y="780107"/>
                  </a:lnTo>
                  <a:lnTo>
                    <a:pt x="845405" y="814434"/>
                  </a:lnTo>
                  <a:lnTo>
                    <a:pt x="814529" y="845310"/>
                  </a:lnTo>
                  <a:lnTo>
                    <a:pt x="780201" y="872388"/>
                  </a:lnTo>
                  <a:lnTo>
                    <a:pt x="742769" y="895319"/>
                  </a:lnTo>
                  <a:lnTo>
                    <a:pt x="702578" y="913759"/>
                  </a:lnTo>
                  <a:lnTo>
                    <a:pt x="659977" y="927360"/>
                  </a:lnTo>
                  <a:lnTo>
                    <a:pt x="615310" y="935775"/>
                  </a:lnTo>
                  <a:lnTo>
                    <a:pt x="568927" y="938657"/>
                  </a:lnTo>
                  <a:lnTo>
                    <a:pt x="522545" y="935775"/>
                  </a:lnTo>
                  <a:lnTo>
                    <a:pt x="477885" y="927360"/>
                  </a:lnTo>
                  <a:lnTo>
                    <a:pt x="435293" y="913759"/>
                  </a:lnTo>
                  <a:lnTo>
                    <a:pt x="395114" y="895319"/>
                  </a:lnTo>
                  <a:lnTo>
                    <a:pt x="357694" y="872388"/>
                  </a:lnTo>
                  <a:lnTo>
                    <a:pt x="323381" y="845310"/>
                  </a:lnTo>
                  <a:lnTo>
                    <a:pt x="292520" y="814434"/>
                  </a:lnTo>
                  <a:lnTo>
                    <a:pt x="265457" y="780107"/>
                  </a:lnTo>
                  <a:lnTo>
                    <a:pt x="242538" y="742674"/>
                  </a:lnTo>
                  <a:lnTo>
                    <a:pt x="224110" y="702484"/>
                  </a:lnTo>
                  <a:lnTo>
                    <a:pt x="210518" y="659882"/>
                  </a:lnTo>
                  <a:lnTo>
                    <a:pt x="202110" y="615216"/>
                  </a:lnTo>
                  <a:lnTo>
                    <a:pt x="199230" y="568832"/>
                  </a:lnTo>
                  <a:lnTo>
                    <a:pt x="202110" y="522451"/>
                  </a:lnTo>
                  <a:lnTo>
                    <a:pt x="210518" y="477791"/>
                  </a:lnTo>
                  <a:lnTo>
                    <a:pt x="224110" y="435198"/>
                  </a:lnTo>
                  <a:lnTo>
                    <a:pt x="242538" y="395019"/>
                  </a:lnTo>
                  <a:lnTo>
                    <a:pt x="265457" y="357600"/>
                  </a:lnTo>
                  <a:lnTo>
                    <a:pt x="292520" y="323287"/>
                  </a:lnTo>
                  <a:lnTo>
                    <a:pt x="323381" y="292426"/>
                  </a:lnTo>
                  <a:lnTo>
                    <a:pt x="357694" y="265363"/>
                  </a:lnTo>
                  <a:lnTo>
                    <a:pt x="395114" y="242444"/>
                  </a:lnTo>
                  <a:lnTo>
                    <a:pt x="435293" y="224016"/>
                  </a:lnTo>
                  <a:lnTo>
                    <a:pt x="477885" y="210424"/>
                  </a:lnTo>
                  <a:lnTo>
                    <a:pt x="522545" y="202015"/>
                  </a:lnTo>
                  <a:lnTo>
                    <a:pt x="568927" y="199135"/>
                  </a:lnTo>
                  <a:lnTo>
                    <a:pt x="56892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0" name="object 130"/>
          <p:cNvSpPr txBox="1"/>
          <p:nvPr/>
        </p:nvSpPr>
        <p:spPr>
          <a:xfrm>
            <a:off x="13800707" y="8058657"/>
            <a:ext cx="74930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1,2</a:t>
            </a:r>
            <a:r>
              <a:rPr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1255267" y="9587150"/>
            <a:ext cx="3894583" cy="2295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i="1" dirty="0">
                <a:latin typeface="Century Gothic"/>
                <a:cs typeface="Century Gothic"/>
              </a:rPr>
              <a:t>*</a:t>
            </a:r>
            <a:r>
              <a:rPr sz="1400" b="1" i="1" dirty="0" smtClean="0">
                <a:latin typeface="Century Gothic"/>
                <a:cs typeface="Century Gothic"/>
              </a:rPr>
              <a:t>202</a:t>
            </a:r>
            <a:r>
              <a:rPr lang="ru-RU" sz="1400" b="1" i="1" dirty="0">
                <a:latin typeface="Century Gothic"/>
                <a:cs typeface="Century Gothic"/>
              </a:rPr>
              <a:t>3</a:t>
            </a:r>
            <a:r>
              <a:rPr sz="1400" b="1" i="1" dirty="0" smtClean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 </a:t>
            </a:r>
            <a:r>
              <a:rPr sz="1400" b="1" i="1" dirty="0">
                <a:latin typeface="Century Gothic"/>
                <a:cs typeface="Century Gothic"/>
              </a:rPr>
              <a:t>– </a:t>
            </a:r>
            <a:r>
              <a:rPr lang="ru-RU" sz="1400" b="1" i="1" spc="-5" dirty="0" smtClean="0">
                <a:latin typeface="Century Gothic"/>
                <a:cs typeface="Century Gothic"/>
              </a:rPr>
              <a:t>план на 01.11.2023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15105380" y="8058657"/>
            <a:ext cx="73952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1,1</a:t>
            </a:r>
            <a:r>
              <a:rPr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16413495" y="8058657"/>
            <a:ext cx="75790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1,0</a:t>
            </a:r>
            <a:r>
              <a:rPr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13601445" y="8915806"/>
            <a:ext cx="3689985" cy="66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3670">
              <a:lnSpc>
                <a:spcPct val="100000"/>
              </a:lnSpc>
              <a:spcBef>
                <a:spcPts val="100"/>
              </a:spcBef>
            </a:pPr>
            <a:r>
              <a:rPr sz="1400" i="1" dirty="0" err="1">
                <a:latin typeface="Century Gothic"/>
                <a:cs typeface="Century Gothic"/>
              </a:rPr>
              <a:t>Доля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 smtClean="0">
                <a:latin typeface="Century Gothic"/>
                <a:cs typeface="Century Gothic"/>
              </a:rPr>
              <a:t>госпошлины </a:t>
            </a:r>
            <a:r>
              <a:rPr sz="1400" i="1" dirty="0" smtClean="0">
                <a:latin typeface="Century Gothic"/>
                <a:cs typeface="Century Gothic"/>
              </a:rPr>
              <a:t>в </a:t>
            </a:r>
            <a:r>
              <a:rPr sz="1400" i="1" dirty="0">
                <a:latin typeface="Century Gothic"/>
                <a:cs typeface="Century Gothic"/>
              </a:rPr>
              <a:t>общем  объеме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 в </a:t>
            </a:r>
            <a:r>
              <a:rPr sz="1400" i="1" spc="-5" dirty="0" smtClean="0">
                <a:latin typeface="Century Gothic"/>
                <a:cs typeface="Century Gothic"/>
              </a:rPr>
              <a:t>202</a:t>
            </a:r>
            <a:r>
              <a:rPr lang="ru-RU" sz="1400" i="1" spc="-5" dirty="0" smtClean="0">
                <a:latin typeface="Century Gothic"/>
                <a:cs typeface="Century Gothic"/>
              </a:rPr>
              <a:t>4</a:t>
            </a:r>
            <a:r>
              <a:rPr sz="1400" i="1" spc="-5" dirty="0" smtClean="0">
                <a:latin typeface="Century Gothic"/>
                <a:cs typeface="Century Gothic"/>
              </a:rPr>
              <a:t>, 202</a:t>
            </a:r>
            <a:r>
              <a:rPr lang="ru-RU" sz="1400" i="1" spc="-5" dirty="0" smtClean="0">
                <a:latin typeface="Century Gothic"/>
                <a:cs typeface="Century Gothic"/>
              </a:rPr>
              <a:t>5</a:t>
            </a:r>
            <a:r>
              <a:rPr sz="1400" i="1" spc="-120" dirty="0" smtClean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</a:t>
            </a:r>
            <a:endParaRPr sz="1400" dirty="0">
              <a:latin typeface="Century Gothic"/>
              <a:cs typeface="Century Gothic"/>
            </a:endParaRPr>
          </a:p>
          <a:p>
            <a:pPr marL="1377950">
              <a:lnSpc>
                <a:spcPts val="1630"/>
              </a:lnSpc>
            </a:pPr>
            <a:r>
              <a:rPr sz="1400" i="1" spc="-5" dirty="0" smtClean="0">
                <a:latin typeface="Century Gothic"/>
                <a:cs typeface="Century Gothic"/>
              </a:rPr>
              <a:t>202</a:t>
            </a:r>
            <a:r>
              <a:rPr lang="ru-RU" sz="1400" i="1" spc="-5" dirty="0" smtClean="0">
                <a:latin typeface="Century Gothic"/>
                <a:cs typeface="Century Gothic"/>
              </a:rPr>
              <a:t>6</a:t>
            </a:r>
            <a:r>
              <a:rPr sz="1400" i="1" spc="-20" dirty="0" smtClean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35506"/>
            <a:ext cx="6889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6" name="TextBox 4095"/>
          <p:cNvSpPr txBox="1"/>
          <p:nvPr/>
        </p:nvSpPr>
        <p:spPr>
          <a:xfrm>
            <a:off x="242682" y="9253072"/>
            <a:ext cx="636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6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17" y="5413607"/>
            <a:ext cx="11334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980" y="5372487"/>
            <a:ext cx="11334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680" y="5402820"/>
            <a:ext cx="11334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5527">
            <a:off x="9156954" y="3911091"/>
            <a:ext cx="3706884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39953" y="1009650"/>
            <a:ext cx="3773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ГОСПОШЛИНА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9950450" y="53340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Century Gothic" pitchFamily="34" charset="0"/>
              </a:rPr>
              <a:t>2023*</a:t>
            </a:r>
            <a:endParaRPr lang="ru-RU" sz="1400" dirty="0">
              <a:latin typeface="Century Gothic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0712450" y="53340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Century Gothic" pitchFamily="34" charset="0"/>
              </a:rPr>
              <a:t>2024</a:t>
            </a:r>
            <a:endParaRPr lang="ru-RU" sz="1400" dirty="0">
              <a:latin typeface="Century Gothic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1474450" y="5334000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Century Gothic" pitchFamily="34" charset="0"/>
              </a:rPr>
              <a:t>2025</a:t>
            </a:r>
            <a:endParaRPr lang="ru-RU" sz="1400" dirty="0">
              <a:latin typeface="Century Gothic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12312650" y="5334000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Century Gothic" pitchFamily="34" charset="0"/>
              </a:rPr>
              <a:t>2026</a:t>
            </a:r>
            <a:endParaRPr lang="ru-RU" sz="1400" dirty="0">
              <a:latin typeface="Century Gothic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9417050" y="6477000"/>
            <a:ext cx="694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6,6 %</a:t>
            </a:r>
            <a:endParaRPr lang="ru-RU" b="1" dirty="0"/>
          </a:p>
        </p:txBody>
      </p:sp>
      <p:sp>
        <p:nvSpPr>
          <p:cNvPr id="106" name="TextBox 105"/>
          <p:cNvSpPr txBox="1"/>
          <p:nvPr/>
        </p:nvSpPr>
        <p:spPr>
          <a:xfrm>
            <a:off x="10684065" y="6495077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6,3%</a:t>
            </a:r>
            <a:endParaRPr lang="ru-RU" b="1" dirty="0"/>
          </a:p>
        </p:txBody>
      </p:sp>
      <p:sp>
        <p:nvSpPr>
          <p:cNvPr id="107" name="TextBox 106"/>
          <p:cNvSpPr txBox="1"/>
          <p:nvPr/>
        </p:nvSpPr>
        <p:spPr>
          <a:xfrm>
            <a:off x="11991868" y="649507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6,1%</a:t>
            </a:r>
            <a:endParaRPr lang="ru-RU" b="1" dirty="0"/>
          </a:p>
        </p:txBody>
      </p:sp>
      <p:graphicFrame>
        <p:nvGraphicFramePr>
          <p:cNvPr id="135" name="Диаграмма 134"/>
          <p:cNvGraphicFramePr/>
          <p:nvPr>
            <p:extLst>
              <p:ext uri="{D42A27DB-BD31-4B8C-83A1-F6EECF244321}">
                <p14:modId xmlns:p14="http://schemas.microsoft.com/office/powerpoint/2010/main" val="2363849766"/>
              </p:ext>
            </p:extLst>
          </p:nvPr>
        </p:nvGraphicFramePr>
        <p:xfrm>
          <a:off x="13481482" y="3593439"/>
          <a:ext cx="3280833" cy="2466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71399"/>
            <a:ext cx="110147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A2AA"/>
                </a:solidFill>
              </a:rPr>
              <a:t>ОБЪЕМ И </a:t>
            </a:r>
            <a:r>
              <a:rPr sz="2400" spc="-5" dirty="0">
                <a:solidFill>
                  <a:srgbClr val="00A2AA"/>
                </a:solidFill>
              </a:rPr>
              <a:t>СТРУКТУРА НЕНАЛОГОВЫХ ДОХОДОВ </a:t>
            </a:r>
            <a:r>
              <a:rPr lang="ru-RU" sz="2400" dirty="0" smtClean="0">
                <a:solidFill>
                  <a:srgbClr val="00A2AA"/>
                </a:solidFill>
              </a:rPr>
              <a:t>МЕСТНОГО</a:t>
            </a:r>
            <a:r>
              <a:rPr sz="2400" spc="25" dirty="0" smtClean="0">
                <a:solidFill>
                  <a:srgbClr val="00A2AA"/>
                </a:solidFill>
              </a:rPr>
              <a:t> </a:t>
            </a:r>
            <a:r>
              <a:rPr sz="2400" dirty="0">
                <a:solidFill>
                  <a:srgbClr val="00A2AA"/>
                </a:solidFill>
              </a:rPr>
              <a:t>БЮДЖЕТА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550105"/>
              </p:ext>
            </p:extLst>
          </p:nvPr>
        </p:nvGraphicFramePr>
        <p:xfrm>
          <a:off x="1513586" y="847217"/>
          <a:ext cx="11260452" cy="88397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60115"/>
                <a:gridCol w="1308100"/>
                <a:gridCol w="1623060"/>
                <a:gridCol w="1623059"/>
                <a:gridCol w="1623059"/>
                <a:gridCol w="1623059"/>
              </a:tblGrid>
              <a:tr h="6608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400" b="1" i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9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33679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9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33679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9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33679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9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33679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9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33679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</a:tr>
              <a:tr h="33677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Неналоговые доходы,</a:t>
                      </a:r>
                      <a:r>
                        <a:rPr sz="1600" b="1" spc="6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всего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spc="-5" dirty="0" smtClean="0">
                          <a:latin typeface="Century Gothic"/>
                          <a:cs typeface="Century Gothic"/>
                        </a:rPr>
                        <a:t>44,8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spc="-5" dirty="0" smtClean="0">
                          <a:latin typeface="Century Gothic"/>
                          <a:cs typeface="Century Gothic"/>
                        </a:rPr>
                        <a:t>42,9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spc="-5" dirty="0" smtClean="0">
                          <a:latin typeface="Century Gothic"/>
                          <a:cs typeface="Century Gothic"/>
                        </a:rPr>
                        <a:t>34,3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spc="-5" dirty="0" smtClean="0">
                          <a:latin typeface="Century Gothic"/>
                          <a:cs typeface="Century Gothic"/>
                        </a:rPr>
                        <a:t>33,4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spc="-5" dirty="0" smtClean="0">
                          <a:latin typeface="Century Gothic"/>
                          <a:cs typeface="Century Gothic"/>
                        </a:rPr>
                        <a:t>33,7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</a:tr>
              <a:tr h="751869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Доходы,</a:t>
                      </a:r>
                      <a:r>
                        <a:rPr lang="ru-RU" sz="1600" spc="-10" baseline="0" dirty="0" smtClean="0">
                          <a:latin typeface="Century Gothic"/>
                          <a:cs typeface="Century Gothic"/>
                        </a:rPr>
                        <a:t> получаемые в виде арендной платы за земельные участки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9,1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8,2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8,5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8,5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8,5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</a:tr>
              <a:tr h="33677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20,3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19,1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24,8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25,4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25,2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522181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Доходы от сдачи в аренду имущества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3,9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4,3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3,5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3,5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3,5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</a:tr>
              <a:tr h="336776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>
                        <a:latin typeface="Century Gothic"/>
                        <a:cs typeface="Century Gothic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8,7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10,0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10,2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10,5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10,4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985107">
                <a:tc>
                  <a:txBody>
                    <a:bodyPr/>
                    <a:lstStyle/>
                    <a:p>
                      <a:pPr marL="9525" marR="513080" algn="just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Доходы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от оказания 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платных 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услуг и компенсации затрат  государства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10,8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13,1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11,4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</a:tr>
              <a:tr h="33677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>
                        <a:latin typeface="Century Gothic"/>
                        <a:cs typeface="Century Gothic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24,1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30,5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33,2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33,5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33,2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750742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Доходы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от</a:t>
                      </a:r>
                      <a:r>
                        <a:rPr sz="1600" spc="1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реализации имущества, земельных участков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8,4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11,5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4,6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3,6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3,6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</a:tr>
              <a:tr h="33677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>
                        <a:latin typeface="Century Gothic"/>
                        <a:cs typeface="Century Gothic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18,8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26,8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13,4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10,8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10,7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65382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Плата за негативное воздействие на окружающую среду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8,7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4,9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5,3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5,6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5,9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</a:tr>
              <a:tr h="33677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>
                        <a:latin typeface="Century Gothic"/>
                        <a:cs typeface="Century Gothic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19,4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11,5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15,5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16,8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17,5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</a:tr>
              <a:tr h="779743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600" b="0" spc="-10" dirty="0" smtClean="0">
                          <a:latin typeface="Century Gothic"/>
                          <a:cs typeface="Century Gothic"/>
                        </a:rPr>
                        <a:t>Штрафы, санкции, возмещение ущерба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4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b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b="0" spc="-10" dirty="0" smtClean="0">
                          <a:latin typeface="Century Gothic"/>
                          <a:cs typeface="Century Gothic"/>
                        </a:rPr>
                        <a:t>3,5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b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b="0" spc="-5" dirty="0" smtClean="0">
                          <a:latin typeface="Century Gothic"/>
                          <a:cs typeface="Century Gothic"/>
                        </a:rPr>
                        <a:t>0,7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b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b="0" spc="-10" dirty="0" smtClean="0">
                          <a:latin typeface="Century Gothic"/>
                          <a:cs typeface="Century Gothic"/>
                        </a:rPr>
                        <a:t>0,8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b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b="0" spc="-10" dirty="0" smtClean="0">
                          <a:latin typeface="Century Gothic"/>
                          <a:cs typeface="Century Gothic"/>
                        </a:rPr>
                        <a:t>0,8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b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b="0" spc="-10" dirty="0" smtClean="0">
                          <a:latin typeface="Century Gothic"/>
                          <a:cs typeface="Century Gothic"/>
                        </a:rPr>
                        <a:t>0,8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</a:tr>
              <a:tr h="33679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7,8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1,6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2,3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2,4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i="1" dirty="0" smtClean="0">
                          <a:latin typeface="Century Gothic"/>
                          <a:cs typeface="Century Gothic"/>
                        </a:rPr>
                        <a:t>2,4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309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lang="ru-RU" sz="1600" b="0" dirty="0" smtClean="0">
                          <a:latin typeface="Century Gothic"/>
                          <a:cs typeface="Century Gothic"/>
                        </a:rPr>
                        <a:t>Прочие </a:t>
                      </a:r>
                      <a:r>
                        <a:rPr lang="ru-RU" sz="1600" b="0" dirty="0" err="1" smtClean="0">
                          <a:latin typeface="Century Gothic"/>
                          <a:cs typeface="Century Gothic"/>
                        </a:rPr>
                        <a:t>неналогавые</a:t>
                      </a:r>
                      <a:r>
                        <a:rPr lang="ru-RU" sz="1600" b="0" dirty="0" smtClean="0">
                          <a:latin typeface="Century Gothic"/>
                          <a:cs typeface="Century Gothic"/>
                        </a:rPr>
                        <a:t> доходы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0" dirty="0" smtClean="0">
                          <a:latin typeface="Century Gothic"/>
                          <a:cs typeface="Century Gothic"/>
                        </a:rPr>
                        <a:t>0,4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0" dirty="0" smtClean="0">
                          <a:latin typeface="Century Gothic"/>
                          <a:cs typeface="Century Gothic"/>
                        </a:rPr>
                        <a:t>0,2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0" dirty="0" smtClean="0">
                          <a:latin typeface="Century Gothic"/>
                          <a:cs typeface="Century Gothic"/>
                        </a:rPr>
                        <a:t>0,2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0" dirty="0" smtClean="0">
                          <a:latin typeface="Century Gothic"/>
                          <a:cs typeface="Century Gothic"/>
                        </a:rPr>
                        <a:t>0,2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0" dirty="0" smtClean="0">
                          <a:latin typeface="Century Gothic"/>
                          <a:cs typeface="Century Gothic"/>
                        </a:rPr>
                        <a:t>0,2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3679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lang="ru-RU" sz="1600" b="1" dirty="0" smtClean="0">
                          <a:latin typeface="Century Gothic"/>
                          <a:cs typeface="Century Gothic"/>
                        </a:rPr>
                        <a:t>доля в неналоговых доходах, %</a:t>
                      </a:r>
                    </a:p>
                    <a:p>
                      <a:pPr marL="952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dirty="0" smtClean="0">
                          <a:latin typeface="Century Gothic"/>
                          <a:cs typeface="Century Gothic"/>
                        </a:rPr>
                        <a:t>0,9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dirty="0" smtClean="0">
                          <a:latin typeface="Century Gothic"/>
                          <a:cs typeface="Century Gothic"/>
                        </a:rPr>
                        <a:t>0,5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dirty="0" smtClean="0">
                          <a:latin typeface="Century Gothic"/>
                          <a:cs typeface="Century Gothic"/>
                        </a:rPr>
                        <a:t>0,6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dirty="0" smtClean="0">
                          <a:latin typeface="Century Gothic"/>
                          <a:cs typeface="Century Gothic"/>
                        </a:rPr>
                        <a:t>0,6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dirty="0" smtClean="0">
                          <a:latin typeface="Century Gothic"/>
                          <a:cs typeface="Century Gothic"/>
                        </a:rPr>
                        <a:t>0,6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3134593" y="2587574"/>
            <a:ext cx="4018279" cy="447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655"/>
              </a:lnSpc>
              <a:spcBef>
                <a:spcPts val="105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неналоговых </a:t>
            </a:r>
            <a:r>
              <a:rPr sz="1400" i="1" dirty="0">
                <a:latin typeface="Century Gothic"/>
                <a:cs typeface="Century Gothic"/>
              </a:rPr>
              <a:t>доходов в общем</a:t>
            </a:r>
            <a:r>
              <a:rPr sz="1400" i="1" spc="-13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объеме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55"/>
              </a:lnSpc>
            </a:pP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 smtClean="0">
                <a:latin typeface="Century Gothic"/>
                <a:cs typeface="Century Gothic"/>
              </a:rPr>
              <a:t>местного </a:t>
            </a:r>
            <a:r>
              <a:rPr sz="1400" i="1" spc="-5" dirty="0" smtClean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 </a:t>
            </a:r>
            <a:r>
              <a:rPr sz="1400" b="1" i="1" dirty="0">
                <a:latin typeface="Century Gothic"/>
                <a:cs typeface="Century Gothic"/>
              </a:rPr>
              <a:t>в </a:t>
            </a:r>
            <a:r>
              <a:rPr sz="1400" b="1" i="1" dirty="0" smtClean="0">
                <a:latin typeface="Century Gothic"/>
                <a:cs typeface="Century Gothic"/>
              </a:rPr>
              <a:t>202</a:t>
            </a:r>
            <a:r>
              <a:rPr lang="ru-RU" sz="1400" b="1" i="1" dirty="0" smtClean="0">
                <a:latin typeface="Century Gothic"/>
                <a:cs typeface="Century Gothic"/>
              </a:rPr>
              <a:t>4</a:t>
            </a:r>
            <a:r>
              <a:rPr sz="1400" b="1" i="1" spc="-145" dirty="0" smtClean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674850" y="1143000"/>
            <a:ext cx="943356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 smtClean="0">
                <a:solidFill>
                  <a:srgbClr val="00856F"/>
                </a:solidFill>
                <a:latin typeface="Century Gothic"/>
                <a:cs typeface="Century Gothic"/>
              </a:rPr>
              <a:t>4,1</a:t>
            </a:r>
            <a:r>
              <a:rPr sz="2800" b="1" spc="-15" dirty="0" smtClean="0">
                <a:solidFill>
                  <a:srgbClr val="00856F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134593" y="5849238"/>
            <a:ext cx="4017645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43510" marR="5080" indent="-131445">
              <a:lnSpc>
                <a:spcPts val="1630"/>
              </a:lnSpc>
              <a:spcBef>
                <a:spcPts val="200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неналоговых </a:t>
            </a:r>
            <a:r>
              <a:rPr sz="1400" i="1" dirty="0">
                <a:latin typeface="Century Gothic"/>
                <a:cs typeface="Century Gothic"/>
              </a:rPr>
              <a:t>доходов в общем</a:t>
            </a:r>
            <a:r>
              <a:rPr sz="1400" i="1" spc="-14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объеме 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 smtClean="0">
                <a:latin typeface="Century Gothic"/>
                <a:cs typeface="Century Gothic"/>
              </a:rPr>
              <a:t>местного</a:t>
            </a:r>
            <a:r>
              <a:rPr sz="1400" i="1" spc="-5" dirty="0" smtClean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 </a:t>
            </a:r>
            <a:r>
              <a:rPr sz="1400" b="1" i="1" dirty="0">
                <a:latin typeface="Century Gothic"/>
                <a:cs typeface="Century Gothic"/>
              </a:rPr>
              <a:t>в </a:t>
            </a:r>
            <a:r>
              <a:rPr sz="1400" b="1" i="1" dirty="0" smtClean="0">
                <a:latin typeface="Century Gothic"/>
                <a:cs typeface="Century Gothic"/>
              </a:rPr>
              <a:t>202</a:t>
            </a:r>
            <a:r>
              <a:rPr lang="ru-RU" sz="1400" b="1" i="1" dirty="0">
                <a:latin typeface="Century Gothic"/>
                <a:cs typeface="Century Gothic"/>
              </a:rPr>
              <a:t>5</a:t>
            </a:r>
            <a:r>
              <a:rPr sz="1400" b="1" i="1" spc="-145" dirty="0" smtClean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751050" y="4191000"/>
            <a:ext cx="1019556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 smtClean="0">
                <a:solidFill>
                  <a:srgbClr val="00856F"/>
                </a:solidFill>
                <a:latin typeface="Century Gothic"/>
                <a:cs typeface="Century Gothic"/>
              </a:rPr>
              <a:t>4,4</a:t>
            </a:r>
            <a:r>
              <a:rPr sz="2800" b="1" spc="-15" dirty="0" smtClean="0">
                <a:solidFill>
                  <a:srgbClr val="00856F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134593" y="9160256"/>
            <a:ext cx="4017645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43510" marR="5080" indent="-131445">
              <a:lnSpc>
                <a:spcPts val="1630"/>
              </a:lnSpc>
              <a:spcBef>
                <a:spcPts val="200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неналоговых </a:t>
            </a:r>
            <a:r>
              <a:rPr sz="1400" i="1" dirty="0">
                <a:latin typeface="Century Gothic"/>
                <a:cs typeface="Century Gothic"/>
              </a:rPr>
              <a:t>доходов в общем</a:t>
            </a:r>
            <a:r>
              <a:rPr sz="1400" i="1" spc="-14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объеме 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 smtClean="0">
                <a:latin typeface="Century Gothic"/>
                <a:cs typeface="Century Gothic"/>
              </a:rPr>
              <a:t>местного</a:t>
            </a:r>
            <a:r>
              <a:rPr sz="1400" i="1" spc="-5" dirty="0" smtClean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 </a:t>
            </a:r>
            <a:r>
              <a:rPr sz="1400" b="1" i="1" dirty="0">
                <a:latin typeface="Century Gothic"/>
                <a:cs typeface="Century Gothic"/>
              </a:rPr>
              <a:t>в </a:t>
            </a:r>
            <a:r>
              <a:rPr sz="1400" b="1" i="1" dirty="0" smtClean="0">
                <a:latin typeface="Century Gothic"/>
                <a:cs typeface="Century Gothic"/>
              </a:rPr>
              <a:t>202</a:t>
            </a:r>
            <a:r>
              <a:rPr lang="ru-RU" sz="1400" b="1" i="1" dirty="0">
                <a:latin typeface="Century Gothic"/>
                <a:cs typeface="Century Gothic"/>
              </a:rPr>
              <a:t>6</a:t>
            </a:r>
            <a:r>
              <a:rPr sz="1400" b="1" i="1" spc="-145" dirty="0" smtClean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827250" y="7315200"/>
            <a:ext cx="108597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 smtClean="0">
                <a:solidFill>
                  <a:srgbClr val="00856F"/>
                </a:solidFill>
                <a:latin typeface="Century Gothic"/>
                <a:cs typeface="Century Gothic"/>
              </a:rPr>
              <a:t>4,1</a:t>
            </a:r>
            <a:r>
              <a:rPr sz="2800" b="1" spc="-15" dirty="0" smtClean="0">
                <a:solidFill>
                  <a:srgbClr val="00856F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30" y="91978"/>
            <a:ext cx="6889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240665" y="9160256"/>
            <a:ext cx="68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7</a:t>
            </a:r>
            <a:endParaRPr lang="ru-RU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071055181"/>
              </p:ext>
            </p:extLst>
          </p:nvPr>
        </p:nvGraphicFramePr>
        <p:xfrm>
          <a:off x="13531850" y="173849"/>
          <a:ext cx="2899834" cy="2390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2222576005"/>
              </p:ext>
            </p:extLst>
          </p:nvPr>
        </p:nvGraphicFramePr>
        <p:xfrm>
          <a:off x="13848015" y="3079035"/>
          <a:ext cx="25908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2181142939"/>
              </p:ext>
            </p:extLst>
          </p:nvPr>
        </p:nvGraphicFramePr>
        <p:xfrm>
          <a:off x="13531851" y="6296278"/>
          <a:ext cx="3216994" cy="2599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8308" y="171399"/>
            <a:ext cx="11805920" cy="1495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ОБЪЕМ И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СТРУКТУРА БЕЗВОЗМЕЗДНЫХ</a:t>
            </a:r>
            <a:r>
              <a:rPr sz="2400" b="1" spc="3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ПОСТУПЛЕНИЙ</a:t>
            </a:r>
            <a:endParaRPr sz="2400">
              <a:latin typeface="Century Gothic"/>
              <a:cs typeface="Century Gothic"/>
            </a:endParaRPr>
          </a:p>
          <a:p>
            <a:pPr marL="219075" marR="5080" algn="just">
              <a:lnSpc>
                <a:spcPct val="100000"/>
              </a:lnSpc>
              <a:spcBef>
                <a:spcPts val="2205"/>
              </a:spcBef>
            </a:pPr>
            <a:r>
              <a:rPr sz="180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БЕЗВОЗМЕЗДНЫЕ ПОСТУПЛЕНИЯ </a:t>
            </a:r>
            <a:r>
              <a:rPr sz="1800" b="1" dirty="0">
                <a:solidFill>
                  <a:srgbClr val="005254"/>
                </a:solidFill>
                <a:latin typeface="Century Gothic"/>
                <a:cs typeface="Century Gothic"/>
              </a:rPr>
              <a:t>-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средства, безвозмездно поступающие </a:t>
            </a:r>
            <a:r>
              <a:rPr sz="1800" dirty="0">
                <a:solidFill>
                  <a:srgbClr val="005254"/>
                </a:solidFill>
                <a:latin typeface="Century Gothic"/>
                <a:cs typeface="Century Gothic"/>
              </a:rPr>
              <a:t>в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бюджет </a:t>
            </a:r>
            <a:r>
              <a:rPr sz="1800" dirty="0">
                <a:solidFill>
                  <a:srgbClr val="005254"/>
                </a:solidFill>
                <a:latin typeface="Century Gothic"/>
                <a:cs typeface="Century Gothic"/>
              </a:rPr>
              <a:t>из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другого  бюджета </a:t>
            </a:r>
            <a:r>
              <a:rPr sz="1800" dirty="0">
                <a:solidFill>
                  <a:srgbClr val="005254"/>
                </a:solidFill>
                <a:latin typeface="Century Gothic"/>
                <a:cs typeface="Century Gothic"/>
              </a:rPr>
              <a:t>в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форме дотаций, субвенций, субсидий, иных межбюджетных трансфертов, </a:t>
            </a:r>
            <a:r>
              <a:rPr sz="1800" dirty="0">
                <a:solidFill>
                  <a:srgbClr val="005254"/>
                </a:solidFill>
                <a:latin typeface="Century Gothic"/>
                <a:cs typeface="Century Gothic"/>
              </a:rPr>
              <a:t>а 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также от </a:t>
            </a:r>
            <a:r>
              <a:rPr sz="1800" spc="-10" dirty="0">
                <a:solidFill>
                  <a:srgbClr val="005254"/>
                </a:solidFill>
                <a:latin typeface="Century Gothic"/>
                <a:cs typeface="Century Gothic"/>
              </a:rPr>
              <a:t>физических </a:t>
            </a:r>
            <a:r>
              <a:rPr sz="1800" dirty="0">
                <a:solidFill>
                  <a:srgbClr val="005254"/>
                </a:solidFill>
                <a:latin typeface="Century Gothic"/>
                <a:cs typeface="Century Gothic"/>
              </a:rPr>
              <a:t>и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юридических</a:t>
            </a:r>
            <a:r>
              <a:rPr sz="1800" spc="95" dirty="0">
                <a:solidFill>
                  <a:srgbClr val="005254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лиц</a:t>
            </a:r>
            <a:endParaRPr sz="1800">
              <a:latin typeface="Century Gothic"/>
              <a:cs typeface="Century Gothic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650658"/>
              </p:ext>
            </p:extLst>
          </p:nvPr>
        </p:nvGraphicFramePr>
        <p:xfrm>
          <a:off x="1252105" y="1698180"/>
          <a:ext cx="11684000" cy="67252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37250"/>
                <a:gridCol w="1149350"/>
                <a:gridCol w="1149350"/>
                <a:gridCol w="1149350"/>
                <a:gridCol w="1149350"/>
                <a:gridCol w="1149350"/>
              </a:tblGrid>
              <a:tr h="335279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3486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</a:tr>
              <a:tr h="33527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Безвозмездные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поступления,</a:t>
                      </a:r>
                      <a:r>
                        <a:rPr sz="1600" b="1" spc="9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всего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marR="170180" algn="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1 508,8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1</a:t>
                      </a:r>
                      <a:r>
                        <a:rPr lang="ru-RU" sz="1600" b="1" spc="-10" baseline="0" dirty="0" smtClean="0">
                          <a:latin typeface="Century Gothic"/>
                          <a:cs typeface="Century Gothic"/>
                        </a:rPr>
                        <a:t> 276,2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609,2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517,4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b="1" spc="-10" dirty="0" smtClean="0">
                          <a:latin typeface="Century Gothic"/>
                          <a:cs typeface="Century Gothic"/>
                        </a:rPr>
                        <a:t>563,0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</a:tr>
              <a:tr h="14325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Дотации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1440" marR="889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денежные средства, </a:t>
                      </a:r>
                      <a:r>
                        <a:rPr sz="1400" i="1" spc="-10" dirty="0">
                          <a:latin typeface="Century Gothic"/>
                          <a:cs typeface="Century Gothic"/>
                        </a:rPr>
                        <a:t>которые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предоставляются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безвозмездно и  безвозвратно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из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вышестоящего бюджета</a:t>
                      </a:r>
                      <a:r>
                        <a:rPr sz="1400" i="1" spc="-12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нижестоящему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91440" marR="519430">
                        <a:lnSpc>
                          <a:spcPct val="100000"/>
                        </a:lnSpc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бюджету </a:t>
                      </a:r>
                      <a:r>
                        <a:rPr sz="1400" i="1" spc="-10" dirty="0">
                          <a:latin typeface="Century Gothic"/>
                          <a:cs typeface="Century Gothic"/>
                        </a:rPr>
                        <a:t>(например, </a:t>
                      </a:r>
                      <a:r>
                        <a:rPr sz="1400" i="1" spc="-5" dirty="0" err="1" smtClean="0">
                          <a:latin typeface="Century Gothic"/>
                          <a:cs typeface="Century Gothic"/>
                        </a:rPr>
                        <a:t>из</a:t>
                      </a:r>
                      <a:r>
                        <a:rPr lang="ru-RU" sz="1400" i="1" spc="-5" baseline="0" dirty="0" smtClean="0">
                          <a:latin typeface="Century Gothic"/>
                          <a:cs typeface="Century Gothic"/>
                        </a:rPr>
                        <a:t> областного</a:t>
                      </a:r>
                      <a:r>
                        <a:rPr sz="1400" i="1" spc="-5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бюджета </a:t>
                      </a:r>
                      <a:r>
                        <a:rPr sz="1400" i="1" dirty="0" err="1">
                          <a:latin typeface="Century Gothic"/>
                          <a:cs typeface="Century Gothic"/>
                        </a:rPr>
                        <a:t>бюджету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  </a:t>
                      </a:r>
                      <a:r>
                        <a:rPr lang="ru-RU" sz="1400" i="1" dirty="0" smtClean="0">
                          <a:latin typeface="Century Gothic"/>
                          <a:cs typeface="Century Gothic"/>
                        </a:rPr>
                        <a:t>муниципального</a:t>
                      </a:r>
                      <a:r>
                        <a:rPr lang="ru-RU" sz="1400" i="1" baseline="0" dirty="0" smtClean="0">
                          <a:latin typeface="Century Gothic"/>
                          <a:cs typeface="Century Gothic"/>
                        </a:rPr>
                        <a:t> образования</a:t>
                      </a:r>
                      <a:r>
                        <a:rPr sz="1400" i="1" dirty="0" smtClean="0">
                          <a:latin typeface="Century Gothic"/>
                          <a:cs typeface="Century Gothic"/>
                        </a:rPr>
                        <a:t>)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без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установления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цели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их</a:t>
                      </a:r>
                      <a:r>
                        <a:rPr sz="1400" i="1" spc="-7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использования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R="173990" algn="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749,7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140,1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129,0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108,6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107,1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</a:tr>
              <a:tr h="1005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Субвенции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средства, передаваемые безвозмездно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из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одного</a:t>
                      </a:r>
                      <a:r>
                        <a:rPr sz="1400" i="1" spc="-15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уровня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бюджета другому для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осуществления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переданных</a:t>
                      </a:r>
                      <a:r>
                        <a:rPr sz="1400" i="1" spc="-1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полномочий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marR="230504" algn="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288,0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303,4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343,4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333,2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340,2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</a:tr>
              <a:tr h="1005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Субсидии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1440" marR="620395">
                        <a:lnSpc>
                          <a:spcPct val="100000"/>
                        </a:lnSpc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средства, передаваемые безвозмездно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из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одного</a:t>
                      </a:r>
                      <a:r>
                        <a:rPr sz="1400" i="1" spc="-17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уровня  бюджета другому для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софинасирования их</a:t>
                      </a:r>
                      <a:r>
                        <a:rPr sz="1400" i="1" spc="-9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полномочий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marR="230504" algn="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458,0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746,8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123,8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68,0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108,0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Иные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межбюджетные</a:t>
                      </a:r>
                      <a:r>
                        <a:rPr sz="1600" b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трансферты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91440" marR="620395">
                        <a:lnSpc>
                          <a:spcPct val="100000"/>
                        </a:lnSpc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средства, передаваемые безвозмездно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из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одного</a:t>
                      </a:r>
                      <a:r>
                        <a:rPr sz="1400" i="1" spc="-17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уровня  бюджета другому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на финансовое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обеспечение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их  полномочий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R="201930" algn="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11,3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79,9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7,9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7,6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7,8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Иные безвозмездные</a:t>
                      </a:r>
                      <a:r>
                        <a:rPr sz="1600" b="1" spc="5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поступления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1440" marR="205104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поступления от физических и </a:t>
                      </a:r>
                      <a:r>
                        <a:rPr sz="1400" i="1" spc="-5" dirty="0" err="1">
                          <a:latin typeface="Century Gothic"/>
                          <a:cs typeface="Century Gothic"/>
                        </a:rPr>
                        <a:t>юридических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 err="1" smtClean="0">
                          <a:latin typeface="Century Gothic"/>
                          <a:cs typeface="Century Gothic"/>
                        </a:rPr>
                        <a:t>лиц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320675">
                        <a:lnSpc>
                          <a:spcPct val="100000"/>
                        </a:lnSpc>
                        <a:spcBef>
                          <a:spcPts val="162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2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6,1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5,0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3192506" y="2587574"/>
            <a:ext cx="3902710" cy="661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Century Gothic"/>
                <a:cs typeface="Century Gothic"/>
              </a:rPr>
              <a:t>Доля безвозмездных </a:t>
            </a:r>
            <a:r>
              <a:rPr sz="1400" i="1" spc="-5" dirty="0">
                <a:latin typeface="Century Gothic"/>
                <a:cs typeface="Century Gothic"/>
              </a:rPr>
              <a:t>поступлений </a:t>
            </a:r>
            <a:r>
              <a:rPr sz="1400" i="1" dirty="0">
                <a:latin typeface="Century Gothic"/>
                <a:cs typeface="Century Gothic"/>
              </a:rPr>
              <a:t>в</a:t>
            </a:r>
            <a:r>
              <a:rPr sz="1400" i="1" spc="-114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общем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55"/>
              </a:lnSpc>
            </a:pPr>
            <a:r>
              <a:rPr sz="1400" i="1" dirty="0">
                <a:latin typeface="Century Gothic"/>
                <a:cs typeface="Century Gothic"/>
              </a:rPr>
              <a:t>объеме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 smtClean="0">
                <a:latin typeface="Century Gothic"/>
                <a:cs typeface="Century Gothic"/>
              </a:rPr>
              <a:t>местного </a:t>
            </a:r>
            <a:r>
              <a:rPr sz="1400" i="1" spc="-110" dirty="0" smtClean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55"/>
              </a:lnSpc>
            </a:pPr>
            <a:r>
              <a:rPr sz="1400" b="1" i="1" dirty="0">
                <a:latin typeface="Century Gothic"/>
                <a:cs typeface="Century Gothic"/>
              </a:rPr>
              <a:t>в </a:t>
            </a:r>
            <a:r>
              <a:rPr sz="1400" b="1" i="1" dirty="0" smtClean="0">
                <a:latin typeface="Century Gothic"/>
                <a:cs typeface="Century Gothic"/>
              </a:rPr>
              <a:t>202</a:t>
            </a:r>
            <a:r>
              <a:rPr lang="ru-RU" sz="1400" b="1" i="1" dirty="0">
                <a:latin typeface="Century Gothic"/>
                <a:cs typeface="Century Gothic"/>
              </a:rPr>
              <a:t>4</a:t>
            </a:r>
            <a:r>
              <a:rPr lang="ru-RU" sz="1400" b="1" i="1" dirty="0" smtClean="0">
                <a:latin typeface="Century Gothic"/>
                <a:cs typeface="Century Gothic"/>
              </a:rPr>
              <a:t> </a:t>
            </a:r>
            <a:r>
              <a:rPr sz="1400" b="1" i="1" spc="-5" dirty="0" err="1" smtClean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549300" y="1135011"/>
            <a:ext cx="1137411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 smtClean="0">
                <a:solidFill>
                  <a:srgbClr val="016D63"/>
                </a:solidFill>
                <a:latin typeface="Century Gothic"/>
                <a:cs typeface="Century Gothic"/>
              </a:rPr>
              <a:t>81,6</a:t>
            </a:r>
            <a:r>
              <a:rPr sz="2800" b="1" spc="-15" dirty="0" smtClean="0">
                <a:solidFill>
                  <a:srgbClr val="016D63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192506" y="5666994"/>
            <a:ext cx="3903345" cy="6604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Century Gothic"/>
                <a:cs typeface="Century Gothic"/>
              </a:rPr>
              <a:t>Доля безвозмездных поступлений в</a:t>
            </a:r>
            <a:r>
              <a:rPr sz="1400" i="1" spc="-15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общем  объеме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 smtClean="0">
                <a:latin typeface="Century Gothic"/>
                <a:cs typeface="Century Gothic"/>
              </a:rPr>
              <a:t>местного </a:t>
            </a:r>
            <a:r>
              <a:rPr sz="1400" i="1" spc="-110" dirty="0" smtClean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30"/>
              </a:lnSpc>
            </a:pPr>
            <a:r>
              <a:rPr sz="1400" b="1" i="1" dirty="0">
                <a:latin typeface="Century Gothic"/>
                <a:cs typeface="Century Gothic"/>
              </a:rPr>
              <a:t>в </a:t>
            </a:r>
            <a:r>
              <a:rPr sz="1400" b="1" i="1" dirty="0" smtClean="0">
                <a:latin typeface="Century Gothic"/>
                <a:cs typeface="Century Gothic"/>
              </a:rPr>
              <a:t>202</a:t>
            </a:r>
            <a:r>
              <a:rPr lang="ru-RU" sz="1400" b="1" i="1" dirty="0">
                <a:latin typeface="Century Gothic"/>
                <a:cs typeface="Century Gothic"/>
              </a:rPr>
              <a:t>5</a:t>
            </a:r>
            <a:r>
              <a:rPr lang="ru-RU" sz="1400" b="1" i="1" dirty="0" smtClean="0">
                <a:latin typeface="Century Gothic"/>
                <a:cs typeface="Century Gothic"/>
              </a:rPr>
              <a:t> </a:t>
            </a:r>
            <a:r>
              <a:rPr sz="1400" b="1" i="1" spc="-35" dirty="0" smtClean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760194" y="4330457"/>
            <a:ext cx="1061211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dirty="0" smtClean="0">
                <a:ln/>
                <a:solidFill>
                  <a:schemeClr val="accent3"/>
                </a:solidFill>
                <a:latin typeface="Century Gothic"/>
                <a:cs typeface="Century Gothic"/>
              </a:rPr>
              <a:t>82,0</a:t>
            </a:r>
            <a:r>
              <a:rPr sz="2800" b="1" dirty="0" smtClean="0">
                <a:ln/>
                <a:solidFill>
                  <a:schemeClr val="accent3"/>
                </a:solidFill>
                <a:latin typeface="Century Gothic"/>
                <a:cs typeface="Century Gothic"/>
              </a:rPr>
              <a:t>%</a:t>
            </a:r>
            <a:endParaRPr sz="2800" b="1" dirty="0">
              <a:ln/>
              <a:solidFill>
                <a:schemeClr val="accent3"/>
              </a:solidFill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211302" y="8745728"/>
            <a:ext cx="3903345" cy="66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Century Gothic"/>
                <a:cs typeface="Century Gothic"/>
              </a:rPr>
              <a:t>Доля безвозмездных поступлений в</a:t>
            </a:r>
            <a:r>
              <a:rPr sz="1400" i="1" spc="-14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общем  объеме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 smtClean="0">
                <a:latin typeface="Century Gothic"/>
                <a:cs typeface="Century Gothic"/>
              </a:rPr>
              <a:t>местного </a:t>
            </a:r>
            <a:r>
              <a:rPr sz="1400" i="1" dirty="0" err="1" smtClean="0">
                <a:latin typeface="Century Gothic"/>
                <a:cs typeface="Century Gothic"/>
              </a:rPr>
              <a:t>бюджета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30"/>
              </a:lnSpc>
            </a:pPr>
            <a:r>
              <a:rPr sz="1400" b="1" i="1" dirty="0">
                <a:latin typeface="Century Gothic"/>
                <a:cs typeface="Century Gothic"/>
              </a:rPr>
              <a:t>в </a:t>
            </a:r>
            <a:r>
              <a:rPr sz="1400" b="1" i="1" dirty="0" smtClean="0">
                <a:latin typeface="Century Gothic"/>
                <a:cs typeface="Century Gothic"/>
              </a:rPr>
              <a:t>202</a:t>
            </a:r>
            <a:r>
              <a:rPr lang="ru-RU" sz="1400" b="1" i="1" dirty="0" smtClean="0">
                <a:latin typeface="Century Gothic"/>
                <a:cs typeface="Century Gothic"/>
              </a:rPr>
              <a:t>6</a:t>
            </a:r>
            <a:r>
              <a:rPr sz="1400" b="1" i="1" spc="-35" dirty="0" smtClean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760194" y="4330457"/>
            <a:ext cx="1156716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 smtClean="0">
                <a:solidFill>
                  <a:srgbClr val="016D63"/>
                </a:solidFill>
                <a:latin typeface="Century Gothic"/>
                <a:cs typeface="Century Gothic"/>
              </a:rPr>
              <a:t>81,0</a:t>
            </a:r>
            <a:r>
              <a:rPr sz="2800" b="1" spc="-15" dirty="0" smtClean="0">
                <a:solidFill>
                  <a:srgbClr val="016D63"/>
                </a:solidFill>
                <a:latin typeface="Century Gothic"/>
                <a:cs typeface="Century Gothic"/>
              </a:rPr>
              <a:t>%</a:t>
            </a:r>
            <a:r>
              <a:rPr lang="ru-RU" sz="2800" b="1" spc="-15" dirty="0" smtClean="0">
                <a:solidFill>
                  <a:srgbClr val="016D63"/>
                </a:solidFill>
                <a:latin typeface="Century Gothic"/>
                <a:cs typeface="Century Gothic"/>
              </a:rPr>
              <a:t>81,6</a:t>
            </a:r>
            <a:r>
              <a:rPr lang="ru-RU" sz="2800" b="1" spc="-15" dirty="0" smtClean="0">
                <a:solidFill>
                  <a:srgbClr val="016D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8</a:t>
            </a:r>
            <a:r>
              <a:rPr lang="ru-RU" sz="2800" b="1" spc="-15" dirty="0" smtClean="0">
                <a:solidFill>
                  <a:srgbClr val="016D63"/>
                </a:solidFill>
                <a:latin typeface="Century Gothic"/>
                <a:cs typeface="Century Gothic"/>
              </a:rPr>
              <a:t>8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48308" y="8393938"/>
            <a:ext cx="1196848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9075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Безвозмездные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поступления спрогнозированы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в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соответствии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с </a:t>
            </a:r>
            <a:r>
              <a:rPr sz="1400" dirty="0" err="1">
                <a:solidFill>
                  <a:srgbClr val="00A2AA"/>
                </a:solidFill>
                <a:latin typeface="Century Gothic"/>
                <a:cs typeface="Century Gothic"/>
              </a:rPr>
              <a:t>проектом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lang="ru-RU" sz="1400" dirty="0" smtClean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1400" spc="-5" dirty="0" err="1" smtClean="0">
                <a:solidFill>
                  <a:srgbClr val="00A2AA"/>
                </a:solidFill>
                <a:latin typeface="Century Gothic"/>
                <a:cs typeface="Century Gothic"/>
              </a:rPr>
              <a:t>закона</a:t>
            </a:r>
            <a:r>
              <a:rPr lang="ru-RU" sz="1400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 Челябинской области</a:t>
            </a:r>
            <a:endParaRPr sz="1400" dirty="0">
              <a:latin typeface="Century Gothic"/>
              <a:cs typeface="Century Gothic"/>
            </a:endParaRPr>
          </a:p>
          <a:p>
            <a:pPr marL="219075" marR="147320" algn="just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«О </a:t>
            </a:r>
            <a:r>
              <a:rPr sz="1400" dirty="0" err="1" smtClean="0">
                <a:solidFill>
                  <a:srgbClr val="00A2AA"/>
                </a:solidFill>
                <a:latin typeface="Century Gothic"/>
                <a:cs typeface="Century Gothic"/>
              </a:rPr>
              <a:t>бюджете</a:t>
            </a:r>
            <a:r>
              <a:rPr lang="ru-RU" sz="1400" dirty="0" smtClean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1400" dirty="0" smtClean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1400" dirty="0" err="1">
                <a:solidFill>
                  <a:srgbClr val="00A2AA"/>
                </a:solidFill>
                <a:latin typeface="Century Gothic"/>
                <a:cs typeface="Century Gothic"/>
              </a:rPr>
              <a:t>на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1400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202</a:t>
            </a:r>
            <a:r>
              <a:rPr lang="ru-RU"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4</a:t>
            </a:r>
            <a:r>
              <a:rPr sz="1400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год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и на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плановый </a:t>
            </a:r>
            <a:r>
              <a:rPr sz="1400" spc="-5" dirty="0" err="1">
                <a:solidFill>
                  <a:srgbClr val="00A2AA"/>
                </a:solidFill>
                <a:latin typeface="Century Gothic"/>
                <a:cs typeface="Century Gothic"/>
              </a:rPr>
              <a:t>период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1400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202</a:t>
            </a:r>
            <a:r>
              <a:rPr lang="ru-RU"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5</a:t>
            </a:r>
            <a:r>
              <a:rPr sz="1400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и </a:t>
            </a:r>
            <a:r>
              <a:rPr sz="1400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202</a:t>
            </a:r>
            <a:r>
              <a:rPr lang="ru-RU"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6</a:t>
            </a:r>
            <a:r>
              <a:rPr sz="1400" spc="-5" dirty="0" smtClean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годов» </a:t>
            </a:r>
            <a:endParaRPr lang="ru-RU" sz="1400" spc="-5" dirty="0" smtClean="0">
              <a:solidFill>
                <a:srgbClr val="00A2AA"/>
              </a:solidFill>
              <a:latin typeface="Century Gothic"/>
              <a:cs typeface="Century Gothic"/>
            </a:endParaRPr>
          </a:p>
          <a:p>
            <a:pPr marL="219075" marR="147320" algn="just">
              <a:lnSpc>
                <a:spcPct val="100000"/>
              </a:lnSpc>
              <a:spcBef>
                <a:spcPts val="5"/>
              </a:spcBef>
            </a:pPr>
            <a:r>
              <a:rPr sz="1400" b="1" i="1" dirty="0" smtClean="0">
                <a:latin typeface="Century Gothic"/>
                <a:cs typeface="Century Gothic"/>
              </a:rPr>
              <a:t>*202</a:t>
            </a:r>
            <a:r>
              <a:rPr lang="ru-RU" sz="1400" b="1" i="1" dirty="0">
                <a:latin typeface="Century Gothic"/>
                <a:cs typeface="Century Gothic"/>
              </a:rPr>
              <a:t>3</a:t>
            </a:r>
            <a:r>
              <a:rPr sz="1400" b="1" i="1" dirty="0" smtClean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 </a:t>
            </a:r>
            <a:r>
              <a:rPr sz="1400" b="1" i="1" dirty="0">
                <a:latin typeface="Century Gothic"/>
                <a:cs typeface="Century Gothic"/>
              </a:rPr>
              <a:t>– </a:t>
            </a:r>
            <a:r>
              <a:rPr lang="ru-RU" sz="1400" b="1" i="1" spc="-5" dirty="0" smtClean="0">
                <a:latin typeface="Century Gothic"/>
                <a:cs typeface="Century Gothic"/>
              </a:rPr>
              <a:t>план на 01.11.2023</a:t>
            </a:r>
            <a:endParaRPr sz="1400" dirty="0">
              <a:latin typeface="Century Gothic"/>
              <a:cs typeface="Century Gothic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71399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46653" y="9053093"/>
            <a:ext cx="636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8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7631" y="135026"/>
            <a:ext cx="3210686" cy="2220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4527446" y="873401"/>
            <a:ext cx="1197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74,2%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0" y="3442330"/>
            <a:ext cx="32131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0" y="6504190"/>
            <a:ext cx="32131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4670569" y="4290382"/>
            <a:ext cx="1240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68,9%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670569" y="7315200"/>
            <a:ext cx="1375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69,1%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77811" y="0"/>
            <a:ext cx="10732135" cy="9906000"/>
          </a:xfrm>
          <a:custGeom>
            <a:avLst/>
            <a:gdLst/>
            <a:ahLst/>
            <a:cxnLst/>
            <a:rect l="l" t="t" r="r" b="b"/>
            <a:pathLst>
              <a:path w="10732135" h="9906000">
                <a:moveTo>
                  <a:pt x="0" y="9906000"/>
                </a:moveTo>
                <a:lnTo>
                  <a:pt x="10732008" y="9906000"/>
                </a:lnTo>
                <a:lnTo>
                  <a:pt x="1073200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00856F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190615" cy="9906000"/>
          </a:xfrm>
          <a:custGeom>
            <a:avLst/>
            <a:gdLst/>
            <a:ahLst/>
            <a:cxnLst/>
            <a:rect l="l" t="t" r="r" b="b"/>
            <a:pathLst>
              <a:path w="6190615" h="9906000">
                <a:moveTo>
                  <a:pt x="0" y="9906000"/>
                </a:moveTo>
                <a:lnTo>
                  <a:pt x="6190488" y="9906000"/>
                </a:lnTo>
                <a:lnTo>
                  <a:pt x="619048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00856F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77811" y="3986784"/>
            <a:ext cx="10732135" cy="3451860"/>
          </a:xfrm>
          <a:custGeom>
            <a:avLst/>
            <a:gdLst/>
            <a:ahLst/>
            <a:cxnLst/>
            <a:rect l="l" t="t" r="r" b="b"/>
            <a:pathLst>
              <a:path w="10732135" h="3451859">
                <a:moveTo>
                  <a:pt x="10732008" y="0"/>
                </a:moveTo>
                <a:lnTo>
                  <a:pt x="0" y="0"/>
                </a:lnTo>
                <a:lnTo>
                  <a:pt x="0" y="3451860"/>
                </a:lnTo>
                <a:lnTo>
                  <a:pt x="10732008" y="3451860"/>
                </a:lnTo>
                <a:lnTo>
                  <a:pt x="10732008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735951" y="4285869"/>
            <a:ext cx="9011920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НАЦИОНАЛЬНЫЕ</a:t>
            </a:r>
            <a:endParaRPr sz="84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26806" y="4903215"/>
            <a:ext cx="9030970" cy="2434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ПРОЕКТЫ</a:t>
            </a:r>
            <a:endParaRPr sz="15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28501" y="293623"/>
            <a:ext cx="4078604" cy="1449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55"/>
              </a:lnSpc>
              <a:spcBef>
                <a:spcPts val="100"/>
              </a:spcBef>
            </a:pPr>
            <a:r>
              <a:rPr lang="ru-RU" sz="23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УПРАВЛЕНИЕ ФИНАНСОВ АДМИНИСТРАЦИИ КАРАБАШСКОГО ГОРОДСКОГО ОКРУГА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190488" y="0"/>
            <a:ext cx="687705" cy="9906000"/>
          </a:xfrm>
          <a:custGeom>
            <a:avLst/>
            <a:gdLst/>
            <a:ahLst/>
            <a:cxnLst/>
            <a:rect l="l" t="t" r="r" b="b"/>
            <a:pathLst>
              <a:path w="687704" h="9906000">
                <a:moveTo>
                  <a:pt x="687323" y="0"/>
                </a:moveTo>
                <a:lnTo>
                  <a:pt x="0" y="0"/>
                </a:lnTo>
                <a:lnTo>
                  <a:pt x="0" y="9906000"/>
                </a:lnTo>
                <a:lnTo>
                  <a:pt x="687323" y="9906000"/>
                </a:lnTo>
                <a:lnTo>
                  <a:pt x="687323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0983" y="448167"/>
            <a:ext cx="993775" cy="1140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3721</TotalTime>
  <Words>7516</Words>
  <Application>Microsoft Office PowerPoint</Application>
  <PresentationFormat>Произвольный</PresentationFormat>
  <Paragraphs>2808</Paragraphs>
  <Slides>45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2" baseType="lpstr">
      <vt:lpstr>Arial</vt:lpstr>
      <vt:lpstr>Times New Roman</vt:lpstr>
      <vt:lpstr>Calibri</vt:lpstr>
      <vt:lpstr>Century Gothic</vt:lpstr>
      <vt:lpstr>Copperplate Gothic Light</vt:lpstr>
      <vt:lpstr>Wingdings</vt:lpstr>
      <vt:lpstr>Office Theme</vt:lpstr>
      <vt:lpstr>Презентация PowerPoint</vt:lpstr>
      <vt:lpstr>ПОКАЗАТЕЛИ СОЦИАЛЬНО-ЭКОНОМИЧЕСКОГО РАЗВИТИЯ</vt:lpstr>
      <vt:lpstr>ОСНОВНЫЕ ХАРАКТЕРИСТИКИ БЮДЖЕТА КАРАБАШСКОГО ГОРОДСКОГО ОКРУГА</vt:lpstr>
      <vt:lpstr>ОБЪЕМ И СТРУКТУРА НАЛОГОВЫХ ДОХОДОВ БЮДЖЕТА КАРАБАШСКОГО ГОРОДСКОГО ОКРУГА</vt:lpstr>
      <vt:lpstr>НАЛОГОВЫЕ ДОХОДЫ МЕСТНОГО БЮДЖЕТА: налог на доходы физических лиц,  земельный налог, налог на имущество физических лиц</vt:lpstr>
      <vt:lpstr>НАЛОГОВЫЕ ДОХОДЫ  МЕСТНОГО БЮДЖЕТА: акцизы по  подакцизным товарам, единый налог, взимаемый в связи с применением упрощенной системы налогообложения (УСН), госпошлина</vt:lpstr>
      <vt:lpstr>ОБЪЕМ И СТРУКТУРА НЕНАЛОГОВЫХ ДОХОДОВ МЕСТНОГО БЮДЖЕТА</vt:lpstr>
      <vt:lpstr>Презентация PowerPoint</vt:lpstr>
      <vt:lpstr>Презентация PowerPoint</vt:lpstr>
      <vt:lpstr>НАЦИОНАЛЬНЫЕ ПРОЕКТЫ, РЕАЛИЗУЕМЫЕ НА ТЕРРИТОРИИ КАРАБАШСКОГО ГОРОДСКОГО ОКРУГА</vt:lpstr>
      <vt:lpstr>НАЦИОНАЛЬНЫЙ ПРОЕКТ «ДЕМОГРАФИЯ»</vt:lpstr>
      <vt:lpstr>НАЦИОНАЛЬНЫЙ ПРОЕКТ «ОБРАЗОВАНИЕ»</vt:lpstr>
      <vt:lpstr>НАЦИОНАЛЬНЫЙ ПРОЕКТ «ЖИЛЬЕ И ГОРОДСКАЯ СРЕДА»</vt:lpstr>
      <vt:lpstr>АДМИНИСТРАЦИИ Карабашского  городского округа</vt:lpstr>
      <vt:lpstr>Презентация PowerPoint</vt:lpstr>
      <vt:lpstr>РАСХОДЫ МЕСТНОГО БЮДЖЕТА ПО ФУНКЦИОНАЛЬНОЙ СТРУКТУРЕ</vt:lpstr>
      <vt:lpstr>РАСПРЕДЕЛЕНИЕ РАСХОДОВ  МЕСТНОГО БЮДЖЕТА  ПО  МУНИЦИПАЛЬНЫМ ПРОГРАММАМ</vt:lpstr>
      <vt:lpstr>РАСПРЕДЕЛЕНИЕ РАСХОДОВ  МЕСТНОГО БЮДЖЕТА  ПО  МУНИЦИПАЛЬНЫМ ПРОГРАММАМ</vt:lpstr>
      <vt:lpstr>МУНИЦИПАЛЬНАЯ ПРОГРАММА «РАЗВИТИЕ СИСТЕМЫ ОБРАЗОВАНИЯ КАРАБАШСКОГО ГОРОДСКОГО ОКРУГА»</vt:lpstr>
      <vt:lpstr>Презентация PowerPoint</vt:lpstr>
      <vt:lpstr>МУНИЦИПАЛЬНАЯ ПРОГРАММА «РАЗВИТИЕ ДОШКОЛЬНОГО ОБРАЗОВАНИЯ КАРАБАШСКОГО ГОРОДСКОГО ОКРУГА»</vt:lpstr>
      <vt:lpstr>МУНИЦИПАЛЬНАЯ ПРОГРАММА «РАЗВИТИЕ КУЛЬТУРЫ КАРАБАШСКОГО ГОРОДСКОГО ОКРУГА»</vt:lpstr>
      <vt:lpstr>МУНИЦИПАЛЬНАЯ ПРОГРАММА  «СОЦИАЛЬНАЯ ПОДДЕРЖКА НАСЕЛЕНИЯ КАРАБАШСКОГО ГОРОДСКОГО ОКРУГА»</vt:lpstr>
      <vt:lpstr>МУНИЦИПАЛЬНАЯ ПРОГРАММА «РАЗВИТИЕ ФИЗИЧЕСКОЙ КУЛЬТУРЫ И МАССОВОГО  СПОРТА В КАРАБАШСКОМ ГОРОДСКОМ ОКРУГЕ»</vt:lpstr>
      <vt:lpstr>МУНИЦИПАЛЬНАЯ ПРОГРАММА «РАЗВИТИЕ МОЛОДЕЖНОЙ ПОЛИТИКИ В КАРАБАШСКОМ ГОРОДСКОМ ОКРУГЕ</vt:lpstr>
      <vt:lpstr>МУНИЦИПАЛЬНАЯ ПРОГРАММА «ОРГАНИЗАЦИЯ ВРЕМЕННОЙ ТРУДОВОЙ ЗАНЯТОСТИ НЕСОВЕРШЕННОЛЕТНИХ ГРАЖДАН  КАРАБАШСКОГО ГОРОДСКОГО ОКРУГА</vt:lpstr>
      <vt:lpstr>МУНИЦИПАЛЬНАЯ ПРОГРАММА  «ПОДДЕРЖКА СОЦИАЛЬНО-ОРИЕНТИРОВАННЫХ НЕКОММЕРЧЕСКИХ ОРГАНИЗАЦИЙ  КАРАБАШСКОГО ГОРОДСКОГО ОКРУГА»</vt:lpstr>
      <vt:lpstr>МУНИЦИПАЛЬНАЯ ПРОГРАММА  «ПОВЫШЕНИЕ ПОЖАРНОЙ БЕЗОПАСНОСТИ В  КАРАБАШСКОМ ГОРОДСКОМ ОКРУГЕ»</vt:lpstr>
      <vt:lpstr>МУНИЦИПАЛЬНАЯ ПРОГРАММА  «КАПИТАЛЬНОЕ СТРОИТЕЛЬСТВО НА ТЕРРИТОРИИ   КАРАБАШСКОГО ГОРОДСКОГО ОКРУГА»</vt:lpstr>
      <vt:lpstr>МУНИЦИПАЛЬНАЯ ПРОГРАММА  «СОДЕРЖАНИЕ И РАЗВИТИЕ МУНИЦИПАЛЬНОГО ХОЗЯЙСТВА  КАРАБАШСКОГО ГОРОДСКОГО ОКРУГА»</vt:lpstr>
      <vt:lpstr>МУНИЦИПАЛЬНАЯ ПРОГРАММА  «ФОРМИРОВАНИЕ СОВРЕМЕННОЙ ГОРОДСКОЙ СРЕДЫ  КАРАБАШСКОГО ГОРОДСКОГО ОКРУГА»</vt:lpstr>
      <vt:lpstr>МУНИЦИПАЛЬНАЯ ПРОГРАММА  «РАЗВИТИЕ ДОРОЖНОГО ХОЗЯЙСТВА, ПОВЫШЕНИЕ БЕЗОПАСНОСТИ ДОРОЖНОГО ДВИЖЕНИЯ И СОЗДАНИЕ БЕЗОПАСНЫХ УСЛОВИЙ ПЕРЕДВИЖЕНИЯ ПЕШЕХОДОВ НА ТЕРРИТОРИИ КАРАБАШСКОГО ГОРОДСКОГО ОКРУГА»</vt:lpstr>
      <vt:lpstr>МУНИЦИПАЛЬНАЯ ПРОГРАММА  «ОБЕСПЕЧЕНИЕ МЕРОПРИЯТИЙ В ОБЛАСТИ ГРАЖДАНСКОЙ ОБОРОНЫ И ЭКОЛОГИИ, ПРЕДУПРЕЖДЕНИЯ И ЛИКВИДАЦИИ ЧРЕЗВЫЧАЙНЫХ СИТУАЦИЙ, БЕЗОПАСНОСТИ ЛЮДЕЙ НА ВОДНЫХ ОБЪЕКТАХ НА ТЕРРИТОРИИ КАРАБАШСКОГО ГОРОДСКОГО ОКРУГА»</vt:lpstr>
      <vt:lpstr>МУНИЦИПАЛЬНАЯ ПРОГРАММА  «СОВЕРШЕНСТВОВАНИЕ МУНИЦИПАЛЬНОГО УПРАВЛЕНИЯКАРАБАШСКОГО ГОРОДСКОГО ОКРУГА»</vt:lpstr>
      <vt:lpstr>МУНИЦИПАЛЬНАЯ ПРОГРАММА  «УПРАВЛЕНИЕ МУНИЦИПАЛЬНЫМИ ФИНАНСАМИ И МУНИЦИПАЛЬНЫМ ДОЛГОМ КАРАБАШСКОГО ГОРОДСКОГО ОКРУГА»</vt:lpstr>
      <vt:lpstr>МУНИЦИПАЛЬНАЯ ПРОГРАММА  «ПРОФИЛАКТИКА ТЕРРОРИЗМА В КАРАБАШСКОМ ГОРОДСКОМ ОКРУГЕ»</vt:lpstr>
      <vt:lpstr>МУНИЦИПАЛЬНАЯ ПРОГРАММА  «ПРОТИВОДЕЙСТВИЕ  ЗЛОУПОТРЕБЛЕНИЮ НАРКОТИЧЕСКИМИ СРЕДСТВАМИ И ИХ НЕЗАКОННОМУ ОБОРОТУ В  КАРАБАШСКОМ ГОРОДСКОМ ОКРУГЕ»</vt:lpstr>
      <vt:lpstr>МУНИЦИПАЛЬНАЯ ПРОГРАММА  «ПРОГРАММА ПО ПРОФИЛАКТИКЕ ПРЕСТУПЛЕНИЙ И ИНЫХ ПРАВОНАРУШЕНИЙ НА ТЕРРИТРИИ   КАРАБАШСКОГО ГОРОДСКОГО ОКРУГА»</vt:lpstr>
      <vt:lpstr>МУНИЦИПАЛЬНАЯ ПРОГРАММА  «ПРОФИЛАКТИКА ПРОЯВЛЕНИЯ ЭКСТРЕМИЗМА НА ТЕРРИТОРИИ    КАРАБАШСКОГО ГОРОДСКОГО ОКРУГА»</vt:lpstr>
      <vt:lpstr>МУНИЦИПАЛЬНАЯ ПРОГРАММА  «РЕАЛИЗАЦИЯ ГОСУДАРСТВЕННОЙ ПОЛИТИКИ НА ТЕРРИТОРИИ    КАРАБАШСКОГО ГОРОДСКОГО ОКРУГА»</vt:lpstr>
      <vt:lpstr>МУНИЦИПАЛЬНАЯ ПРОГРАММА  «СОЗДАНИЕ БЛАГОПРИЯТНЫХ УСЛОВИЙ ДЛЯ ПРИВЛЕЧЕНИЯ МЕДИЦИНСКИХ РАБОТНИКОВ В ГБУЗ «Городская больница г. Карабаша»    </vt:lpstr>
      <vt:lpstr>МУНИЦИПАЛЬНАЯ ПРОГРАММА  «РАЗВИТИЕ САДОВОДЧЕСКИХ НЕКОММЕРЧЕСКИХ ТОВАРИЩЕСТВ НА ТЕРРИТОРИИ КАРАБАШСКОГО ГОРОДСКОГО ОКРУГА</vt:lpstr>
      <vt:lpstr>МУНИЦИПАЛЬНАЯ ПРОГРАММА  «УЛУЧШЕНИЕ УСЛОВИЙ И ОХРАНЫ ТРУДА В  КАРАБАШСКОМ ГОРОДСКОМ ОКРУГЕ</vt:lpstr>
      <vt:lpstr>МУНИЦИПАЛЬНАЯ ПРОГРАММА  «КОМПЛЕКСНОЕ РАЗВИТИЕ СЕЛЬСКИХ ТЕРРИТОРИЙ В  КАРАБАШСКОМ ГОРОДСКОМ ОКРУГЕ</vt:lpstr>
      <vt:lpstr>МУНИЦИПАЛЬНАЯ ПРОГРАММА  «ФОРМИРОВАНИЕ ДОСТУПНОЙ СРЕДЫ ДЛЯ ИНВАЛИДОВ И МАЛОМОБИЛЬНЫХ ГРУПП НАСЕЛЕНИЯ В  КАРАБАШСКОМ ГОРОДСКОМ ОКРУГЕ»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Романова Ольга Александровна</dc:creator>
  <cp:lastModifiedBy>User</cp:lastModifiedBy>
  <cp:revision>366</cp:revision>
  <cp:lastPrinted>2023-11-15T05:55:39Z</cp:lastPrinted>
  <dcterms:created xsi:type="dcterms:W3CDTF">2020-12-03T02:00:54Z</dcterms:created>
  <dcterms:modified xsi:type="dcterms:W3CDTF">2023-11-15T06:28:59Z</dcterms:modified>
</cp:coreProperties>
</file>