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drawings/drawing1.xml" ContentType="application/vnd.openxmlformats-officedocument.drawingml.chartshapes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311" r:id="rId12"/>
    <p:sldId id="285" r:id="rId13"/>
    <p:sldId id="286" r:id="rId14"/>
    <p:sldId id="287" r:id="rId15"/>
    <p:sldId id="288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8" r:id="rId24"/>
    <p:sldId id="299" r:id="rId25"/>
    <p:sldId id="300" r:id="rId26"/>
    <p:sldId id="304" r:id="rId27"/>
    <p:sldId id="305" r:id="rId28"/>
    <p:sldId id="306" r:id="rId29"/>
    <p:sldId id="307" r:id="rId30"/>
    <p:sldId id="308" r:id="rId31"/>
    <p:sldId id="309" r:id="rId32"/>
  </p:sldIdLst>
  <p:sldSz cx="17614900" cy="9906000"/>
  <p:notesSz cx="9928225" cy="6797675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Rockwell Extra Bold" panose="02060903040505020403" pitchFamily="18" charset="0"/>
      <p:bold r:id="rId39"/>
    </p:embeddedFont>
    <p:embeddedFont>
      <p:font typeface="Century Gothic" panose="020B0502020202020204" pitchFamily="34" charset="0"/>
      <p:regular r:id="rId40"/>
      <p:bold r:id="rId41"/>
      <p:italic r:id="rId42"/>
      <p:boldItalic r:id="rId4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403" y="2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391689623451416E-2"/>
          <c:y val="7.4380172203903749E-2"/>
          <c:w val="0.86424035047426284"/>
          <c:h val="0.8831168722510084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Всего</c:v>
                </c:pt>
                <c:pt idx="1">
                  <c:v>налоговые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77.099999999999994</c:v>
                </c:pt>
                <c:pt idx="1">
                  <c:v>22.9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BC-4C93-A71F-B8F65588E2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80-4C75-879E-5F814B840EA2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80-4C75-879E-5F814B840EA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780-4C75-879E-5F814B840EA2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471-4864-874A-C4257CFCC809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780-4C75-879E-5F814B840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2A-44FE-84B4-2820B1ACF634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254-40A8-88BD-D5157CFB96DD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0.6</c:v>
                </c:pt>
                <c:pt idx="1">
                  <c:v>1</c:v>
                </c:pt>
                <c:pt idx="2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2C2-410F-8582-66D0DB57FE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B42-4601-8D64-4E73CD5054DA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B42-4601-8D64-4E73CD5054D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B42-4601-8D64-4E73CD5054DA}"/>
              </c:ext>
            </c:extLst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302-43FC-B799-C293C1D8E6B8}"/>
              </c:ext>
            </c:extLst>
          </c:dPt>
          <c:dPt>
            <c:idx val="6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302-43FC-B799-C293C1D8E6B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302-43FC-B799-C293C1D8E6B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302-43FC-B799-C293C1D8E6B8}"/>
              </c:ext>
            </c:extLst>
          </c:dPt>
          <c:dPt>
            <c:idx val="9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C302-43FC-B799-C293C1D8E6B8}"/>
              </c:ext>
            </c:extLst>
          </c:dPt>
          <c:dPt>
            <c:idx val="10"/>
            <c:bubble3D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C302-43FC-B799-C293C1D8E6B8}"/>
              </c:ext>
            </c:extLst>
          </c:dPt>
          <c:cat>
            <c:strRef>
              <c:f>Лист1!$A$2:$A$14</c:f>
              <c:strCache>
                <c:ptCount val="1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 5</c:v>
                </c:pt>
                <c:pt idx="5">
                  <c:v>Кв. 6</c:v>
                </c:pt>
                <c:pt idx="6">
                  <c:v>Кв. 7</c:v>
                </c:pt>
                <c:pt idx="7">
                  <c:v>Кв. 8</c:v>
                </c:pt>
                <c:pt idx="8">
                  <c:v>Кв. 9</c:v>
                </c:pt>
                <c:pt idx="9">
                  <c:v>Кв. 10</c:v>
                </c:pt>
                <c:pt idx="10">
                  <c:v>Кв. 11</c:v>
                </c:pt>
                <c:pt idx="11">
                  <c:v>Кв. 12</c:v>
                </c:pt>
                <c:pt idx="12">
                  <c:v>Кв. 13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0.8</c:v>
                </c:pt>
                <c:pt idx="1">
                  <c:v>0.01</c:v>
                </c:pt>
                <c:pt idx="2">
                  <c:v>0</c:v>
                </c:pt>
                <c:pt idx="3">
                  <c:v>26.6</c:v>
                </c:pt>
                <c:pt idx="4">
                  <c:v>0</c:v>
                </c:pt>
                <c:pt idx="5">
                  <c:v>10.5</c:v>
                </c:pt>
                <c:pt idx="6">
                  <c:v>15</c:v>
                </c:pt>
                <c:pt idx="7">
                  <c:v>20.9</c:v>
                </c:pt>
                <c:pt idx="8">
                  <c:v>2.8</c:v>
                </c:pt>
                <c:pt idx="9">
                  <c:v>8.9</c:v>
                </c:pt>
                <c:pt idx="10">
                  <c:v>7.5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B42-4601-8D64-4E73CD505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080384601325453E-2"/>
          <c:y val="9.6491228070175433E-2"/>
          <c:w val="0.90218957361007557"/>
          <c:h val="0.9035087719298245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80-4C75-879E-5F814B840EA2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80-4C75-879E-5F814B840EA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780-4C75-879E-5F814B840EA2}"/>
              </c:ext>
            </c:extLst>
          </c:dPt>
          <c:dPt>
            <c:idx val="6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C97-4BC6-87C9-688EA744F1E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C97-4BC6-87C9-688EA744F1E5}"/>
              </c:ext>
            </c:extLst>
          </c:dPt>
          <c:dPt>
            <c:idx val="9"/>
            <c:bubble3D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C97-4BC6-87C9-688EA744F1E5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C97-4BC6-87C9-688EA744F1E5}"/>
              </c:ext>
            </c:extLst>
          </c:dPt>
          <c:cat>
            <c:strRef>
              <c:f>Лист1!$A$2:$A$14</c:f>
              <c:strCache>
                <c:ptCount val="1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 5</c:v>
                </c:pt>
                <c:pt idx="5">
                  <c:v>Кв. 6</c:v>
                </c:pt>
                <c:pt idx="6">
                  <c:v>Кв. 7</c:v>
                </c:pt>
                <c:pt idx="7">
                  <c:v>Кв. 8</c:v>
                </c:pt>
                <c:pt idx="8">
                  <c:v>Кв. 9</c:v>
                </c:pt>
                <c:pt idx="9">
                  <c:v>Кв. 10</c:v>
                </c:pt>
                <c:pt idx="10">
                  <c:v>Кв. 11</c:v>
                </c:pt>
                <c:pt idx="11">
                  <c:v>Кв. 12</c:v>
                </c:pt>
                <c:pt idx="12">
                  <c:v>Кв. 13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0.9</c:v>
                </c:pt>
                <c:pt idx="1">
                  <c:v>1E-3</c:v>
                </c:pt>
                <c:pt idx="2">
                  <c:v>1.2</c:v>
                </c:pt>
                <c:pt idx="3">
                  <c:v>60</c:v>
                </c:pt>
                <c:pt idx="4">
                  <c:v>14.5</c:v>
                </c:pt>
                <c:pt idx="5">
                  <c:v>11</c:v>
                </c:pt>
                <c:pt idx="6">
                  <c:v>6.9</c:v>
                </c:pt>
                <c:pt idx="7">
                  <c:v>10.9</c:v>
                </c:pt>
                <c:pt idx="8">
                  <c:v>0</c:v>
                </c:pt>
                <c:pt idx="9">
                  <c:v>8.4</c:v>
                </c:pt>
                <c:pt idx="10">
                  <c:v>7.5</c:v>
                </c:pt>
                <c:pt idx="11">
                  <c:v>0.5</c:v>
                </c:pt>
                <c:pt idx="12">
                  <c:v>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780-4C75-879E-5F814B840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080384601325453E-2"/>
          <c:y val="9.6491228070175433E-2"/>
          <c:w val="0.90218957361007557"/>
          <c:h val="0.9035087719298245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80-4C75-879E-5F814B840EA2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80-4C75-879E-5F814B840EA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780-4C75-879E-5F814B840EA2}"/>
              </c:ext>
            </c:extLst>
          </c:dPt>
          <c:dPt>
            <c:idx val="6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5BA-4E98-AD0A-02CD1FF8858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5BA-4E98-AD0A-02CD1FF88587}"/>
              </c:ext>
            </c:extLst>
          </c:dPt>
          <c:dPt>
            <c:idx val="9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5BA-4E98-AD0A-02CD1FF88587}"/>
              </c:ext>
            </c:extLst>
          </c:dPt>
          <c:cat>
            <c:strRef>
              <c:f>Лист1!$A$2:$A$14</c:f>
              <c:strCache>
                <c:ptCount val="1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 5</c:v>
                </c:pt>
                <c:pt idx="5">
                  <c:v>Кв. 6</c:v>
                </c:pt>
                <c:pt idx="6">
                  <c:v>Кв. 7</c:v>
                </c:pt>
                <c:pt idx="7">
                  <c:v>Кв. 8</c:v>
                </c:pt>
                <c:pt idx="8">
                  <c:v>Кв. 9</c:v>
                </c:pt>
                <c:pt idx="9">
                  <c:v>Кв. 10</c:v>
                </c:pt>
                <c:pt idx="10">
                  <c:v>Кв. 11</c:v>
                </c:pt>
                <c:pt idx="11">
                  <c:v>Кв. 12</c:v>
                </c:pt>
                <c:pt idx="12">
                  <c:v>Кв. 13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0</c:v>
                </c:pt>
                <c:pt idx="1">
                  <c:v>1E-3</c:v>
                </c:pt>
                <c:pt idx="2">
                  <c:v>0</c:v>
                </c:pt>
                <c:pt idx="3">
                  <c:v>76.5</c:v>
                </c:pt>
                <c:pt idx="4">
                  <c:v>38.299999999999997</c:v>
                </c:pt>
                <c:pt idx="5">
                  <c:v>11</c:v>
                </c:pt>
                <c:pt idx="6">
                  <c:v>6.9</c:v>
                </c:pt>
                <c:pt idx="7">
                  <c:v>10.8</c:v>
                </c:pt>
                <c:pt idx="8">
                  <c:v>0</c:v>
                </c:pt>
                <c:pt idx="9">
                  <c:v>8</c:v>
                </c:pt>
                <c:pt idx="10">
                  <c:v>0</c:v>
                </c:pt>
                <c:pt idx="11">
                  <c:v>0.6</c:v>
                </c:pt>
                <c:pt idx="1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780-4C75-879E-5F814B840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68.099999999999994</c:v>
                </c:pt>
                <c:pt idx="1">
                  <c:v>31.900000000000006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B1-478B-BE7D-B48E99B750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71.7</c:v>
                </c:pt>
                <c:pt idx="1">
                  <c:v>28.299999999999997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03-47E1-AAE8-E6B14BA84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69.2</c:v>
                </c:pt>
                <c:pt idx="1">
                  <c:v>30.799999999999997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B4-440A-97AC-B53B6FA527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20.100000000000001</c:v>
                </c:pt>
                <c:pt idx="1">
                  <c:v>79.900000000000006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40-409D-8953-03AF0252A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15.7</c:v>
                </c:pt>
                <c:pt idx="1">
                  <c:v>84.3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D5-4BBF-B69B-58CD482CD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77</c:v>
                </c:pt>
                <c:pt idx="1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07-49B2-8D44-2C30342162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18.600000000000001</c:v>
                </c:pt>
                <c:pt idx="1">
                  <c:v>81.400000000000006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D9-4889-958E-EC6227BB79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1056.5</c:v>
                </c:pt>
                <c:pt idx="1">
                  <c:v>792.8</c:v>
                </c:pt>
                <c:pt idx="2">
                  <c:v>949.5</c:v>
                </c:pt>
                <c:pt idx="3">
                  <c:v>900</c:v>
                </c:pt>
                <c:pt idx="4">
                  <c:v>931.8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42-4C5C-86CD-2F45C4CA4BE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42-4C5C-86CD-2F45C4CA4BE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742-4C5C-86CD-2F45C4CA4B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1845120"/>
        <c:axId val="250908032"/>
      </c:barChart>
      <c:catAx>
        <c:axId val="25184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0908032"/>
        <c:crosses val="autoZero"/>
        <c:auto val="1"/>
        <c:lblAlgn val="ctr"/>
        <c:lblOffset val="100"/>
        <c:noMultiLvlLbl val="0"/>
      </c:catAx>
      <c:valAx>
        <c:axId val="250908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1845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20.8</c:v>
                </c:pt>
                <c:pt idx="1">
                  <c:v>79.2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2D0-47E0-AFC1-6D72BB8AE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22.4</c:v>
                </c:pt>
                <c:pt idx="1">
                  <c:v>77.599999999999994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9AA-4E60-A9B0-59BBCB9FEF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</c:v>
                </c:pt>
                <c:pt idx="1">
                  <c:v>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72-4C58-A274-83332B0C6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39.5</c:v>
                </c:pt>
                <c:pt idx="1">
                  <c:v>60.5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E92-427F-8A27-77A930CAD6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40.6</c:v>
                </c:pt>
                <c:pt idx="1">
                  <c:v>59.4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5B-4F98-8B42-D77C769D1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39.200000000000003</c:v>
                </c:pt>
                <c:pt idx="1">
                  <c:v>60.8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4B-4445-AA0F-3BF773C111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5.9</c:v>
                </c:pt>
                <c:pt idx="1">
                  <c:v>94.1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00-4F71-A37A-F72CAADE23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6.2</c:v>
                </c:pt>
                <c:pt idx="1">
                  <c:v>93.8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F0-4E2C-A411-AB1A0B7B5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17057348206388"/>
          <c:y val="8.2317081075195031E-2"/>
          <c:w val="0.7387715061219926"/>
          <c:h val="0.87926828108971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76.2</c:v>
                </c:pt>
                <c:pt idx="1">
                  <c:v>23.8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A0-4EA6-B3B4-826D0E9B35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D4-4E55-859E-B76C79519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74196775113149"/>
          <c:y val="8.783763542380367E-2"/>
          <c:w val="0.85927510055735923"/>
          <c:h val="0.8243247291523926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FF-4E82-9FB5-ED3270902C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2.9</c:v>
                </c:pt>
                <c:pt idx="1">
                  <c:v>97.1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55-4C9D-8949-110CCA727F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2.9</c:v>
                </c:pt>
                <c:pt idx="1">
                  <c:v>97.1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512-4B6A-8B8A-AA35EEEE30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8.9</c:v>
                </c:pt>
                <c:pt idx="1">
                  <c:v>8.4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75-42D9-8C98-00196841F39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F75-42D9-8C98-00196841F39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F75-42D9-8C98-00196841F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4141952"/>
        <c:axId val="253834880"/>
      </c:barChart>
      <c:catAx>
        <c:axId val="254141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3834880"/>
        <c:crosses val="autoZero"/>
        <c:auto val="1"/>
        <c:lblAlgn val="ctr"/>
        <c:lblOffset val="100"/>
        <c:noMultiLvlLbl val="0"/>
      </c:catAx>
      <c:valAx>
        <c:axId val="253834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4141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431-448A-9A0C-B26EA198CED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431-448A-9A0C-B26EA198CED2}"/>
              </c:ext>
            </c:extLst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431-448A-9A0C-B26EA198CED2}"/>
              </c:ext>
            </c:extLst>
          </c:dPt>
          <c:dPt>
            <c:idx val="4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431-448A-9A0C-B26EA198CED2}"/>
              </c:ext>
            </c:extLst>
          </c:dPt>
          <c:cat>
            <c:strRef>
              <c:f>Лист1!$A$2:$A$29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Лист1!$B$2:$B$29</c:f>
              <c:numCache>
                <c:formatCode>General</c:formatCode>
                <c:ptCount val="28"/>
                <c:pt idx="0">
                  <c:v>3.5</c:v>
                </c:pt>
                <c:pt idx="1">
                  <c:v>223.3</c:v>
                </c:pt>
                <c:pt idx="2">
                  <c:v>183.7</c:v>
                </c:pt>
                <c:pt idx="3">
                  <c:v>114.8</c:v>
                </c:pt>
                <c:pt idx="4">
                  <c:v>13.2</c:v>
                </c:pt>
                <c:pt idx="5">
                  <c:v>71.7</c:v>
                </c:pt>
                <c:pt idx="6">
                  <c:v>35.299999999999997</c:v>
                </c:pt>
                <c:pt idx="7">
                  <c:v>20.3</c:v>
                </c:pt>
                <c:pt idx="8">
                  <c:v>3.1</c:v>
                </c:pt>
                <c:pt idx="9">
                  <c:v>7.6</c:v>
                </c:pt>
                <c:pt idx="10">
                  <c:v>0.8</c:v>
                </c:pt>
                <c:pt idx="11">
                  <c:v>3.5</c:v>
                </c:pt>
                <c:pt idx="12">
                  <c:v>1.4</c:v>
                </c:pt>
                <c:pt idx="13">
                  <c:v>0.4</c:v>
                </c:pt>
                <c:pt idx="14">
                  <c:v>0.1</c:v>
                </c:pt>
                <c:pt idx="15">
                  <c:v>0.1</c:v>
                </c:pt>
                <c:pt idx="16">
                  <c:v>13.3</c:v>
                </c:pt>
                <c:pt idx="17">
                  <c:v>2.6</c:v>
                </c:pt>
                <c:pt idx="18">
                  <c:v>8.9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431-448A-9A0C-B26EA198CE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0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900-4526-A5A0-C94C5D24D6D8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900-4526-A5A0-C94C5D24D6D8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900-4526-A5A0-C94C5D24D6D8}"/>
              </c:ext>
            </c:extLst>
          </c:dPt>
          <c:dPt>
            <c:idx val="4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900-4526-A5A0-C94C5D24D6D8}"/>
              </c:ext>
            </c:extLst>
          </c:dPt>
          <c:cat>
            <c:strRef>
              <c:f>Лист1!$A$2:$A$29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Лист1!$B$2:$B$29</c:f>
              <c:numCache>
                <c:formatCode>General</c:formatCode>
                <c:ptCount val="28"/>
                <c:pt idx="0">
                  <c:v>30.8</c:v>
                </c:pt>
                <c:pt idx="1">
                  <c:v>218.8</c:v>
                </c:pt>
                <c:pt idx="2">
                  <c:v>188.5</c:v>
                </c:pt>
                <c:pt idx="3">
                  <c:v>112.1</c:v>
                </c:pt>
                <c:pt idx="4">
                  <c:v>38.5</c:v>
                </c:pt>
                <c:pt idx="5">
                  <c:v>73</c:v>
                </c:pt>
                <c:pt idx="6">
                  <c:v>27.9</c:v>
                </c:pt>
                <c:pt idx="7">
                  <c:v>20</c:v>
                </c:pt>
                <c:pt idx="8">
                  <c:v>3.1</c:v>
                </c:pt>
                <c:pt idx="9">
                  <c:v>6</c:v>
                </c:pt>
                <c:pt idx="10">
                  <c:v>0.8</c:v>
                </c:pt>
                <c:pt idx="11">
                  <c:v>7</c:v>
                </c:pt>
                <c:pt idx="12">
                  <c:v>1.4</c:v>
                </c:pt>
                <c:pt idx="13">
                  <c:v>0.4</c:v>
                </c:pt>
                <c:pt idx="14">
                  <c:v>0</c:v>
                </c:pt>
                <c:pt idx="15">
                  <c:v>0.1</c:v>
                </c:pt>
                <c:pt idx="16">
                  <c:v>11.2</c:v>
                </c:pt>
                <c:pt idx="17">
                  <c:v>1.6</c:v>
                </c:pt>
                <c:pt idx="18">
                  <c:v>8.4</c:v>
                </c:pt>
                <c:pt idx="19">
                  <c:v>0.1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900-4526-A5A0-C94C5D24D6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951-4735-9827-FAD6B1E4C0E3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951-4735-9827-FAD6B1E4C0E3}"/>
              </c:ext>
            </c:extLst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951-4735-9827-FAD6B1E4C0E3}"/>
              </c:ext>
            </c:extLst>
          </c:dPt>
          <c:dPt>
            <c:idx val="4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951-4735-9827-FAD6B1E4C0E3}"/>
              </c:ext>
            </c:extLst>
          </c:dPt>
          <c:cat>
            <c:strRef>
              <c:f>Лист1!$A$2:$A$29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Лист1!$B$2:$B$29</c:f>
              <c:numCache>
                <c:formatCode>General</c:formatCode>
                <c:ptCount val="28"/>
                <c:pt idx="0">
                  <c:v>33.1</c:v>
                </c:pt>
                <c:pt idx="1">
                  <c:v>219.1</c:v>
                </c:pt>
                <c:pt idx="2">
                  <c:v>191.8</c:v>
                </c:pt>
                <c:pt idx="3">
                  <c:v>113.2</c:v>
                </c:pt>
                <c:pt idx="4">
                  <c:v>39.200000000000003</c:v>
                </c:pt>
                <c:pt idx="5">
                  <c:v>71.7</c:v>
                </c:pt>
                <c:pt idx="6">
                  <c:v>27.8</c:v>
                </c:pt>
                <c:pt idx="7">
                  <c:v>20</c:v>
                </c:pt>
                <c:pt idx="8">
                  <c:v>3.1</c:v>
                </c:pt>
                <c:pt idx="9">
                  <c:v>6</c:v>
                </c:pt>
                <c:pt idx="10">
                  <c:v>0.8</c:v>
                </c:pt>
                <c:pt idx="11">
                  <c:v>7</c:v>
                </c:pt>
                <c:pt idx="12">
                  <c:v>1.5</c:v>
                </c:pt>
                <c:pt idx="13">
                  <c:v>0.4</c:v>
                </c:pt>
                <c:pt idx="14">
                  <c:v>0</c:v>
                </c:pt>
                <c:pt idx="15">
                  <c:v>0.1</c:v>
                </c:pt>
                <c:pt idx="16">
                  <c:v>11.2</c:v>
                </c:pt>
                <c:pt idx="17">
                  <c:v>1.6</c:v>
                </c:pt>
                <c:pt idx="18">
                  <c:v>8</c:v>
                </c:pt>
                <c:pt idx="19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951-4735-9827-FAD6B1E4C0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158.4</c:v>
                </c:pt>
                <c:pt idx="1">
                  <c:v>130.80000000000001</c:v>
                </c:pt>
                <c:pt idx="2">
                  <c:v>145</c:v>
                </c:pt>
                <c:pt idx="3">
                  <c:v>158.4</c:v>
                </c:pt>
                <c:pt idx="4">
                  <c:v>164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69E-4B82-A572-4BC121BB6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588992"/>
        <c:axId val="157056320"/>
      </c:barChart>
      <c:catAx>
        <c:axId val="1495889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57056320"/>
        <c:crosses val="autoZero"/>
        <c:auto val="1"/>
        <c:lblAlgn val="ctr"/>
        <c:lblOffset val="100"/>
        <c:noMultiLvlLbl val="0"/>
      </c:catAx>
      <c:valAx>
        <c:axId val="15705632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149588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894442936320665E-2"/>
          <c:y val="5.1183729069903344E-2"/>
          <c:w val="0.92323222554009454"/>
          <c:h val="0.79878565961611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2.4</c:v>
                </c:pt>
                <c:pt idx="1">
                  <c:v>3.9</c:v>
                </c:pt>
                <c:pt idx="2">
                  <c:v>3.5</c:v>
                </c:pt>
                <c:pt idx="3">
                  <c:v>3.6</c:v>
                </c:pt>
                <c:pt idx="4">
                  <c:v>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CC-49E7-A2FF-F4CE9814AB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9983744"/>
        <c:axId val="54037312"/>
      </c:barChart>
      <c:catAx>
        <c:axId val="14998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Century Gothic" pitchFamily="34" charset="0"/>
              </a:defRPr>
            </a:pPr>
            <a:endParaRPr lang="ru-RU"/>
          </a:p>
        </c:txPr>
        <c:crossAx val="54037312"/>
        <c:crosses val="autoZero"/>
        <c:auto val="1"/>
        <c:lblAlgn val="ctr"/>
        <c:lblOffset val="100"/>
        <c:noMultiLvlLbl val="0"/>
      </c:catAx>
      <c:valAx>
        <c:axId val="54037312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one"/>
        <c:crossAx val="149983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8080"/>
            </a:solidFill>
          </c:spPr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4.5999999999999996</c:v>
                </c:pt>
                <c:pt idx="1">
                  <c:v>95.4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AB-4D2F-8705-D3AADAB0F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722743811698012E-2"/>
          <c:y val="5.7142857142857141E-2"/>
          <c:w val="0.845577011751523"/>
          <c:h val="0.8952380952380956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8080"/>
            </a:solidFill>
          </c:spPr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5.0999999999999996</c:v>
                </c:pt>
                <c:pt idx="1">
                  <c:v>94.9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56-4175-BF17-1908F5191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52709227350637"/>
          <c:y val="3.1877216658815891E-2"/>
          <c:w val="0.70934092464700493"/>
          <c:h val="0.8831168722510084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8080"/>
            </a:solidFill>
          </c:spPr>
          <c:explosion val="2"/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6.9</c:v>
                </c:pt>
                <c:pt idx="1">
                  <c:v>93.1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EE6-4A14-96CF-4B591D7F3C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0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B42-4601-8D64-4E73CD5054DA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B42-4601-8D64-4E73CD5054D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B42-4601-8D64-4E73CD5054DA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35A-409D-B504-514240F03A73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0.5</c:v>
                </c:pt>
                <c:pt idx="2">
                  <c:v>1.7</c:v>
                </c:pt>
                <c:pt idx="3">
                  <c:v>74.599999999999994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B42-4601-8D64-4E73CD505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0.37143</cdr:x>
      <cdr:y>0.44386</cdr:y>
    </cdr:from>
    <cdr:to>
      <cdr:x>0.68571</cdr:x>
      <cdr:y>0.60578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90600" y="1148834"/>
          <a:ext cx="838200" cy="419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Century Gothic" panose="020B0502020202020204" pitchFamily="34" charset="0"/>
            </a:rPr>
            <a:t>6</a:t>
          </a:r>
          <a:r>
            <a:rPr lang="ru-RU" sz="1600" b="1" dirty="0">
              <a:latin typeface="Century Gothic" panose="020B0502020202020204" pitchFamily="34" charset="0"/>
            </a:rPr>
            <a:t>,2%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991" cy="339884"/>
          </a:xfrm>
          <a:prstGeom prst="rect">
            <a:avLst/>
          </a:prstGeom>
        </p:spPr>
        <p:txBody>
          <a:bodyPr vert="horz" lIns="55560" tIns="27779" rIns="55560" bIns="27779" rtlCol="0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550" y="0"/>
            <a:ext cx="4301991" cy="339884"/>
          </a:xfrm>
          <a:prstGeom prst="rect">
            <a:avLst/>
          </a:prstGeom>
        </p:spPr>
        <p:txBody>
          <a:bodyPr vert="horz" lIns="55560" tIns="27779" rIns="55560" bIns="27779" rtlCol="0"/>
          <a:lstStyle>
            <a:lvl1pPr algn="r">
              <a:defRPr sz="700"/>
            </a:lvl1pPr>
          </a:lstStyle>
          <a:p>
            <a:fld id="{DB1212FB-374F-4E19-95DE-1AA4F3E090B8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703"/>
            <a:ext cx="4301991" cy="339884"/>
          </a:xfrm>
          <a:prstGeom prst="rect">
            <a:avLst/>
          </a:prstGeom>
        </p:spPr>
        <p:txBody>
          <a:bodyPr vert="horz" lIns="55560" tIns="27779" rIns="55560" bIns="27779" rtlCol="0" anchor="b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550" y="6456703"/>
            <a:ext cx="4301991" cy="339884"/>
          </a:xfrm>
          <a:prstGeom prst="rect">
            <a:avLst/>
          </a:prstGeom>
        </p:spPr>
        <p:txBody>
          <a:bodyPr vert="horz" lIns="55560" tIns="27779" rIns="55560" bIns="27779" rtlCol="0" anchor="b"/>
          <a:lstStyle>
            <a:lvl1pPr algn="r">
              <a:defRPr sz="700"/>
            </a:lvl1pPr>
          </a:lstStyle>
          <a:p>
            <a:fld id="{C1B37F80-AF70-4661-A415-C59DD44BB9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382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84" cy="339964"/>
          </a:xfrm>
          <a:prstGeom prst="rect">
            <a:avLst/>
          </a:prstGeom>
        </p:spPr>
        <p:txBody>
          <a:bodyPr vert="horz" lIns="91547" tIns="45773" rIns="91547" bIns="457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357" y="1"/>
            <a:ext cx="4302284" cy="339964"/>
          </a:xfrm>
          <a:prstGeom prst="rect">
            <a:avLst/>
          </a:prstGeom>
        </p:spPr>
        <p:txBody>
          <a:bodyPr vert="horz" lIns="91547" tIns="45773" rIns="91547" bIns="45773" rtlCol="0"/>
          <a:lstStyle>
            <a:lvl1pPr algn="r">
              <a:defRPr sz="1200"/>
            </a:lvl1pPr>
          </a:lstStyle>
          <a:p>
            <a:fld id="{C6CBC7F6-29BF-419D-8570-69DCF741E918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7" tIns="45773" rIns="91547" bIns="457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348" y="3228856"/>
            <a:ext cx="7943531" cy="3059671"/>
          </a:xfrm>
          <a:prstGeom prst="rect">
            <a:avLst/>
          </a:prstGeom>
        </p:spPr>
        <p:txBody>
          <a:bodyPr vert="horz" lIns="91547" tIns="45773" rIns="91547" bIns="457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116"/>
            <a:ext cx="4302284" cy="339963"/>
          </a:xfrm>
          <a:prstGeom prst="rect">
            <a:avLst/>
          </a:prstGeom>
        </p:spPr>
        <p:txBody>
          <a:bodyPr vert="horz" lIns="91547" tIns="45773" rIns="91547" bIns="457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357" y="6456116"/>
            <a:ext cx="4302284" cy="339963"/>
          </a:xfrm>
          <a:prstGeom prst="rect">
            <a:avLst/>
          </a:prstGeom>
        </p:spPr>
        <p:txBody>
          <a:bodyPr vert="horz" lIns="91547" tIns="45773" rIns="91547" bIns="45773" rtlCol="0" anchor="b"/>
          <a:lstStyle>
            <a:lvl1pPr algn="r">
              <a:defRPr sz="1200"/>
            </a:lvl1pPr>
          </a:lstStyle>
          <a:p>
            <a:fld id="{BF962154-C093-45B5-9832-822CAB9AEE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10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21117" y="3070860"/>
            <a:ext cx="14972665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42235" y="5547360"/>
            <a:ext cx="1233043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80745" y="2278380"/>
            <a:ext cx="7662481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071673" y="2278380"/>
            <a:ext cx="7662481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118871"/>
            <a:ext cx="649224" cy="80772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968" y="8471916"/>
            <a:ext cx="1091184" cy="13232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1206" y="117474"/>
            <a:ext cx="17112487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46136" y="1734756"/>
            <a:ext cx="8983980" cy="5490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989066" y="9212580"/>
            <a:ext cx="5636768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80745" y="9212580"/>
            <a:ext cx="4051427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9580" y="9026938"/>
            <a:ext cx="332740" cy="306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EBB300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>
                <a:solidFill>
                  <a:srgbClr val="00856F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‹#›</a:t>
            </a:fld>
            <a:endParaRPr dirty="0">
              <a:solidFill>
                <a:srgbClr val="00856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Relationship Id="rId9" Type="http://schemas.openxmlformats.org/officeDocument/2006/relationships/chart" Target="../charts/char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0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3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4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chart" Target="../charts/chart4.xml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chart" Target="../charts/chart5.xml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A2AA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A2AA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7416" y="3986784"/>
            <a:ext cx="10852785" cy="3328670"/>
          </a:xfrm>
          <a:custGeom>
            <a:avLst/>
            <a:gdLst/>
            <a:ahLst/>
            <a:cxnLst/>
            <a:rect l="l" t="t" r="r" b="b"/>
            <a:pathLst>
              <a:path w="10852785" h="3328670">
                <a:moveTo>
                  <a:pt x="10852403" y="0"/>
                </a:moveTo>
                <a:lnTo>
                  <a:pt x="0" y="0"/>
                </a:lnTo>
                <a:lnTo>
                  <a:pt x="0" y="3328416"/>
                </a:lnTo>
                <a:lnTo>
                  <a:pt x="10852403" y="3328416"/>
                </a:lnTo>
                <a:lnTo>
                  <a:pt x="10852403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380858" y="3892422"/>
            <a:ext cx="9732645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БЮДЖЕТ</a:t>
            </a:r>
            <a:r>
              <a:rPr sz="11500" b="1" spc="-60" dirty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sz="115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ДЛЯ</a:t>
            </a:r>
            <a:endParaRPr sz="115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5994" y="4903215"/>
            <a:ext cx="9840595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800" b="1" dirty="0">
                <a:solidFill>
                  <a:srgbClr val="00797E"/>
                </a:solidFill>
                <a:latin typeface="Century Gothic"/>
                <a:cs typeface="Century Gothic"/>
              </a:rPr>
              <a:t>ГРАЖДАН</a:t>
            </a:r>
            <a:endParaRPr sz="15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28501" y="293623"/>
            <a:ext cx="4078604" cy="144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55"/>
              </a:lnSpc>
              <a:spcBef>
                <a:spcPts val="100"/>
              </a:spcBef>
            </a:pP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Управление финансов Администрации </a:t>
            </a:r>
            <a:r>
              <a:rPr lang="ru-RU" sz="2300" b="1" dirty="0" err="1">
                <a:solidFill>
                  <a:srgbClr val="FFFFFF"/>
                </a:solidFill>
                <a:latin typeface="Century Gothic"/>
                <a:cs typeface="Century Gothic"/>
              </a:rPr>
              <a:t>Карабашского</a:t>
            </a: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 городского округа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226422" y="7563357"/>
            <a:ext cx="812038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НА </a:t>
            </a:r>
            <a:r>
              <a:rPr sz="2400" b="1" dirty="0">
                <a:solidFill>
                  <a:srgbClr val="FFFFFF"/>
                </a:solidFill>
                <a:latin typeface="Century Gothic"/>
                <a:cs typeface="Century Gothic"/>
              </a:rPr>
              <a:t>ОСНОВЕ </a:t>
            </a:r>
            <a:r>
              <a:rPr lang="ru-RU" sz="2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РЕШЕНИЯ СОБРАНИЯ ДЕПУТАТОВ КАРАБАШСКОГО ГОРОДСКОГО ОКРУГА «О БЮДЖЕТЕ  КАРАБАШСКОГО ГОРОДСКОГО ОКРУГА НА 2025 ГОД И ПЛАНОВЫЙ ПЕРИОД 2026 И 2027 ГОДОВ»</a:t>
            </a:r>
            <a:endParaRPr sz="2400" dirty="0">
              <a:latin typeface="Century Gothic"/>
              <a:cs typeface="Century Gothic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850" y="293623"/>
            <a:ext cx="967739" cy="107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11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9160" y="0"/>
            <a:ext cx="16710660" cy="1262380"/>
          </a:xfrm>
          <a:custGeom>
            <a:avLst/>
            <a:gdLst/>
            <a:ahLst/>
            <a:cxnLst/>
            <a:rect l="l" t="t" r="r" b="b"/>
            <a:pathLst>
              <a:path w="16710660" h="1262380">
                <a:moveTo>
                  <a:pt x="16710660" y="0"/>
                </a:moveTo>
                <a:lnTo>
                  <a:pt x="0" y="0"/>
                </a:lnTo>
                <a:lnTo>
                  <a:pt x="0" y="1261872"/>
                </a:lnTo>
                <a:lnTo>
                  <a:pt x="16710660" y="1261872"/>
                </a:lnTo>
                <a:lnTo>
                  <a:pt x="1671066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77595" y="398526"/>
            <a:ext cx="1436306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НАЦИОНАЛЬНЫЕ </a:t>
            </a:r>
            <a:r>
              <a:rPr spc="-5" dirty="0"/>
              <a:t>ПРОЕКТЫ, </a:t>
            </a:r>
            <a:r>
              <a:rPr spc="-10" dirty="0"/>
              <a:t>РЕАЛИЗУЕМЫЕ НА ТЕРРИТОРИИ </a:t>
            </a:r>
            <a:r>
              <a:rPr lang="ru-RU" spc="-10" dirty="0"/>
              <a:t>КАРАБАШСКОГО ГОРОДСКОГО ОКРУГА</a:t>
            </a:r>
            <a:endParaRPr spc="-5" dirty="0"/>
          </a:p>
        </p:txBody>
      </p:sp>
      <p:graphicFrame>
        <p:nvGraphicFramePr>
          <p:cNvPr id="73" name="object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869100"/>
              </p:ext>
            </p:extLst>
          </p:nvPr>
        </p:nvGraphicFramePr>
        <p:xfrm>
          <a:off x="4616058" y="1496616"/>
          <a:ext cx="12960984" cy="7309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9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298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08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208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246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59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Национальный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проект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281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ct val="150000"/>
                        </a:lnSpc>
                        <a:spcBef>
                          <a:spcPts val="580"/>
                        </a:spcBef>
                      </a:pPr>
                      <a:r>
                        <a:rPr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Демография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">
                        <a:lnSpc>
                          <a:spcPts val="1430"/>
                        </a:lnSpc>
                      </a:pPr>
                      <a:r>
                        <a:rPr sz="16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1600" i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рамках</a:t>
                      </a:r>
                      <a:r>
                        <a:rPr sz="1600" i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национального проекта «Демография» </a:t>
                      </a:r>
                      <a:r>
                        <a:rPr sz="1600" i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реализуется</a:t>
                      </a:r>
                      <a:r>
                        <a:rPr sz="1600" i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i="1" spc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i="1" spc="145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региональный</a:t>
                      </a:r>
                      <a:r>
                        <a:rPr lang="ru-RU" sz="1600" i="1" spc="-5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</a:t>
                      </a:r>
                    </a:p>
                    <a:p>
                      <a:pPr marL="5080">
                        <a:lnSpc>
                          <a:spcPts val="1430"/>
                        </a:lnSpc>
                      </a:pPr>
                      <a:endParaRPr lang="ru-RU" sz="1400" i="1" spc="-5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Региональный проект «Финансовая поддержка семей при рождении детей»</a:t>
                      </a:r>
                      <a:endParaRPr lang="ru-RU" sz="1400" i="1" spc="-5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">
                        <a:lnSpc>
                          <a:spcPts val="1430"/>
                        </a:lnSpc>
                      </a:pPr>
                      <a:endParaRPr lang="ru-RU" sz="1400" i="1" spc="-5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0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243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D03A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0"/>
                        </a:spcBef>
                      </a:pPr>
                      <a:r>
                        <a:rPr sz="2000" b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080" marR="0" indent="0" defTabSz="914400" eaLnBrk="1" fontAlgn="auto" latinLnBrk="0" hangingPunct="1">
                        <a:lnSpc>
                          <a:spcPts val="14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6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sz="1600" i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рамках национального проекта «Образование» </a:t>
                      </a:r>
                      <a:r>
                        <a:rPr sz="1600" i="1" spc="-5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реализуется</a:t>
                      </a:r>
                      <a:r>
                        <a:rPr sz="1600" i="1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i="1" spc="145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региональных </a:t>
                      </a:r>
                      <a:r>
                        <a:rPr lang="ru-RU" sz="1600" i="1" spc="-5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</a:p>
                    <a:p>
                      <a:pPr marL="5080">
                        <a:lnSpc>
                          <a:spcPts val="1430"/>
                        </a:lnSpc>
                      </a:pPr>
                      <a:endParaRPr lang="ru-RU" sz="1400" i="1" spc="-5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Региональный проект «Социальная активность»</a:t>
                      </a: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Региональный проект «Патриотическое воспитание граждан Российской федерации»</a:t>
                      </a: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Региональный проект «Современная школа»</a:t>
                      </a: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5080" indent="0">
                        <a:lnSpc>
                          <a:spcPts val="143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Жилье и городская</a:t>
                      </a:r>
                      <a:r>
                        <a:rPr lang="ru-RU" sz="2000" b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среда</a:t>
                      </a:r>
                    </a:p>
                    <a:p>
                      <a:pPr marL="5080" indent="0">
                        <a:lnSpc>
                          <a:spcPts val="1430"/>
                        </a:lnSpc>
                        <a:buFont typeface="Wingdings" panose="05000000000000000000" pitchFamily="2" charset="2"/>
                        <a:buNone/>
                      </a:pPr>
                      <a:endParaRPr lang="ru-RU" sz="2000" b="1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7980" indent="-34290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ru-RU" sz="20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Региональный проект «Формирование комфортной городской среды»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90830" indent="-285750">
                        <a:lnSpc>
                          <a:spcPts val="1430"/>
                        </a:lnSpc>
                        <a:buFont typeface="Wingdings" panose="05000000000000000000" pitchFamily="2" charset="2"/>
                        <a:buChar char="ü"/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7366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endParaRPr lang="ru-RU" sz="1800" dirty="0">
                        <a:latin typeface="Century Gothic"/>
                        <a:cs typeface="Century Gothic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0,4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0,6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0,7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endParaRPr lang="ru-RU" sz="1800" dirty="0">
                        <a:latin typeface="Century Gothic"/>
                        <a:cs typeface="Century Gothic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74,6</a:t>
                      </a:r>
                    </a:p>
                  </a:txBody>
                  <a:tcPr marL="0" marR="0" marT="160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endParaRPr lang="ru-RU" sz="1800" spc="-10" dirty="0">
                        <a:latin typeface="Century Gothic"/>
                        <a:cs typeface="Century Gothic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0,4</a:t>
                      </a: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0,6</a:t>
                      </a: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0</a:t>
                      </a: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endParaRPr lang="ru-RU" sz="1800" spc="-10" dirty="0">
                        <a:latin typeface="Century Gothic"/>
                        <a:cs typeface="Century Gothic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2,9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endParaRPr lang="ru-RU" sz="1800" spc="-1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0,4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0,6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endParaRPr lang="ru-RU" sz="1800" spc="-1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800" spc="0" dirty="0">
                          <a:latin typeface="Century Gothic"/>
                          <a:cs typeface="Century Gothic"/>
                        </a:rPr>
                        <a:t>2,8</a:t>
                      </a:r>
                      <a:endParaRPr lang="ru-RU" sz="1800" spc="-1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65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2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76,8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2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4,4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2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4,4</a:t>
                      </a:r>
                      <a:endParaRPr sz="2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04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7" name="object 77"/>
          <p:cNvSpPr txBox="1"/>
          <p:nvPr/>
        </p:nvSpPr>
        <p:spPr>
          <a:xfrm>
            <a:off x="937099" y="2418713"/>
            <a:ext cx="369332" cy="932497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937099" y="5134735"/>
            <a:ext cx="369332" cy="94615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940452" y="8032190"/>
            <a:ext cx="369332" cy="90674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2400" dirty="0">
              <a:latin typeface="Century Gothic"/>
              <a:cs typeface="Century Gothic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0" y="29474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" name="TextBox 7167"/>
          <p:cNvSpPr txBox="1"/>
          <p:nvPr/>
        </p:nvSpPr>
        <p:spPr>
          <a:xfrm>
            <a:off x="114000" y="8938932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797050" y="2286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8080"/>
                </a:solidFill>
              </a:rPr>
              <a:t>76,8</a:t>
            </a: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 млн. рублей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01850" y="51054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8080"/>
                </a:solidFill>
              </a:rPr>
              <a:t>4,4</a:t>
            </a: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млн.рублей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949450" y="79248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8080"/>
                </a:solidFill>
              </a:rPr>
              <a:t>4,4</a:t>
            </a: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млн.рублей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361443274"/>
              </p:ext>
            </p:extLst>
          </p:nvPr>
        </p:nvGraphicFramePr>
        <p:xfrm>
          <a:off x="1301750" y="1342739"/>
          <a:ext cx="32004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1239068617"/>
              </p:ext>
            </p:extLst>
          </p:nvPr>
        </p:nvGraphicFramePr>
        <p:xfrm>
          <a:off x="1452033" y="4069432"/>
          <a:ext cx="289983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595560916"/>
              </p:ext>
            </p:extLst>
          </p:nvPr>
        </p:nvGraphicFramePr>
        <p:xfrm>
          <a:off x="1375833" y="6824154"/>
          <a:ext cx="3052233" cy="2847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630986" y="4160912"/>
            <a:ext cx="432048" cy="230425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630986" y="6465168"/>
            <a:ext cx="432048" cy="9997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063034" y="6465168"/>
            <a:ext cx="122413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11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9160" y="0"/>
            <a:ext cx="16710660" cy="1262380"/>
          </a:xfrm>
          <a:custGeom>
            <a:avLst/>
            <a:gdLst/>
            <a:ahLst/>
            <a:cxnLst/>
            <a:rect l="l" t="t" r="r" b="b"/>
            <a:pathLst>
              <a:path w="16710660" h="1262380">
                <a:moveTo>
                  <a:pt x="16710660" y="0"/>
                </a:moveTo>
                <a:lnTo>
                  <a:pt x="0" y="0"/>
                </a:lnTo>
                <a:lnTo>
                  <a:pt x="0" y="1261872"/>
                </a:lnTo>
                <a:lnTo>
                  <a:pt x="16710660" y="1261872"/>
                </a:lnTo>
                <a:lnTo>
                  <a:pt x="16710660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77595" y="398526"/>
            <a:ext cx="1436306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" dirty="0"/>
              <a:t>РЕГИОНАЛЬНЫЕ </a:t>
            </a:r>
            <a:r>
              <a:rPr spc="-5" dirty="0"/>
              <a:t>ПРОЕКТЫ, </a:t>
            </a:r>
            <a:r>
              <a:rPr lang="ru-RU" spc="-5" dirty="0"/>
              <a:t>не входящие в состав национальных проектов</a:t>
            </a:r>
            <a:endParaRPr spc="-5" dirty="0"/>
          </a:p>
        </p:txBody>
      </p:sp>
      <p:sp>
        <p:nvSpPr>
          <p:cNvPr id="77" name="object 77"/>
          <p:cNvSpPr txBox="1"/>
          <p:nvPr/>
        </p:nvSpPr>
        <p:spPr>
          <a:xfrm>
            <a:off x="937099" y="2418713"/>
            <a:ext cx="369332" cy="932497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937099" y="5134735"/>
            <a:ext cx="369332" cy="94615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940452" y="8032190"/>
            <a:ext cx="369332" cy="906741"/>
          </a:xfrm>
          <a:prstGeom prst="rect">
            <a:avLst/>
          </a:prstGeom>
        </p:spPr>
        <p:txBody>
          <a:bodyPr vert="vert270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400" b="1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400" b="1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2400" dirty="0">
              <a:latin typeface="Century Gothic"/>
              <a:cs typeface="Century Gothic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0" y="29474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" name="TextBox 7167"/>
          <p:cNvSpPr txBox="1"/>
          <p:nvPr/>
        </p:nvSpPr>
        <p:spPr>
          <a:xfrm>
            <a:off x="114000" y="8938932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797050" y="2286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8080"/>
                </a:solidFill>
              </a:rPr>
              <a:t>93,001</a:t>
            </a: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 млн. рублей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101850" y="51054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8080"/>
                </a:solidFill>
              </a:rPr>
              <a:t>124,01</a:t>
            </a: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млн.рублей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949450" y="79248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8080"/>
                </a:solidFill>
              </a:rPr>
              <a:t>152,101</a:t>
            </a:r>
          </a:p>
          <a:p>
            <a:pPr algn="ctr"/>
            <a:r>
              <a:rPr lang="ru-RU" b="1" dirty="0">
                <a:solidFill>
                  <a:srgbClr val="008080"/>
                </a:solidFill>
              </a:rPr>
              <a:t>млн.рублей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008555450"/>
              </p:ext>
            </p:extLst>
          </p:nvPr>
        </p:nvGraphicFramePr>
        <p:xfrm>
          <a:off x="1278268" y="1340618"/>
          <a:ext cx="32004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2628810644"/>
              </p:ext>
            </p:extLst>
          </p:nvPr>
        </p:nvGraphicFramePr>
        <p:xfrm>
          <a:off x="1306431" y="3869724"/>
          <a:ext cx="289983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836680"/>
              </p:ext>
            </p:extLst>
          </p:nvPr>
        </p:nvGraphicFramePr>
        <p:xfrm>
          <a:off x="4607955" y="1412333"/>
          <a:ext cx="12960984" cy="76423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5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6862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08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208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246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59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486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Региональный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проект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79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16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0"/>
                        </a:spcBef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«Модернизация школьных систем образования в Челябинской области»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36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0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D03A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0"/>
                        </a:spcBef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«Культурно-досуговая сфера»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366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0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1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96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85"/>
                        </a:spcBef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«Сохранение и развитие учреждений»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7429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</a:t>
                      </a:r>
                      <a:r>
                        <a:rPr lang="ru-RU" sz="1400" spc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spc="-1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8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638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31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 marR="0" indent="0" defTabSz="914400" eaLnBrk="1" fontAlgn="auto" latinLnBrk="0" hangingPunct="1">
                        <a:lnSpc>
                          <a:spcPts val="215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«Модернизация объектов коммунальной инфраструктуры»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26,6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76,5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«Мероприятия по переселению граждан из жилищного фонда, признанного непригодным для проживания»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14,5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38,3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00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физической культуры, массового спорта и подготовка спортивного резерва»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00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«Благоустройство территорий рекреационного назначения Челябинской области»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34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и совершенствование сети автомобильных дорог общего пользования»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20,9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946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«Организация пляжей в традиционных местах неорганизованного отдыха людей вблизи водоемов в Челябинской области»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057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«Предоставление субсидий местным бюджетам из областного бюджета на реализацию инициативных проектов»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66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«Защита от наводнений и иных негативных воздействий вод и обеспечение безопасности гидротехнических</a:t>
                      </a:r>
                      <a:r>
                        <a:rPr lang="ru-RU" sz="1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сооружений»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566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«Обеспечение энергосбережения и повышение энергетической эффективности»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566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150"/>
                        </a:lnSpc>
                        <a:spcBef>
                          <a:spcPts val="50"/>
                        </a:spcBef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«Развитие спортивной</a:t>
                      </a:r>
                      <a:r>
                        <a:rPr lang="ru-RU" sz="1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инфраструктуры»</a:t>
                      </a:r>
                      <a:endParaRPr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47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866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lang="ru-RU"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93,001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124,01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lang="ru-RU"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152,101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779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04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17282" y="2310218"/>
            <a:ext cx="513956" cy="33534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635936" y="3078225"/>
            <a:ext cx="495302" cy="36260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626609" y="3405659"/>
            <a:ext cx="495302" cy="6884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612519" y="4094101"/>
            <a:ext cx="495302" cy="36488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617282" y="4458990"/>
            <a:ext cx="495302" cy="4220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626609" y="4880993"/>
            <a:ext cx="495302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626609" y="5289538"/>
            <a:ext cx="495302" cy="636543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626609" y="5926081"/>
            <a:ext cx="495302" cy="5390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635936" y="1908678"/>
            <a:ext cx="495302" cy="37732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635936" y="2645562"/>
            <a:ext cx="513956" cy="4326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1058079185"/>
              </p:ext>
            </p:extLst>
          </p:nvPr>
        </p:nvGraphicFramePr>
        <p:xfrm>
          <a:off x="1303520" y="6746543"/>
          <a:ext cx="289983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0" name="Прямоугольник 29"/>
          <p:cNvSpPr/>
          <p:nvPr/>
        </p:nvSpPr>
        <p:spPr>
          <a:xfrm>
            <a:off x="4617282" y="6465168"/>
            <a:ext cx="495302" cy="60031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612519" y="7065481"/>
            <a:ext cx="495302" cy="5390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621981" y="7604568"/>
            <a:ext cx="495302" cy="589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283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9D7700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9D7700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7416" y="3657600"/>
            <a:ext cx="10852785" cy="4277995"/>
          </a:xfrm>
          <a:custGeom>
            <a:avLst/>
            <a:gdLst/>
            <a:ahLst/>
            <a:cxnLst/>
            <a:rect l="l" t="t" r="r" b="b"/>
            <a:pathLst>
              <a:path w="10852785" h="4277995">
                <a:moveTo>
                  <a:pt x="10852403" y="0"/>
                </a:moveTo>
                <a:lnTo>
                  <a:pt x="0" y="0"/>
                </a:lnTo>
                <a:lnTo>
                  <a:pt x="0" y="4277868"/>
                </a:lnTo>
                <a:lnTo>
                  <a:pt x="10852403" y="4277868"/>
                </a:lnTo>
                <a:lnTo>
                  <a:pt x="10852403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986776" y="3822014"/>
            <a:ext cx="8399145" cy="37626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160"/>
              </a:lnSpc>
              <a:spcBef>
                <a:spcPts val="100"/>
              </a:spcBef>
            </a:pPr>
            <a:r>
              <a:rPr sz="9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РАСХОДЫ</a:t>
            </a:r>
            <a:endParaRPr sz="9600" dirty="0">
              <a:latin typeface="Century Gothic"/>
              <a:cs typeface="Century Gothic"/>
            </a:endParaRPr>
          </a:p>
          <a:p>
            <a:pPr marL="12700" marR="5080" algn="ctr">
              <a:lnSpc>
                <a:spcPct val="76500"/>
              </a:lnSpc>
              <a:spcBef>
                <a:spcPts val="1345"/>
              </a:spcBef>
            </a:pPr>
            <a:r>
              <a:rPr lang="ru-RU" sz="9600" b="1" dirty="0">
                <a:solidFill>
                  <a:srgbClr val="FFFFFF"/>
                </a:solidFill>
                <a:latin typeface="Century Gothic"/>
                <a:cs typeface="Century Gothic"/>
              </a:rPr>
              <a:t>МЕСТНОГО </a:t>
            </a:r>
            <a:r>
              <a:rPr sz="9600" b="1" dirty="0">
                <a:solidFill>
                  <a:srgbClr val="FFFFFF"/>
                </a:solidFill>
                <a:latin typeface="Century Gothic"/>
                <a:cs typeface="Century Gothic"/>
              </a:rPr>
              <a:t>  БЮДЖЕТА</a:t>
            </a:r>
            <a:endParaRPr sz="9600" dirty="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28501" y="293623"/>
            <a:ext cx="4078604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УПРАВЛЕНИЕ </a:t>
            </a:r>
            <a:r>
              <a:rPr sz="23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FFFFFF"/>
                </a:solidFill>
                <a:latin typeface="Century Gothic"/>
                <a:cs typeface="Century Gothic"/>
              </a:rPr>
              <a:t>ФИНАНСОВ</a:t>
            </a:r>
            <a:endParaRPr sz="23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689460" y="644143"/>
            <a:ext cx="401701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" dirty="0"/>
              <a:t>АДМИНИСТРАЦИИ </a:t>
            </a:r>
            <a:r>
              <a:rPr lang="ru-RU" spc="-10" dirty="0" err="1"/>
              <a:t>Карабашского</a:t>
            </a:r>
            <a:r>
              <a:rPr lang="ru-RU" spc="-10" dirty="0"/>
              <a:t>  городского округа</a:t>
            </a:r>
            <a:endParaRPr spc="-5" dirty="0"/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4050" y="334409"/>
            <a:ext cx="1104520" cy="13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B300"/>
                </a:solidFill>
                <a:latin typeface="Century Gothic"/>
                <a:cs typeface="Century Gothic"/>
              </a:rPr>
              <a:t>31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25650" y="182626"/>
            <a:ext cx="14706523" cy="5279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ПОДХОДЫ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К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ФОРМИРОВАНИЮ РАСХОДОВ</a:t>
            </a:r>
            <a:r>
              <a:rPr sz="2400" b="1" spc="3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БЮДЖЕТА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50" dirty="0">
              <a:latin typeface="Century Gothic"/>
              <a:cs typeface="Century Gothic"/>
            </a:endParaRPr>
          </a:p>
          <a:p>
            <a:pPr marL="1786255" algn="just">
              <a:lnSpc>
                <a:spcPct val="100000"/>
              </a:lnSpc>
            </a:pPr>
            <a:r>
              <a:rPr sz="2100" b="1" dirty="0">
                <a:latin typeface="Century Gothic"/>
                <a:cs typeface="Century Gothic"/>
              </a:rPr>
              <a:t>Сохранение и </a:t>
            </a:r>
            <a:r>
              <a:rPr sz="2100" b="1" spc="-5" dirty="0">
                <a:latin typeface="Century Gothic"/>
                <a:cs typeface="Century Gothic"/>
              </a:rPr>
              <a:t>модернизация </a:t>
            </a:r>
            <a:r>
              <a:rPr sz="2100" spc="-5" dirty="0">
                <a:latin typeface="Century Gothic"/>
                <a:cs typeface="Century Gothic"/>
              </a:rPr>
              <a:t>действующей </a:t>
            </a:r>
            <a:r>
              <a:rPr sz="2100" dirty="0" err="1">
                <a:latin typeface="Century Gothic"/>
                <a:cs typeface="Century Gothic"/>
              </a:rPr>
              <a:t>сети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lang="ru-RU" sz="2100" dirty="0">
                <a:latin typeface="Century Gothic"/>
                <a:cs typeface="Century Gothic"/>
              </a:rPr>
              <a:t> муниципальных учреждений.</a:t>
            </a:r>
            <a:endParaRPr sz="21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 dirty="0">
              <a:latin typeface="Century Gothic"/>
              <a:cs typeface="Century Gothic"/>
            </a:endParaRPr>
          </a:p>
          <a:p>
            <a:pPr marL="1786255" marR="8255" algn="just">
              <a:lnSpc>
                <a:spcPct val="115100"/>
              </a:lnSpc>
            </a:pPr>
            <a:r>
              <a:rPr sz="2100" spc="-10" dirty="0">
                <a:latin typeface="Century Gothic"/>
                <a:cs typeface="Century Gothic"/>
              </a:rPr>
              <a:t>Обеспечение </a:t>
            </a:r>
            <a:r>
              <a:rPr sz="2100" spc="-5" dirty="0">
                <a:latin typeface="Century Gothic"/>
                <a:cs typeface="Century Gothic"/>
              </a:rPr>
              <a:t>достигнутого соотношения </a:t>
            </a:r>
            <a:r>
              <a:rPr sz="2100" dirty="0">
                <a:latin typeface="Century Gothic"/>
                <a:cs typeface="Century Gothic"/>
              </a:rPr>
              <a:t>между </a:t>
            </a:r>
            <a:r>
              <a:rPr sz="2100" spc="-5" dirty="0">
                <a:latin typeface="Century Gothic"/>
                <a:cs typeface="Century Gothic"/>
              </a:rPr>
              <a:t>уровнем оплаты </a:t>
            </a:r>
            <a:r>
              <a:rPr sz="2100" dirty="0">
                <a:latin typeface="Century Gothic"/>
                <a:cs typeface="Century Gothic"/>
              </a:rPr>
              <a:t>труда </a:t>
            </a:r>
            <a:r>
              <a:rPr sz="2100" spc="-5" dirty="0">
                <a:latin typeface="Century Gothic"/>
                <a:cs typeface="Century Gothic"/>
              </a:rPr>
              <a:t>отдельных </a:t>
            </a:r>
            <a:r>
              <a:rPr sz="2100" dirty="0">
                <a:latin typeface="Century Gothic"/>
                <a:cs typeface="Century Gothic"/>
              </a:rPr>
              <a:t>категорий  </a:t>
            </a:r>
            <a:r>
              <a:rPr sz="2100" spc="-5" dirty="0">
                <a:latin typeface="Century Gothic"/>
                <a:cs typeface="Century Gothic"/>
              </a:rPr>
              <a:t>работников бюджетной сферы </a:t>
            </a:r>
            <a:r>
              <a:rPr sz="2100" dirty="0">
                <a:latin typeface="Century Gothic"/>
                <a:cs typeface="Century Gothic"/>
              </a:rPr>
              <a:t>и </a:t>
            </a:r>
            <a:r>
              <a:rPr sz="2100" spc="-5" dirty="0">
                <a:latin typeface="Century Gothic"/>
                <a:cs typeface="Century Gothic"/>
              </a:rPr>
              <a:t>уровнем среднемесячного </a:t>
            </a:r>
            <a:r>
              <a:rPr sz="2100" dirty="0">
                <a:latin typeface="Century Gothic"/>
                <a:cs typeface="Century Gothic"/>
              </a:rPr>
              <a:t>дохода </a:t>
            </a:r>
            <a:r>
              <a:rPr sz="2100" spc="5" dirty="0">
                <a:latin typeface="Century Gothic"/>
                <a:cs typeface="Century Gothic"/>
              </a:rPr>
              <a:t>от </a:t>
            </a:r>
            <a:r>
              <a:rPr sz="2100" spc="-5" dirty="0">
                <a:latin typeface="Century Gothic"/>
                <a:cs typeface="Century Gothic"/>
              </a:rPr>
              <a:t>трудовой деятельности </a:t>
            </a:r>
            <a:r>
              <a:rPr sz="2100" dirty="0">
                <a:latin typeface="Century Gothic"/>
                <a:cs typeface="Century Gothic"/>
              </a:rPr>
              <a:t>в  </a:t>
            </a:r>
            <a:r>
              <a:rPr sz="2100" spc="-5" dirty="0">
                <a:latin typeface="Century Gothic"/>
                <a:cs typeface="Century Gothic"/>
              </a:rPr>
              <a:t>регионе, который прогнозируется </a:t>
            </a:r>
            <a:r>
              <a:rPr sz="2100" dirty="0">
                <a:latin typeface="Century Gothic"/>
                <a:cs typeface="Century Gothic"/>
              </a:rPr>
              <a:t>в 202</a:t>
            </a:r>
            <a:r>
              <a:rPr lang="ru-RU" sz="2100" dirty="0">
                <a:latin typeface="Century Gothic"/>
                <a:cs typeface="Century Gothic"/>
              </a:rPr>
              <a:t>5</a:t>
            </a:r>
            <a:r>
              <a:rPr sz="2100" dirty="0">
                <a:latin typeface="Century Gothic"/>
                <a:cs typeface="Century Gothic"/>
              </a:rPr>
              <a:t> году </a:t>
            </a:r>
            <a:r>
              <a:rPr sz="2100" b="1" spc="-5" dirty="0">
                <a:latin typeface="Century Gothic"/>
                <a:cs typeface="Century Gothic"/>
              </a:rPr>
              <a:t>на </a:t>
            </a:r>
            <a:r>
              <a:rPr sz="2100" b="1" spc="-5" dirty="0" err="1">
                <a:latin typeface="Century Gothic"/>
                <a:cs typeface="Century Gothic"/>
              </a:rPr>
              <a:t>уровне</a:t>
            </a:r>
            <a:r>
              <a:rPr sz="2100" b="1" spc="-5" dirty="0">
                <a:latin typeface="Century Gothic"/>
                <a:cs typeface="Century Gothic"/>
              </a:rPr>
              <a:t> </a:t>
            </a:r>
            <a:r>
              <a:rPr lang="ru-RU" sz="2100" b="1" spc="-5" dirty="0">
                <a:latin typeface="Century Gothic"/>
                <a:cs typeface="Century Gothic"/>
              </a:rPr>
              <a:t>57 405,3 </a:t>
            </a:r>
            <a:r>
              <a:rPr sz="2100" b="1" dirty="0" err="1">
                <a:latin typeface="Century Gothic"/>
                <a:cs typeface="Century Gothic"/>
              </a:rPr>
              <a:t>рублей</a:t>
            </a:r>
            <a:endParaRPr sz="21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 dirty="0">
              <a:latin typeface="Century Gothic"/>
              <a:cs typeface="Century Gothic"/>
            </a:endParaRPr>
          </a:p>
          <a:p>
            <a:pPr marL="1786255" marR="8255" algn="just">
              <a:lnSpc>
                <a:spcPct val="115199"/>
              </a:lnSpc>
            </a:pPr>
            <a:r>
              <a:rPr sz="2100" b="1" dirty="0">
                <a:latin typeface="Century Gothic"/>
                <a:cs typeface="Century Gothic"/>
              </a:rPr>
              <a:t>Сохранение всех </a:t>
            </a:r>
            <a:r>
              <a:rPr sz="2100" b="1" spc="5" dirty="0">
                <a:latin typeface="Century Gothic"/>
                <a:cs typeface="Century Gothic"/>
              </a:rPr>
              <a:t>мер </a:t>
            </a:r>
            <a:r>
              <a:rPr sz="2100" b="1" spc="-5" dirty="0">
                <a:latin typeface="Century Gothic"/>
                <a:cs typeface="Century Gothic"/>
              </a:rPr>
              <a:t>социальной поддержки </a:t>
            </a:r>
            <a:r>
              <a:rPr sz="2100" dirty="0">
                <a:latin typeface="Century Gothic"/>
                <a:cs typeface="Century Gothic"/>
              </a:rPr>
              <a:t>для </a:t>
            </a:r>
            <a:r>
              <a:rPr sz="2100" spc="-5" dirty="0">
                <a:latin typeface="Century Gothic"/>
                <a:cs typeface="Century Gothic"/>
              </a:rPr>
              <a:t>отдельных </a:t>
            </a:r>
            <a:r>
              <a:rPr sz="2100" dirty="0" err="1">
                <a:latin typeface="Century Gothic"/>
                <a:cs typeface="Century Gothic"/>
              </a:rPr>
              <a:t>категорий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sz="2100" spc="-5" dirty="0" err="1">
                <a:latin typeface="Century Gothic"/>
                <a:cs typeface="Century Gothic"/>
              </a:rPr>
              <a:t>граждан</a:t>
            </a:r>
            <a:endParaRPr lang="ru-RU" sz="2100" spc="-5" dirty="0">
              <a:latin typeface="Century Gothic"/>
              <a:cs typeface="Century Gothic"/>
            </a:endParaRPr>
          </a:p>
          <a:p>
            <a:pPr marL="1786255" marR="8255" algn="just">
              <a:lnSpc>
                <a:spcPct val="115199"/>
              </a:lnSpc>
            </a:pPr>
            <a:endParaRPr sz="235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entury Gothic"/>
              <a:cs typeface="Century Gothic"/>
            </a:endParaRPr>
          </a:p>
          <a:p>
            <a:pPr marL="1786255" marR="7620" algn="just">
              <a:lnSpc>
                <a:spcPct val="115199"/>
              </a:lnSpc>
            </a:pPr>
            <a:r>
              <a:rPr sz="2100" b="1" dirty="0">
                <a:latin typeface="Century Gothic"/>
                <a:cs typeface="Century Gothic"/>
              </a:rPr>
              <a:t>Обеспечение в </a:t>
            </a:r>
            <a:r>
              <a:rPr sz="2100" b="1" spc="-5" dirty="0">
                <a:latin typeface="Century Gothic"/>
                <a:cs typeface="Century Gothic"/>
              </a:rPr>
              <a:t>полном </a:t>
            </a:r>
            <a:r>
              <a:rPr sz="2100" b="1" dirty="0">
                <a:latin typeface="Century Gothic"/>
                <a:cs typeface="Century Gothic"/>
              </a:rPr>
              <a:t>объеме </a:t>
            </a:r>
            <a:r>
              <a:rPr sz="2100" b="1" spc="-5" dirty="0">
                <a:latin typeface="Century Gothic"/>
                <a:cs typeface="Century Gothic"/>
              </a:rPr>
              <a:t>софинансирования </a:t>
            </a:r>
            <a:r>
              <a:rPr sz="2100" dirty="0">
                <a:latin typeface="Century Gothic"/>
                <a:cs typeface="Century Gothic"/>
              </a:rPr>
              <a:t>к </a:t>
            </a:r>
            <a:r>
              <a:rPr sz="2100" spc="-5" dirty="0" err="1">
                <a:latin typeface="Century Gothic"/>
                <a:cs typeface="Century Gothic"/>
              </a:rPr>
              <a:t>средствам</a:t>
            </a:r>
            <a:r>
              <a:rPr sz="2100" spc="-5" dirty="0">
                <a:latin typeface="Century Gothic"/>
                <a:cs typeface="Century Gothic"/>
              </a:rPr>
              <a:t> </a:t>
            </a:r>
            <a:r>
              <a:rPr lang="ru-RU" sz="2100" spc="-5" dirty="0">
                <a:latin typeface="Century Gothic"/>
                <a:cs typeface="Century Gothic"/>
              </a:rPr>
              <a:t>областного</a:t>
            </a:r>
            <a:r>
              <a:rPr sz="2100" spc="-5" dirty="0">
                <a:latin typeface="Century Gothic"/>
                <a:cs typeface="Century Gothic"/>
              </a:rPr>
              <a:t> бюджета </a:t>
            </a:r>
            <a:r>
              <a:rPr sz="2100" dirty="0">
                <a:latin typeface="Century Gothic"/>
                <a:cs typeface="Century Gothic"/>
              </a:rPr>
              <a:t>в  соответствии с </a:t>
            </a:r>
            <a:r>
              <a:rPr sz="2100" spc="-5" dirty="0">
                <a:latin typeface="Century Gothic"/>
                <a:cs typeface="Century Gothic"/>
              </a:rPr>
              <a:t>условиями предоставления </a:t>
            </a:r>
            <a:r>
              <a:rPr sz="2100" dirty="0">
                <a:latin typeface="Century Gothic"/>
                <a:cs typeface="Century Gothic"/>
              </a:rPr>
              <a:t>межбюджетных</a:t>
            </a:r>
            <a:r>
              <a:rPr sz="2100" spc="40" dirty="0">
                <a:latin typeface="Century Gothic"/>
                <a:cs typeface="Century Gothic"/>
              </a:rPr>
              <a:t> </a:t>
            </a:r>
            <a:r>
              <a:rPr sz="2100" dirty="0">
                <a:latin typeface="Century Gothic"/>
                <a:cs typeface="Century Gothic"/>
              </a:rPr>
              <a:t>трансфертов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06495" y="6096000"/>
            <a:ext cx="13908405" cy="756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799"/>
              </a:lnSpc>
              <a:spcBef>
                <a:spcPts val="100"/>
              </a:spcBef>
            </a:pPr>
            <a:r>
              <a:rPr sz="2100" b="1" dirty="0">
                <a:latin typeface="Century Gothic"/>
                <a:cs typeface="Century Gothic"/>
              </a:rPr>
              <a:t>Расходы дорожного </a:t>
            </a:r>
            <a:r>
              <a:rPr sz="2100" b="1" spc="-5" dirty="0">
                <a:latin typeface="Century Gothic"/>
                <a:cs typeface="Century Gothic"/>
              </a:rPr>
              <a:t>фонда </a:t>
            </a:r>
            <a:r>
              <a:rPr sz="2100" spc="-5" dirty="0">
                <a:latin typeface="Century Gothic"/>
                <a:cs typeface="Century Gothic"/>
              </a:rPr>
              <a:t>определены исходя </a:t>
            </a:r>
            <a:r>
              <a:rPr sz="2100" dirty="0">
                <a:latin typeface="Century Gothic"/>
                <a:cs typeface="Century Gothic"/>
              </a:rPr>
              <a:t>из </a:t>
            </a:r>
            <a:r>
              <a:rPr sz="2100" spc="-5" dirty="0">
                <a:latin typeface="Century Gothic"/>
                <a:cs typeface="Century Gothic"/>
              </a:rPr>
              <a:t>прогнозируемых </a:t>
            </a:r>
            <a:r>
              <a:rPr sz="2100" dirty="0" err="1">
                <a:latin typeface="Century Gothic"/>
                <a:cs typeface="Century Gothic"/>
              </a:rPr>
              <a:t>доходов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lang="ru-RU" sz="2100" dirty="0">
                <a:latin typeface="Century Gothic"/>
                <a:cs typeface="Century Gothic"/>
              </a:rPr>
              <a:t>от акцизов </a:t>
            </a:r>
            <a:r>
              <a:rPr sz="2100" dirty="0">
                <a:latin typeface="Century Gothic"/>
                <a:cs typeface="Century Gothic"/>
              </a:rPr>
              <a:t>и  межбюджетных трансфертов </a:t>
            </a:r>
            <a:r>
              <a:rPr sz="2100" dirty="0" err="1">
                <a:latin typeface="Century Gothic"/>
                <a:cs typeface="Century Gothic"/>
              </a:rPr>
              <a:t>из</a:t>
            </a:r>
            <a:r>
              <a:rPr sz="2100" dirty="0">
                <a:latin typeface="Century Gothic"/>
                <a:cs typeface="Century Gothic"/>
              </a:rPr>
              <a:t> </a:t>
            </a:r>
            <a:r>
              <a:rPr lang="ru-RU" sz="2100" spc="-5" dirty="0">
                <a:latin typeface="Century Gothic"/>
                <a:cs typeface="Century Gothic"/>
              </a:rPr>
              <a:t>областного бюджета</a:t>
            </a:r>
            <a:endParaRPr sz="2100" dirty="0">
              <a:latin typeface="Century Gothic"/>
              <a:cs typeface="Century Gothic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63650" cy="9906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9333" y="8714333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itchFamily="34" charset="0"/>
              </a:rPr>
              <a:t>17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B300"/>
                </a:solidFill>
                <a:latin typeface="Century Gothic"/>
                <a:cs typeface="Century Gothic"/>
              </a:rPr>
              <a:t>32</a:t>
            </a:r>
            <a:endParaRPr sz="1800"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579120"/>
              </p:ext>
            </p:extLst>
          </p:nvPr>
        </p:nvGraphicFramePr>
        <p:xfrm>
          <a:off x="7756143" y="668866"/>
          <a:ext cx="9599929" cy="8104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04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319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6159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45160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Направление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расходов,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14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35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dirty="0">
                          <a:latin typeface="Century Gothic"/>
                          <a:cs typeface="Century Gothic"/>
                        </a:rPr>
                        <a:t>Социальная</a:t>
                      </a:r>
                      <a:r>
                        <a:rPr sz="1400" spc="-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политика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163,2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227,7</a:t>
                      </a: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197,6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201,7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205,1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Образование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292,0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367,6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375,0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366,2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365,5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400" dirty="0">
                          <a:latin typeface="Century Gothic"/>
                          <a:cs typeface="Century Gothic"/>
                        </a:rPr>
                        <a:t>Культура,</a:t>
                      </a:r>
                      <a:r>
                        <a:rPr sz="1400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кинематография</a:t>
                      </a: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49,0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120,3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55,6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55,6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55,6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Физическая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культура и</a:t>
                      </a:r>
                      <a:r>
                        <a:rPr sz="1400" spc="-7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спорт</a:t>
                      </a: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11,0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18,8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18,3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21,6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18,5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Здравоохранение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63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0,3</a:t>
                      </a: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413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EF2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16056">
                <a:tc>
                  <a:txBody>
                    <a:bodyPr/>
                    <a:lstStyle/>
                    <a:p>
                      <a:pPr marL="2540" algn="just">
                        <a:lnSpc>
                          <a:spcPts val="1680"/>
                        </a:lnSpc>
                        <a:spcBef>
                          <a:spcPts val="140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Национальная</a:t>
                      </a:r>
                      <a:r>
                        <a:rPr sz="14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экономика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2540" algn="just">
                        <a:lnSpc>
                          <a:spcPts val="1440"/>
                        </a:lnSpc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(общеэкономические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вопросы,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2540" marR="264160" algn="just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воспроизводство минерально-сырьевой  базы, сельское хозяйство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рыболовство,  водное хозяйство, лесное</a:t>
                      </a:r>
                      <a:r>
                        <a:rPr sz="12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хозяйство,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  <a:p>
                      <a:pPr marL="2540" marR="1917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Century Gothic"/>
                          <a:cs typeface="Century Gothic"/>
                        </a:rPr>
                        <a:t>транспорт, дорожное хозяйство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связь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и 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информатика, другие вопросы </a:t>
                      </a:r>
                      <a:r>
                        <a:rPr sz="12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области  национальной</a:t>
                      </a:r>
                      <a:r>
                        <a:rPr sz="1200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200" spc="-5" dirty="0">
                          <a:latin typeface="Century Gothic"/>
                          <a:cs typeface="Century Gothic"/>
                        </a:rPr>
                        <a:t>экономики)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84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31,2</a:t>
                      </a:r>
                      <a:endParaRPr lang="ru-RU"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161,8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47,9</a:t>
                      </a:r>
                      <a:endParaRPr lang="ru-RU"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36,6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29,1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7572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Жилищно-коммунальное</a:t>
                      </a:r>
                      <a:r>
                        <a:rPr sz="1400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хозяйство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408,2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298,3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142,5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104,5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144,6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0FEF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7435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Общегосударственные</a:t>
                      </a:r>
                      <a:r>
                        <a:rPr sz="1400" spc="-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вопросы</a:t>
                      </a:r>
                    </a:p>
                  </a:txBody>
                  <a:tcPr marL="0" marR="0" marT="4699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80,0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88,3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83,7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86,9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85,9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49624">
                <a:tc>
                  <a:txBody>
                    <a:bodyPr/>
                    <a:lstStyle/>
                    <a:p>
                      <a:pPr marL="2540" marR="22923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Обслуживание муниципального </a:t>
                      </a: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долга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382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659970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Национальная безопасность</a:t>
                      </a:r>
                      <a:r>
                        <a:rPr sz="1400" spc="-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и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25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правоохранительная</a:t>
                      </a:r>
                      <a:r>
                        <a:rPr sz="1400" spc="-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деятельность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10,3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16,1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21,2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18,3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lang="en-US" sz="14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18,4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37573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Охрана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окружающей</a:t>
                      </a:r>
                      <a:r>
                        <a:rPr sz="1400" spc="-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среды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10,6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9,2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6,4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7,2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7,5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Национальная</a:t>
                      </a:r>
                      <a:r>
                        <a:rPr sz="14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оборона</a:t>
                      </a:r>
                    </a:p>
                  </a:txBody>
                  <a:tcPr marL="0" marR="0" marT="4699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0,7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0,8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0,9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en-US" sz="1400" dirty="0">
                          <a:latin typeface="Century Gothic"/>
                          <a:cs typeface="Century Gothic"/>
                        </a:rPr>
                        <a:t>1,1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83691">
                <a:tc>
                  <a:txBody>
                    <a:bodyPr/>
                    <a:lstStyle/>
                    <a:p>
                      <a:pPr marL="155765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r>
                        <a:rPr sz="1600" b="1" spc="-5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2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spc="-5" dirty="0">
                          <a:solidFill>
                            <a:schemeClr val="tx1"/>
                          </a:solidFill>
                          <a:latin typeface="Century Gothic"/>
                          <a:cs typeface="Century Gothic"/>
                        </a:rPr>
                        <a:t>1056,5</a:t>
                      </a:r>
                      <a:endParaRPr sz="1800" b="1" dirty="0">
                        <a:solidFill>
                          <a:schemeClr val="tx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entury Gothic"/>
                          <a:cs typeface="Century Gothic"/>
                        </a:rPr>
                        <a:t>1309,1</a:t>
                      </a:r>
                      <a:endParaRPr sz="1800" b="1" dirty="0">
                        <a:solidFill>
                          <a:schemeClr val="tx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en-US" sz="1800" b="1" dirty="0">
                          <a:latin typeface="Century Gothic"/>
                          <a:cs typeface="Century Gothic"/>
                        </a:rPr>
                        <a:t>949,5</a:t>
                      </a:r>
                      <a:endParaRPr sz="18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800" b="1" dirty="0">
                          <a:latin typeface="Century Gothic"/>
                          <a:cs typeface="Century Gothic"/>
                        </a:rPr>
                        <a:t>900,0</a:t>
                      </a:r>
                      <a:endParaRPr sz="18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en-US" sz="1800" b="1" dirty="0">
                          <a:latin typeface="Century Gothic"/>
                          <a:cs typeface="Century Gothic"/>
                        </a:rPr>
                        <a:t>931,8</a:t>
                      </a:r>
                      <a:endParaRPr sz="18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54222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</a:t>
            </a:r>
            <a:r>
              <a:rPr lang="ru-RU" sz="2400" dirty="0">
                <a:solidFill>
                  <a:srgbClr val="00A2AA"/>
                </a:solidFill>
              </a:rPr>
              <a:t>МЕСТНОГО</a:t>
            </a:r>
            <a:r>
              <a:rPr sz="2400" spc="-7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БЮДЖЕТА</a:t>
            </a:r>
            <a:endParaRPr sz="2400" dirty="0"/>
          </a:p>
        </p:txBody>
      </p:sp>
      <p:sp>
        <p:nvSpPr>
          <p:cNvPr id="9" name="object 9"/>
          <p:cNvSpPr txBox="1"/>
          <p:nvPr/>
        </p:nvSpPr>
        <p:spPr>
          <a:xfrm>
            <a:off x="1274444" y="999871"/>
            <a:ext cx="58083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3280" marR="5080" indent="-8305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entury Gothic"/>
                <a:cs typeface="Century Gothic"/>
              </a:rPr>
              <a:t>Доля расходов на </a:t>
            </a:r>
            <a:r>
              <a:rPr sz="1400" spc="-5" dirty="0">
                <a:latin typeface="Century Gothic"/>
                <a:cs typeface="Century Gothic"/>
              </a:rPr>
              <a:t>социальный </a:t>
            </a:r>
            <a:r>
              <a:rPr sz="1400" dirty="0">
                <a:latin typeface="Century Gothic"/>
                <a:cs typeface="Century Gothic"/>
              </a:rPr>
              <a:t>блок в общем объеме</a:t>
            </a:r>
            <a:r>
              <a:rPr sz="1400" spc="-165" dirty="0">
                <a:latin typeface="Century Gothic"/>
                <a:cs typeface="Century Gothic"/>
              </a:rPr>
              <a:t> </a:t>
            </a:r>
            <a:r>
              <a:rPr sz="1400" dirty="0" err="1">
                <a:latin typeface="Century Gothic"/>
                <a:cs typeface="Century Gothic"/>
              </a:rPr>
              <a:t>расходов</a:t>
            </a:r>
            <a:r>
              <a:rPr sz="1400" dirty="0">
                <a:latin typeface="Century Gothic"/>
                <a:cs typeface="Century Gothic"/>
              </a:rPr>
              <a:t>  </a:t>
            </a:r>
            <a:r>
              <a:rPr lang="ru-RU" sz="1400" spc="-5" dirty="0">
                <a:latin typeface="Century Gothic"/>
                <a:cs typeface="Century Gothic"/>
              </a:rPr>
              <a:t>местного 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бюджета в </a:t>
            </a:r>
            <a:r>
              <a:rPr sz="1400" spc="-5" dirty="0">
                <a:latin typeface="Century Gothic"/>
                <a:cs typeface="Century Gothic"/>
              </a:rPr>
              <a:t>202</a:t>
            </a:r>
            <a:r>
              <a:rPr lang="en-US" sz="1400" spc="-5" dirty="0">
                <a:latin typeface="Century Gothic"/>
                <a:cs typeface="Century Gothic"/>
              </a:rPr>
              <a:t>5</a:t>
            </a:r>
            <a:r>
              <a:rPr sz="1400" spc="-5" dirty="0">
                <a:latin typeface="Century Gothic"/>
                <a:cs typeface="Century Gothic"/>
              </a:rPr>
              <a:t>, 202</a:t>
            </a:r>
            <a:r>
              <a:rPr lang="en-US" sz="1400" spc="-5" dirty="0">
                <a:latin typeface="Century Gothic"/>
                <a:cs typeface="Century Gothic"/>
              </a:rPr>
              <a:t>6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и 202</a:t>
            </a:r>
            <a:r>
              <a:rPr lang="en-US" sz="1400" dirty="0">
                <a:latin typeface="Century Gothic"/>
                <a:cs typeface="Century Gothic"/>
              </a:rPr>
              <a:t>7</a:t>
            </a:r>
            <a:r>
              <a:rPr sz="1400" spc="-90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годах</a:t>
            </a: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913701"/>
              </p:ext>
            </p:extLst>
          </p:nvPr>
        </p:nvGraphicFramePr>
        <p:xfrm>
          <a:off x="1390469" y="2112231"/>
          <a:ext cx="4997884" cy="1264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94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55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28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09367">
                <a:tc>
                  <a:txBody>
                    <a:bodyPr/>
                    <a:lstStyle/>
                    <a:p>
                      <a:pPr marR="65722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8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68,1</a:t>
                      </a:r>
                      <a:r>
                        <a:rPr sz="18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6965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6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71,7</a:t>
                      </a:r>
                      <a:r>
                        <a:rPr sz="16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6972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6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69,2</a:t>
                      </a:r>
                      <a:r>
                        <a:rPr sz="1600" b="1" spc="-15" dirty="0">
                          <a:solidFill>
                            <a:srgbClr val="00A2AA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9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 dirty="0">
                        <a:latin typeface="Times New Roman"/>
                        <a:cs typeface="Times New Roman"/>
                      </a:endParaRPr>
                    </a:p>
                    <a:p>
                      <a:pPr marR="729615" algn="ctr">
                        <a:lnSpc>
                          <a:spcPts val="185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71818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69659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1123441" y="3459141"/>
            <a:ext cx="613664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07744" marR="5080" indent="-9956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entury Gothic"/>
                <a:cs typeface="Century Gothic"/>
              </a:rPr>
              <a:t>Доля расходов на </a:t>
            </a:r>
            <a:r>
              <a:rPr sz="1400" spc="-5" dirty="0">
                <a:latin typeface="Century Gothic"/>
                <a:cs typeface="Century Gothic"/>
              </a:rPr>
              <a:t>экономический </a:t>
            </a:r>
            <a:r>
              <a:rPr sz="1400" dirty="0">
                <a:latin typeface="Century Gothic"/>
                <a:cs typeface="Century Gothic"/>
              </a:rPr>
              <a:t>блок в общем объеме</a:t>
            </a:r>
            <a:r>
              <a:rPr sz="1400" spc="-200" dirty="0">
                <a:latin typeface="Century Gothic"/>
                <a:cs typeface="Century Gothic"/>
              </a:rPr>
              <a:t> </a:t>
            </a:r>
            <a:r>
              <a:rPr sz="1400" dirty="0" err="1">
                <a:latin typeface="Century Gothic"/>
                <a:cs typeface="Century Gothic"/>
              </a:rPr>
              <a:t>расходов</a:t>
            </a:r>
            <a:r>
              <a:rPr sz="1400" dirty="0">
                <a:latin typeface="Century Gothic"/>
                <a:cs typeface="Century Gothic"/>
              </a:rPr>
              <a:t>  </a:t>
            </a:r>
            <a:r>
              <a:rPr lang="ru-RU" sz="1400" spc="-5" dirty="0">
                <a:latin typeface="Century Gothic"/>
                <a:cs typeface="Century Gothic"/>
              </a:rPr>
              <a:t>местного</a:t>
            </a:r>
            <a:r>
              <a:rPr sz="1400" spc="-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бюджета в </a:t>
            </a:r>
            <a:r>
              <a:rPr sz="1400" spc="-5" dirty="0">
                <a:latin typeface="Century Gothic"/>
                <a:cs typeface="Century Gothic"/>
              </a:rPr>
              <a:t>202</a:t>
            </a:r>
            <a:r>
              <a:rPr lang="en-US" sz="1400" spc="-5" dirty="0">
                <a:latin typeface="Century Gothic"/>
                <a:cs typeface="Century Gothic"/>
              </a:rPr>
              <a:t>5</a:t>
            </a:r>
            <a:r>
              <a:rPr sz="1400" spc="-5" dirty="0">
                <a:latin typeface="Century Gothic"/>
                <a:cs typeface="Century Gothic"/>
              </a:rPr>
              <a:t>, 202</a:t>
            </a:r>
            <a:r>
              <a:rPr lang="en-US" sz="1400" spc="-5" dirty="0">
                <a:latin typeface="Century Gothic"/>
                <a:cs typeface="Century Gothic"/>
              </a:rPr>
              <a:t>6 </a:t>
            </a:r>
            <a:r>
              <a:rPr sz="1400" dirty="0">
                <a:latin typeface="Century Gothic"/>
                <a:cs typeface="Century Gothic"/>
              </a:rPr>
              <a:t>и 202</a:t>
            </a:r>
            <a:r>
              <a:rPr lang="en-US" sz="1400" dirty="0">
                <a:latin typeface="Century Gothic"/>
                <a:cs typeface="Century Gothic"/>
              </a:rPr>
              <a:t>7</a:t>
            </a:r>
            <a:r>
              <a:rPr sz="1400" dirty="0">
                <a:latin typeface="Century Gothic"/>
                <a:cs typeface="Century Gothic"/>
              </a:rPr>
              <a:t>годах</a:t>
            </a:r>
          </a:p>
        </p:txBody>
      </p:sp>
      <p:graphicFrame>
        <p:nvGraphicFramePr>
          <p:cNvPr id="30" name="object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863172"/>
              </p:ext>
            </p:extLst>
          </p:nvPr>
        </p:nvGraphicFramePr>
        <p:xfrm>
          <a:off x="1678658" y="5105400"/>
          <a:ext cx="4989665" cy="1264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41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48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06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0936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20,1</a:t>
                      </a:r>
                      <a:r>
                        <a:rPr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 marL="6965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15,7%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6972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lang="ru-RU" sz="1600" b="1" spc="-15" dirty="0">
                          <a:solidFill>
                            <a:srgbClr val="00856F"/>
                          </a:solidFill>
                          <a:latin typeface="Century Gothic"/>
                          <a:cs typeface="Century Gothic"/>
                        </a:rPr>
                        <a:t>18,6%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9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 dirty="0">
                        <a:latin typeface="Times New Roman"/>
                        <a:cs typeface="Times New Roman"/>
                      </a:endParaRPr>
                    </a:p>
                    <a:p>
                      <a:pPr marL="74295">
                        <a:lnSpc>
                          <a:spcPts val="185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71818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696595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en-US" sz="1600" spc="-5" dirty="0">
                          <a:solidFill>
                            <a:srgbClr val="585858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4" name="object 44"/>
          <p:cNvSpPr txBox="1"/>
          <p:nvPr/>
        </p:nvSpPr>
        <p:spPr>
          <a:xfrm>
            <a:off x="1988789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5254"/>
                </a:solidFill>
                <a:latin typeface="Century Gothic"/>
                <a:cs typeface="Century Gothic"/>
              </a:rPr>
              <a:t>1056,5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169889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5254"/>
                </a:solidFill>
                <a:latin typeface="Century Gothic"/>
                <a:cs typeface="Century Gothic"/>
              </a:rPr>
              <a:t>792,8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350989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>
                <a:solidFill>
                  <a:srgbClr val="005254"/>
                </a:solidFill>
                <a:latin typeface="Century Gothic"/>
                <a:cs typeface="Century Gothic"/>
              </a:rPr>
              <a:t>949,5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493989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>
                <a:solidFill>
                  <a:srgbClr val="005254"/>
                </a:solidFill>
                <a:latin typeface="Century Gothic"/>
                <a:cs typeface="Century Gothic"/>
              </a:rPr>
              <a:t>900,0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470573" y="6971987"/>
            <a:ext cx="81470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>
                <a:solidFill>
                  <a:srgbClr val="005254"/>
                </a:solidFill>
                <a:latin typeface="Century Gothic"/>
                <a:cs typeface="Century Gothic"/>
              </a:rPr>
              <a:t>931,8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мл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н.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ру</a:t>
            </a:r>
            <a:r>
              <a:rPr sz="1050" b="1" spc="-10" dirty="0">
                <a:solidFill>
                  <a:srgbClr val="005254"/>
                </a:solidFill>
                <a:latin typeface="Century Gothic"/>
                <a:cs typeface="Century Gothic"/>
              </a:rPr>
              <a:t>б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л</a:t>
            </a:r>
            <a:r>
              <a:rPr sz="105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е</a:t>
            </a:r>
            <a:r>
              <a:rPr sz="1050" b="1" dirty="0">
                <a:solidFill>
                  <a:srgbClr val="005254"/>
                </a:solidFill>
                <a:latin typeface="Century Gothic"/>
                <a:cs typeface="Century Gothic"/>
              </a:rPr>
              <a:t>й</a:t>
            </a:r>
            <a:endParaRPr sz="1050" dirty="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79385" y="7416292"/>
            <a:ext cx="5675630" cy="979169"/>
          </a:xfrm>
          <a:custGeom>
            <a:avLst/>
            <a:gdLst/>
            <a:ahLst/>
            <a:cxnLst/>
            <a:rect l="l" t="t" r="r" b="b"/>
            <a:pathLst>
              <a:path w="5675630" h="979170">
                <a:moveTo>
                  <a:pt x="2083117" y="430529"/>
                </a:moveTo>
                <a:lnTo>
                  <a:pt x="2004123" y="449579"/>
                </a:lnTo>
                <a:lnTo>
                  <a:pt x="2004631" y="449579"/>
                </a:lnTo>
                <a:lnTo>
                  <a:pt x="1926907" y="466089"/>
                </a:lnTo>
                <a:lnTo>
                  <a:pt x="1927669" y="466089"/>
                </a:lnTo>
                <a:lnTo>
                  <a:pt x="1851215" y="481329"/>
                </a:lnTo>
                <a:lnTo>
                  <a:pt x="1851850" y="481329"/>
                </a:lnTo>
                <a:lnTo>
                  <a:pt x="1776031" y="495299"/>
                </a:lnTo>
                <a:lnTo>
                  <a:pt x="1776539" y="495299"/>
                </a:lnTo>
                <a:lnTo>
                  <a:pt x="1700339" y="507999"/>
                </a:lnTo>
                <a:lnTo>
                  <a:pt x="1700720" y="507999"/>
                </a:lnTo>
                <a:lnTo>
                  <a:pt x="1624647" y="519429"/>
                </a:lnTo>
                <a:lnTo>
                  <a:pt x="1624901" y="519429"/>
                </a:lnTo>
                <a:lnTo>
                  <a:pt x="1548955" y="530859"/>
                </a:lnTo>
                <a:lnTo>
                  <a:pt x="1549209" y="530859"/>
                </a:lnTo>
                <a:lnTo>
                  <a:pt x="1473644" y="541019"/>
                </a:lnTo>
                <a:lnTo>
                  <a:pt x="1473898" y="541019"/>
                </a:lnTo>
                <a:lnTo>
                  <a:pt x="1324673" y="561339"/>
                </a:lnTo>
                <a:lnTo>
                  <a:pt x="1251267" y="570229"/>
                </a:lnTo>
                <a:lnTo>
                  <a:pt x="1179004" y="580389"/>
                </a:lnTo>
                <a:lnTo>
                  <a:pt x="1108011" y="589279"/>
                </a:lnTo>
                <a:lnTo>
                  <a:pt x="970470" y="609599"/>
                </a:lnTo>
                <a:lnTo>
                  <a:pt x="840041" y="632459"/>
                </a:lnTo>
                <a:lnTo>
                  <a:pt x="808545" y="637539"/>
                </a:lnTo>
                <a:lnTo>
                  <a:pt x="718121" y="656589"/>
                </a:lnTo>
                <a:lnTo>
                  <a:pt x="689292" y="664209"/>
                </a:lnTo>
                <a:lnTo>
                  <a:pt x="661098" y="670559"/>
                </a:lnTo>
                <a:lnTo>
                  <a:pt x="606234" y="685799"/>
                </a:lnTo>
                <a:lnTo>
                  <a:pt x="553783" y="699769"/>
                </a:lnTo>
                <a:lnTo>
                  <a:pt x="503237" y="713739"/>
                </a:lnTo>
                <a:lnTo>
                  <a:pt x="454596" y="730249"/>
                </a:lnTo>
                <a:lnTo>
                  <a:pt x="407606" y="745489"/>
                </a:lnTo>
                <a:lnTo>
                  <a:pt x="362267" y="760729"/>
                </a:lnTo>
                <a:lnTo>
                  <a:pt x="318198" y="777239"/>
                </a:lnTo>
                <a:lnTo>
                  <a:pt x="275653" y="793749"/>
                </a:lnTo>
                <a:lnTo>
                  <a:pt x="233997" y="808989"/>
                </a:lnTo>
                <a:lnTo>
                  <a:pt x="193484" y="826769"/>
                </a:lnTo>
                <a:lnTo>
                  <a:pt x="76009" y="876299"/>
                </a:lnTo>
                <a:lnTo>
                  <a:pt x="0" y="910589"/>
                </a:lnTo>
                <a:lnTo>
                  <a:pt x="30861" y="979169"/>
                </a:lnTo>
                <a:lnTo>
                  <a:pt x="106743" y="946149"/>
                </a:lnTo>
                <a:lnTo>
                  <a:pt x="144970" y="929639"/>
                </a:lnTo>
                <a:lnTo>
                  <a:pt x="144716" y="929639"/>
                </a:lnTo>
                <a:lnTo>
                  <a:pt x="183578" y="913129"/>
                </a:lnTo>
                <a:lnTo>
                  <a:pt x="183324" y="913129"/>
                </a:lnTo>
                <a:lnTo>
                  <a:pt x="222694" y="896619"/>
                </a:lnTo>
                <a:lnTo>
                  <a:pt x="222440" y="896619"/>
                </a:lnTo>
                <a:lnTo>
                  <a:pt x="262699" y="880109"/>
                </a:lnTo>
                <a:lnTo>
                  <a:pt x="262191" y="880109"/>
                </a:lnTo>
                <a:lnTo>
                  <a:pt x="303339" y="864869"/>
                </a:lnTo>
                <a:lnTo>
                  <a:pt x="302958" y="864869"/>
                </a:lnTo>
                <a:lnTo>
                  <a:pt x="345122" y="848359"/>
                </a:lnTo>
                <a:lnTo>
                  <a:pt x="344614" y="848359"/>
                </a:lnTo>
                <a:lnTo>
                  <a:pt x="388048" y="833119"/>
                </a:lnTo>
                <a:lnTo>
                  <a:pt x="387540" y="833119"/>
                </a:lnTo>
                <a:lnTo>
                  <a:pt x="432371" y="816609"/>
                </a:lnTo>
                <a:lnTo>
                  <a:pt x="435726" y="816609"/>
                </a:lnTo>
                <a:lnTo>
                  <a:pt x="478218" y="802639"/>
                </a:lnTo>
                <a:lnTo>
                  <a:pt x="477583" y="802639"/>
                </a:lnTo>
                <a:lnTo>
                  <a:pt x="525716" y="787399"/>
                </a:lnTo>
                <a:lnTo>
                  <a:pt x="525081" y="787399"/>
                </a:lnTo>
                <a:lnTo>
                  <a:pt x="574992" y="772159"/>
                </a:lnTo>
                <a:lnTo>
                  <a:pt x="578686" y="772159"/>
                </a:lnTo>
                <a:lnTo>
                  <a:pt x="626300" y="758189"/>
                </a:lnTo>
                <a:lnTo>
                  <a:pt x="625919" y="758189"/>
                </a:lnTo>
                <a:lnTo>
                  <a:pt x="652589" y="751839"/>
                </a:lnTo>
                <a:lnTo>
                  <a:pt x="652335" y="751839"/>
                </a:lnTo>
                <a:lnTo>
                  <a:pt x="679640" y="744219"/>
                </a:lnTo>
                <a:lnTo>
                  <a:pt x="683916" y="744219"/>
                </a:lnTo>
                <a:lnTo>
                  <a:pt x="707199" y="737869"/>
                </a:lnTo>
                <a:lnTo>
                  <a:pt x="706945" y="737869"/>
                </a:lnTo>
                <a:lnTo>
                  <a:pt x="735520" y="731519"/>
                </a:lnTo>
                <a:lnTo>
                  <a:pt x="735012" y="731519"/>
                </a:lnTo>
                <a:lnTo>
                  <a:pt x="764222" y="725169"/>
                </a:lnTo>
                <a:lnTo>
                  <a:pt x="763714" y="725169"/>
                </a:lnTo>
                <a:lnTo>
                  <a:pt x="793432" y="718819"/>
                </a:lnTo>
                <a:lnTo>
                  <a:pt x="793051" y="718819"/>
                </a:lnTo>
                <a:lnTo>
                  <a:pt x="823404" y="712469"/>
                </a:lnTo>
                <a:lnTo>
                  <a:pt x="823023" y="712469"/>
                </a:lnTo>
                <a:lnTo>
                  <a:pt x="854138" y="707389"/>
                </a:lnTo>
                <a:lnTo>
                  <a:pt x="853630" y="707389"/>
                </a:lnTo>
                <a:lnTo>
                  <a:pt x="917257" y="695959"/>
                </a:lnTo>
                <a:lnTo>
                  <a:pt x="916749" y="695959"/>
                </a:lnTo>
                <a:lnTo>
                  <a:pt x="982408" y="685799"/>
                </a:lnTo>
                <a:lnTo>
                  <a:pt x="982027" y="685799"/>
                </a:lnTo>
                <a:lnTo>
                  <a:pt x="1049591" y="675639"/>
                </a:lnTo>
                <a:lnTo>
                  <a:pt x="1049337" y="675639"/>
                </a:lnTo>
                <a:lnTo>
                  <a:pt x="1118679" y="665479"/>
                </a:lnTo>
                <a:lnTo>
                  <a:pt x="1118425" y="665479"/>
                </a:lnTo>
                <a:lnTo>
                  <a:pt x="1189291" y="655319"/>
                </a:lnTo>
                <a:lnTo>
                  <a:pt x="1261427" y="646429"/>
                </a:lnTo>
                <a:lnTo>
                  <a:pt x="1559877" y="605789"/>
                </a:lnTo>
                <a:lnTo>
                  <a:pt x="1712658" y="582929"/>
                </a:lnTo>
                <a:lnTo>
                  <a:pt x="1789112" y="570229"/>
                </a:lnTo>
                <a:lnTo>
                  <a:pt x="1865693" y="556259"/>
                </a:lnTo>
                <a:lnTo>
                  <a:pt x="1942909" y="541019"/>
                </a:lnTo>
                <a:lnTo>
                  <a:pt x="2100770" y="505459"/>
                </a:lnTo>
                <a:lnTo>
                  <a:pt x="2261933" y="464819"/>
                </a:lnTo>
                <a:lnTo>
                  <a:pt x="2388252" y="431799"/>
                </a:lnTo>
                <a:lnTo>
                  <a:pt x="2082609" y="431799"/>
                </a:lnTo>
                <a:lnTo>
                  <a:pt x="2083117" y="430529"/>
                </a:lnTo>
                <a:close/>
              </a:path>
              <a:path w="5675630" h="979170">
                <a:moveTo>
                  <a:pt x="435726" y="816609"/>
                </a:moveTo>
                <a:lnTo>
                  <a:pt x="432371" y="816609"/>
                </a:lnTo>
                <a:lnTo>
                  <a:pt x="431863" y="817879"/>
                </a:lnTo>
                <a:lnTo>
                  <a:pt x="435726" y="816609"/>
                </a:lnTo>
                <a:close/>
              </a:path>
              <a:path w="5675630" h="979170">
                <a:moveTo>
                  <a:pt x="578686" y="772159"/>
                </a:moveTo>
                <a:lnTo>
                  <a:pt x="574992" y="772159"/>
                </a:lnTo>
                <a:lnTo>
                  <a:pt x="574357" y="773429"/>
                </a:lnTo>
                <a:lnTo>
                  <a:pt x="578686" y="772159"/>
                </a:lnTo>
                <a:close/>
              </a:path>
              <a:path w="5675630" h="979170">
                <a:moveTo>
                  <a:pt x="683916" y="744219"/>
                </a:moveTo>
                <a:lnTo>
                  <a:pt x="679640" y="744219"/>
                </a:lnTo>
                <a:lnTo>
                  <a:pt x="679259" y="745489"/>
                </a:lnTo>
                <a:lnTo>
                  <a:pt x="683916" y="744219"/>
                </a:lnTo>
                <a:close/>
              </a:path>
              <a:path w="5675630" h="979170">
                <a:moveTo>
                  <a:pt x="3308032" y="201929"/>
                </a:moveTo>
                <a:lnTo>
                  <a:pt x="3228276" y="201929"/>
                </a:lnTo>
                <a:lnTo>
                  <a:pt x="3188017" y="203199"/>
                </a:lnTo>
                <a:lnTo>
                  <a:pt x="3107245" y="208279"/>
                </a:lnTo>
                <a:lnTo>
                  <a:pt x="3066732" y="212089"/>
                </a:lnTo>
                <a:lnTo>
                  <a:pt x="2985198" y="222249"/>
                </a:lnTo>
                <a:lnTo>
                  <a:pt x="2902902" y="234949"/>
                </a:lnTo>
                <a:lnTo>
                  <a:pt x="2820479" y="250189"/>
                </a:lnTo>
                <a:lnTo>
                  <a:pt x="2737548" y="267969"/>
                </a:lnTo>
                <a:lnTo>
                  <a:pt x="2571559" y="306069"/>
                </a:lnTo>
                <a:lnTo>
                  <a:pt x="2488755" y="326389"/>
                </a:lnTo>
                <a:lnTo>
                  <a:pt x="2243010" y="391159"/>
                </a:lnTo>
                <a:lnTo>
                  <a:pt x="2162238" y="411479"/>
                </a:lnTo>
                <a:lnTo>
                  <a:pt x="2162492" y="411479"/>
                </a:lnTo>
                <a:lnTo>
                  <a:pt x="2082609" y="431799"/>
                </a:lnTo>
                <a:lnTo>
                  <a:pt x="2388252" y="431799"/>
                </a:lnTo>
                <a:lnTo>
                  <a:pt x="2507678" y="401319"/>
                </a:lnTo>
                <a:lnTo>
                  <a:pt x="2507297" y="401319"/>
                </a:lnTo>
                <a:lnTo>
                  <a:pt x="2589847" y="379729"/>
                </a:lnTo>
                <a:lnTo>
                  <a:pt x="2594625" y="379729"/>
                </a:lnTo>
                <a:lnTo>
                  <a:pt x="2672016" y="360679"/>
                </a:lnTo>
                <a:lnTo>
                  <a:pt x="2671508" y="360679"/>
                </a:lnTo>
                <a:lnTo>
                  <a:pt x="2753931" y="341629"/>
                </a:lnTo>
                <a:lnTo>
                  <a:pt x="2759165" y="341629"/>
                </a:lnTo>
                <a:lnTo>
                  <a:pt x="2835465" y="325119"/>
                </a:lnTo>
                <a:lnTo>
                  <a:pt x="2834703" y="325119"/>
                </a:lnTo>
                <a:lnTo>
                  <a:pt x="2916364" y="311149"/>
                </a:lnTo>
                <a:lnTo>
                  <a:pt x="2915475" y="311149"/>
                </a:lnTo>
                <a:lnTo>
                  <a:pt x="2956115" y="304799"/>
                </a:lnTo>
                <a:lnTo>
                  <a:pt x="2955734" y="304799"/>
                </a:lnTo>
                <a:lnTo>
                  <a:pt x="2996247" y="298449"/>
                </a:lnTo>
                <a:lnTo>
                  <a:pt x="2995612" y="298449"/>
                </a:lnTo>
                <a:lnTo>
                  <a:pt x="3035871" y="293369"/>
                </a:lnTo>
                <a:lnTo>
                  <a:pt x="3035363" y="293369"/>
                </a:lnTo>
                <a:lnTo>
                  <a:pt x="3075368" y="288289"/>
                </a:lnTo>
                <a:lnTo>
                  <a:pt x="3074606" y="288289"/>
                </a:lnTo>
                <a:lnTo>
                  <a:pt x="3114357" y="284479"/>
                </a:lnTo>
                <a:lnTo>
                  <a:pt x="3113722" y="284479"/>
                </a:lnTo>
                <a:lnTo>
                  <a:pt x="3153346" y="280669"/>
                </a:lnTo>
                <a:lnTo>
                  <a:pt x="3152457" y="280669"/>
                </a:lnTo>
                <a:lnTo>
                  <a:pt x="3191700" y="279399"/>
                </a:lnTo>
                <a:lnTo>
                  <a:pt x="3190684" y="279399"/>
                </a:lnTo>
                <a:lnTo>
                  <a:pt x="3229927" y="278129"/>
                </a:lnTo>
                <a:lnTo>
                  <a:pt x="3908417" y="278129"/>
                </a:lnTo>
                <a:lnTo>
                  <a:pt x="3849052" y="269239"/>
                </a:lnTo>
                <a:lnTo>
                  <a:pt x="3849306" y="269239"/>
                </a:lnTo>
                <a:lnTo>
                  <a:pt x="3773233" y="257809"/>
                </a:lnTo>
                <a:lnTo>
                  <a:pt x="3696906" y="245109"/>
                </a:lnTo>
                <a:lnTo>
                  <a:pt x="3542982" y="222249"/>
                </a:lnTo>
                <a:lnTo>
                  <a:pt x="3465512" y="213359"/>
                </a:lnTo>
                <a:lnTo>
                  <a:pt x="3426269" y="209549"/>
                </a:lnTo>
                <a:lnTo>
                  <a:pt x="3308032" y="201929"/>
                </a:lnTo>
                <a:close/>
              </a:path>
              <a:path w="5675630" h="979170">
                <a:moveTo>
                  <a:pt x="4189920" y="308609"/>
                </a:moveTo>
                <a:lnTo>
                  <a:pt x="3608895" y="308609"/>
                </a:lnTo>
                <a:lnTo>
                  <a:pt x="3685095" y="320039"/>
                </a:lnTo>
                <a:lnTo>
                  <a:pt x="3684841" y="320039"/>
                </a:lnTo>
                <a:lnTo>
                  <a:pt x="3761041" y="332739"/>
                </a:lnTo>
                <a:lnTo>
                  <a:pt x="3837495" y="344169"/>
                </a:lnTo>
                <a:lnTo>
                  <a:pt x="3914203" y="356869"/>
                </a:lnTo>
                <a:lnTo>
                  <a:pt x="4030154" y="372109"/>
                </a:lnTo>
                <a:lnTo>
                  <a:pt x="4108132" y="379729"/>
                </a:lnTo>
                <a:lnTo>
                  <a:pt x="4186872" y="384809"/>
                </a:lnTo>
                <a:lnTo>
                  <a:pt x="4226496" y="386079"/>
                </a:lnTo>
                <a:lnTo>
                  <a:pt x="4306379" y="386079"/>
                </a:lnTo>
                <a:lnTo>
                  <a:pt x="4346638" y="383539"/>
                </a:lnTo>
                <a:lnTo>
                  <a:pt x="4386897" y="382269"/>
                </a:lnTo>
                <a:lnTo>
                  <a:pt x="4467288" y="374649"/>
                </a:lnTo>
                <a:lnTo>
                  <a:pt x="4547552" y="364489"/>
                </a:lnTo>
                <a:lnTo>
                  <a:pt x="4628070" y="353059"/>
                </a:lnTo>
                <a:lnTo>
                  <a:pt x="4708842" y="339089"/>
                </a:lnTo>
                <a:lnTo>
                  <a:pt x="4789868" y="323849"/>
                </a:lnTo>
                <a:lnTo>
                  <a:pt x="4853631" y="309879"/>
                </a:lnTo>
                <a:lnTo>
                  <a:pt x="4228655" y="309879"/>
                </a:lnTo>
                <a:lnTo>
                  <a:pt x="4189920" y="308609"/>
                </a:lnTo>
                <a:close/>
              </a:path>
              <a:path w="5675630" h="979170">
                <a:moveTo>
                  <a:pt x="2594625" y="379729"/>
                </a:moveTo>
                <a:lnTo>
                  <a:pt x="2589847" y="379729"/>
                </a:lnTo>
                <a:lnTo>
                  <a:pt x="2589466" y="380999"/>
                </a:lnTo>
                <a:lnTo>
                  <a:pt x="2594625" y="379729"/>
                </a:lnTo>
                <a:close/>
              </a:path>
              <a:path w="5675630" h="979170">
                <a:moveTo>
                  <a:pt x="2759165" y="341629"/>
                </a:moveTo>
                <a:lnTo>
                  <a:pt x="2753931" y="341629"/>
                </a:lnTo>
                <a:lnTo>
                  <a:pt x="2753296" y="342899"/>
                </a:lnTo>
                <a:lnTo>
                  <a:pt x="2759165" y="341629"/>
                </a:lnTo>
                <a:close/>
              </a:path>
              <a:path w="5675630" h="979170">
                <a:moveTo>
                  <a:pt x="4854892" y="231139"/>
                </a:moveTo>
                <a:lnTo>
                  <a:pt x="4774501" y="248919"/>
                </a:lnTo>
                <a:lnTo>
                  <a:pt x="4775136" y="248919"/>
                </a:lnTo>
                <a:lnTo>
                  <a:pt x="4694999" y="264159"/>
                </a:lnTo>
                <a:lnTo>
                  <a:pt x="4695761" y="264159"/>
                </a:lnTo>
                <a:lnTo>
                  <a:pt x="4615751" y="276859"/>
                </a:lnTo>
                <a:lnTo>
                  <a:pt x="4616640" y="276859"/>
                </a:lnTo>
                <a:lnTo>
                  <a:pt x="4537011" y="288289"/>
                </a:lnTo>
                <a:lnTo>
                  <a:pt x="4537900" y="288289"/>
                </a:lnTo>
                <a:lnTo>
                  <a:pt x="4458398" y="298449"/>
                </a:lnTo>
                <a:lnTo>
                  <a:pt x="4459160" y="298449"/>
                </a:lnTo>
                <a:lnTo>
                  <a:pt x="4419663" y="302259"/>
                </a:lnTo>
                <a:lnTo>
                  <a:pt x="4420171" y="302259"/>
                </a:lnTo>
                <a:lnTo>
                  <a:pt x="4380674" y="306069"/>
                </a:lnTo>
                <a:lnTo>
                  <a:pt x="4381436" y="306069"/>
                </a:lnTo>
                <a:lnTo>
                  <a:pt x="4342193" y="308609"/>
                </a:lnTo>
                <a:lnTo>
                  <a:pt x="4343209" y="308609"/>
                </a:lnTo>
                <a:lnTo>
                  <a:pt x="4303966" y="309879"/>
                </a:lnTo>
                <a:lnTo>
                  <a:pt x="4853631" y="309879"/>
                </a:lnTo>
                <a:lnTo>
                  <a:pt x="4871021" y="306069"/>
                </a:lnTo>
                <a:lnTo>
                  <a:pt x="5033581" y="267969"/>
                </a:lnTo>
                <a:lnTo>
                  <a:pt x="5167827" y="232409"/>
                </a:lnTo>
                <a:lnTo>
                  <a:pt x="4854257" y="232409"/>
                </a:lnTo>
                <a:lnTo>
                  <a:pt x="4854892" y="231139"/>
                </a:lnTo>
                <a:close/>
              </a:path>
              <a:path w="5675630" h="979170">
                <a:moveTo>
                  <a:pt x="3924744" y="280669"/>
                </a:moveTo>
                <a:lnTo>
                  <a:pt x="3343338" y="280669"/>
                </a:lnTo>
                <a:lnTo>
                  <a:pt x="3382073" y="281939"/>
                </a:lnTo>
                <a:lnTo>
                  <a:pt x="3381311" y="281939"/>
                </a:lnTo>
                <a:lnTo>
                  <a:pt x="3419919" y="285749"/>
                </a:lnTo>
                <a:lnTo>
                  <a:pt x="3419411" y="285749"/>
                </a:lnTo>
                <a:lnTo>
                  <a:pt x="3457892" y="289559"/>
                </a:lnTo>
                <a:lnTo>
                  <a:pt x="3457003" y="289559"/>
                </a:lnTo>
                <a:lnTo>
                  <a:pt x="3533711" y="298449"/>
                </a:lnTo>
                <a:lnTo>
                  <a:pt x="3532949" y="298449"/>
                </a:lnTo>
                <a:lnTo>
                  <a:pt x="3609403" y="308609"/>
                </a:lnTo>
                <a:lnTo>
                  <a:pt x="4190682" y="308609"/>
                </a:lnTo>
                <a:lnTo>
                  <a:pt x="4151947" y="306069"/>
                </a:lnTo>
                <a:lnTo>
                  <a:pt x="4152709" y="306069"/>
                </a:lnTo>
                <a:lnTo>
                  <a:pt x="4114101" y="303529"/>
                </a:lnTo>
                <a:lnTo>
                  <a:pt x="4114736" y="303529"/>
                </a:lnTo>
                <a:lnTo>
                  <a:pt x="4076255" y="299719"/>
                </a:lnTo>
                <a:lnTo>
                  <a:pt x="4076763" y="299719"/>
                </a:lnTo>
                <a:lnTo>
                  <a:pt x="4038409" y="295909"/>
                </a:lnTo>
                <a:lnTo>
                  <a:pt x="4039044" y="295909"/>
                </a:lnTo>
                <a:lnTo>
                  <a:pt x="4010279" y="292099"/>
                </a:lnTo>
                <a:lnTo>
                  <a:pt x="4001198" y="292099"/>
                </a:lnTo>
                <a:lnTo>
                  <a:pt x="3924744" y="280669"/>
                </a:lnTo>
                <a:close/>
              </a:path>
              <a:path w="5675630" h="979170">
                <a:moveTo>
                  <a:pt x="4000690" y="290829"/>
                </a:moveTo>
                <a:lnTo>
                  <a:pt x="4001198" y="292099"/>
                </a:lnTo>
                <a:lnTo>
                  <a:pt x="4010279" y="292099"/>
                </a:lnTo>
                <a:lnTo>
                  <a:pt x="4000690" y="290829"/>
                </a:lnTo>
                <a:close/>
              </a:path>
              <a:path w="5675630" h="979170">
                <a:moveTo>
                  <a:pt x="3908417" y="278129"/>
                </a:moveTo>
                <a:lnTo>
                  <a:pt x="3305238" y="278129"/>
                </a:lnTo>
                <a:lnTo>
                  <a:pt x="3344100" y="280669"/>
                </a:lnTo>
                <a:lnTo>
                  <a:pt x="3925379" y="280669"/>
                </a:lnTo>
                <a:lnTo>
                  <a:pt x="3908417" y="278129"/>
                </a:lnTo>
                <a:close/>
              </a:path>
              <a:path w="5675630" h="979170">
                <a:moveTo>
                  <a:pt x="5445964" y="73276"/>
                </a:moveTo>
                <a:lnTo>
                  <a:pt x="5419661" y="81279"/>
                </a:lnTo>
                <a:lnTo>
                  <a:pt x="5419915" y="81279"/>
                </a:lnTo>
                <a:lnTo>
                  <a:pt x="5338381" y="105409"/>
                </a:lnTo>
                <a:lnTo>
                  <a:pt x="5338635" y="105409"/>
                </a:lnTo>
                <a:lnTo>
                  <a:pt x="5257228" y="128269"/>
                </a:lnTo>
                <a:lnTo>
                  <a:pt x="5257482" y="128269"/>
                </a:lnTo>
                <a:lnTo>
                  <a:pt x="5176202" y="151129"/>
                </a:lnTo>
                <a:lnTo>
                  <a:pt x="5176583" y="151129"/>
                </a:lnTo>
                <a:lnTo>
                  <a:pt x="5095430" y="172719"/>
                </a:lnTo>
                <a:lnTo>
                  <a:pt x="5095811" y="172719"/>
                </a:lnTo>
                <a:lnTo>
                  <a:pt x="5014785" y="194309"/>
                </a:lnTo>
                <a:lnTo>
                  <a:pt x="5015293" y="194309"/>
                </a:lnTo>
                <a:lnTo>
                  <a:pt x="4934394" y="213359"/>
                </a:lnTo>
                <a:lnTo>
                  <a:pt x="4935029" y="213359"/>
                </a:lnTo>
                <a:lnTo>
                  <a:pt x="4854257" y="232409"/>
                </a:lnTo>
                <a:lnTo>
                  <a:pt x="5167827" y="232409"/>
                </a:lnTo>
                <a:lnTo>
                  <a:pt x="5196649" y="224789"/>
                </a:lnTo>
                <a:lnTo>
                  <a:pt x="5278310" y="201929"/>
                </a:lnTo>
                <a:lnTo>
                  <a:pt x="5468060" y="145667"/>
                </a:lnTo>
                <a:lnTo>
                  <a:pt x="5445964" y="73276"/>
                </a:lnTo>
                <a:close/>
              </a:path>
              <a:path w="5675630" h="979170">
                <a:moveTo>
                  <a:pt x="5655425" y="62229"/>
                </a:moveTo>
                <a:lnTo>
                  <a:pt x="5482272" y="62229"/>
                </a:lnTo>
                <a:lnTo>
                  <a:pt x="5504370" y="134619"/>
                </a:lnTo>
                <a:lnTo>
                  <a:pt x="5468060" y="145667"/>
                </a:lnTo>
                <a:lnTo>
                  <a:pt x="5490273" y="218439"/>
                </a:lnTo>
                <a:lnTo>
                  <a:pt x="5655425" y="62229"/>
                </a:lnTo>
                <a:close/>
              </a:path>
              <a:path w="5675630" h="979170">
                <a:moveTo>
                  <a:pt x="5482272" y="62229"/>
                </a:moveTo>
                <a:lnTo>
                  <a:pt x="5445964" y="73276"/>
                </a:lnTo>
                <a:lnTo>
                  <a:pt x="5468060" y="145667"/>
                </a:lnTo>
                <a:lnTo>
                  <a:pt x="5504370" y="134619"/>
                </a:lnTo>
                <a:lnTo>
                  <a:pt x="5482272" y="62229"/>
                </a:lnTo>
                <a:close/>
              </a:path>
              <a:path w="5675630" h="979170">
                <a:moveTo>
                  <a:pt x="5423598" y="0"/>
                </a:moveTo>
                <a:lnTo>
                  <a:pt x="5445964" y="73276"/>
                </a:lnTo>
                <a:lnTo>
                  <a:pt x="5482272" y="62229"/>
                </a:lnTo>
                <a:lnTo>
                  <a:pt x="5655425" y="62229"/>
                </a:lnTo>
                <a:lnTo>
                  <a:pt x="5675566" y="43179"/>
                </a:lnTo>
                <a:lnTo>
                  <a:pt x="54235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273050" y="8915400"/>
            <a:ext cx="882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itchFamily="34" charset="0"/>
              </a:rPr>
              <a:t>18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71512" y="1634911"/>
            <a:ext cx="461665" cy="205060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dirty="0"/>
              <a:t>Социальный  блок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6355542" y="4751677"/>
            <a:ext cx="226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Экономический блок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763688555"/>
              </p:ext>
            </p:extLst>
          </p:nvPr>
        </p:nvGraphicFramePr>
        <p:xfrm>
          <a:off x="885825" y="1254449"/>
          <a:ext cx="1825625" cy="2121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4" name="Диаграмма 53"/>
          <p:cNvGraphicFramePr/>
          <p:nvPr>
            <p:extLst>
              <p:ext uri="{D42A27DB-BD31-4B8C-83A1-F6EECF244321}">
                <p14:modId xmlns:p14="http://schemas.microsoft.com/office/powerpoint/2010/main" val="2955384088"/>
              </p:ext>
            </p:extLst>
          </p:nvPr>
        </p:nvGraphicFramePr>
        <p:xfrm>
          <a:off x="2951343" y="1377077"/>
          <a:ext cx="1806998" cy="1819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5" name="Диаграмма 54"/>
          <p:cNvGraphicFramePr/>
          <p:nvPr>
            <p:extLst>
              <p:ext uri="{D42A27DB-BD31-4B8C-83A1-F6EECF244321}">
                <p14:modId xmlns:p14="http://schemas.microsoft.com/office/powerpoint/2010/main" val="4223950887"/>
              </p:ext>
            </p:extLst>
          </p:nvPr>
        </p:nvGraphicFramePr>
        <p:xfrm>
          <a:off x="4972558" y="1352600"/>
          <a:ext cx="1857565" cy="1817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6" name="Диаграмма 55"/>
          <p:cNvGraphicFramePr/>
          <p:nvPr>
            <p:extLst>
              <p:ext uri="{D42A27DB-BD31-4B8C-83A1-F6EECF244321}">
                <p14:modId xmlns:p14="http://schemas.microsoft.com/office/powerpoint/2010/main" val="152898543"/>
              </p:ext>
            </p:extLst>
          </p:nvPr>
        </p:nvGraphicFramePr>
        <p:xfrm>
          <a:off x="993888" y="4232920"/>
          <a:ext cx="1989801" cy="1977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7" name="Диаграмма 56"/>
          <p:cNvGraphicFramePr/>
          <p:nvPr>
            <p:extLst>
              <p:ext uri="{D42A27DB-BD31-4B8C-83A1-F6EECF244321}">
                <p14:modId xmlns:p14="http://schemas.microsoft.com/office/powerpoint/2010/main" val="2631964305"/>
              </p:ext>
            </p:extLst>
          </p:nvPr>
        </p:nvGraphicFramePr>
        <p:xfrm>
          <a:off x="3094186" y="4232920"/>
          <a:ext cx="2061634" cy="1933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8" name="Диаграмма 57"/>
          <p:cNvGraphicFramePr/>
          <p:nvPr>
            <p:extLst>
              <p:ext uri="{D42A27DB-BD31-4B8C-83A1-F6EECF244321}">
                <p14:modId xmlns:p14="http://schemas.microsoft.com/office/powerpoint/2010/main" val="731645037"/>
              </p:ext>
            </p:extLst>
          </p:nvPr>
        </p:nvGraphicFramePr>
        <p:xfrm>
          <a:off x="5076782" y="4160912"/>
          <a:ext cx="2183299" cy="2009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0" name="Диаграмма 49"/>
          <p:cNvGraphicFramePr/>
          <p:nvPr>
            <p:extLst>
              <p:ext uri="{D42A27DB-BD31-4B8C-83A1-F6EECF244321}">
                <p14:modId xmlns:p14="http://schemas.microsoft.com/office/powerpoint/2010/main" val="2275030810"/>
              </p:ext>
            </p:extLst>
          </p:nvPr>
        </p:nvGraphicFramePr>
        <p:xfrm>
          <a:off x="1339850" y="7162800"/>
          <a:ext cx="6176434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4980" y="9028277"/>
            <a:ext cx="281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B300"/>
                </a:solidFill>
                <a:latin typeface="Century Gothic"/>
                <a:cs typeface="Century Gothic"/>
              </a:rPr>
              <a:t>33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6193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</a:t>
            </a:r>
            <a:r>
              <a:rPr sz="2400" dirty="0">
                <a:solidFill>
                  <a:srgbClr val="00A2AA"/>
                </a:solidFill>
              </a:rPr>
              <a:t>СОЦИАЛЬНУЮ</a:t>
            </a:r>
            <a:r>
              <a:rPr sz="2400" spc="-6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ПОЛИТИКУ</a:t>
            </a:r>
            <a:endParaRPr sz="240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884564"/>
              </p:ext>
            </p:extLst>
          </p:nvPr>
        </p:nvGraphicFramePr>
        <p:xfrm>
          <a:off x="1783436" y="892918"/>
          <a:ext cx="14534260" cy="4676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956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5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5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79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0326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58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7646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ПЕНСИОННОЕ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ОБЕСПЕЧЕНИЕ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82550" algn="just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выплата доплат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к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пенсии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за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выслугу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лет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400" spc="-5" baseline="0" dirty="0">
                          <a:latin typeface="Century Gothic"/>
                          <a:cs typeface="Century Gothic"/>
                        </a:rPr>
                        <a:t> муниципальным служащим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08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8986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СОЦИАЛЬНОЕ ОБСЛУЖИВАНИЕ</a:t>
                      </a:r>
                      <a:r>
                        <a:rPr sz="1400" b="1" spc="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НАСЕЛЕНИЯ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83820">
                        <a:lnSpc>
                          <a:spcPct val="100000"/>
                        </a:lnSpc>
                        <a:tabLst>
                          <a:tab pos="1284605" algn="l"/>
                          <a:tab pos="1635125" algn="l"/>
                          <a:tab pos="1664335" algn="l"/>
                          <a:tab pos="1831975" algn="l"/>
                          <a:tab pos="2590800" algn="l"/>
                          <a:tab pos="2649855" algn="l"/>
                          <a:tab pos="2994660" algn="l"/>
                          <a:tab pos="3096895" algn="l"/>
                          <a:tab pos="3456304" algn="l"/>
                          <a:tab pos="4598035" algn="l"/>
                          <a:tab pos="4658995" algn="l"/>
                          <a:tab pos="4993005" algn="l"/>
                          <a:tab pos="5643245" algn="l"/>
                          <a:tab pos="5713730" algn="l"/>
                        </a:tabLst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финансовое обеспечение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деятельности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 муниципального</a:t>
                      </a:r>
                      <a:r>
                        <a:rPr lang="ru-RU" sz="1400" spc="-5" baseline="0" dirty="0">
                          <a:latin typeface="Century Gothic"/>
                          <a:cs typeface="Century Gothic"/>
                        </a:rPr>
                        <a:t> учреждения «Комплексный центр социального обслуживания  населения города Карабаша»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51,6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СОЦИАЛЬНОЕ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ОБЕСПЕЧЕНИЕ</a:t>
                      </a:r>
                      <a:r>
                        <a:rPr sz="1400" b="1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НАСЕЛЕНИЯ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algn="just">
                        <a:lnSpc>
                          <a:spcPct val="100000"/>
                        </a:lnSpc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9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видов мер социальной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поддержки</a:t>
                      </a:r>
                      <a:r>
                        <a:rPr sz="1400" spc="-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гражданам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62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61,9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63,8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400" b="1" dirty="0">
                          <a:latin typeface="Century Gothic"/>
                          <a:cs typeface="Century Gothic"/>
                        </a:rPr>
                        <a:t>ОХРАНА СЕМЬИ И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ДЕТСТВА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1560830">
                        <a:lnSpc>
                          <a:spcPct val="100000"/>
                        </a:lnSpc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 видов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мер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социальной поддержки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семей с </a:t>
                      </a:r>
                      <a:r>
                        <a:rPr sz="1400" spc="-5" dirty="0" err="1">
                          <a:latin typeface="Century Gothic"/>
                          <a:cs typeface="Century Gothic"/>
                        </a:rPr>
                        <a:t>детьми</a:t>
                      </a:r>
                      <a:endParaRPr lang="ru-RU" sz="1400" spc="-5" dirty="0">
                        <a:latin typeface="Century Gothic"/>
                        <a:cs typeface="Century Gothic"/>
                      </a:endParaRPr>
                    </a:p>
                    <a:p>
                      <a:pPr marL="91440" marR="1560830">
                        <a:lnSpc>
                          <a:spcPct val="100000"/>
                        </a:lnSpc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Обеспечение деятельности  МКУ «Детский дом»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04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ru-RU"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65,2</a:t>
                      </a:r>
                    </a:p>
                  </a:txBody>
                  <a:tcPr marL="0" marR="0" marT="317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ru-RU"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66,0</a:t>
                      </a:r>
                    </a:p>
                  </a:txBody>
                  <a:tcPr marL="0" marR="0" marT="317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lang="ru-RU"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67,1</a:t>
                      </a:r>
                    </a:p>
                  </a:txBody>
                  <a:tcPr marL="0" marR="0" marT="317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05814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ДРУГИЕ ВОПРОСЫ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ОБЛАСТИ СОЦИАЛЬНОЙ</a:t>
                      </a:r>
                      <a:r>
                        <a:rPr sz="1400" b="1" spc="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ПОЛИТИКИ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83820" algn="just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entury Gothic"/>
                          <a:cs typeface="Century Gothic"/>
                        </a:rPr>
                        <a:t>мероприятия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области социальной политики, гарантированный  перечень услуг </a:t>
                      </a:r>
                      <a:r>
                        <a:rPr sz="1400" dirty="0">
                          <a:latin typeface="Century Gothic"/>
                          <a:cs typeface="Century Gothic"/>
                        </a:rPr>
                        <a:t>по </a:t>
                      </a:r>
                      <a:r>
                        <a:rPr sz="1400" spc="-5" dirty="0">
                          <a:latin typeface="Century Gothic"/>
                          <a:cs typeface="Century Gothic"/>
                        </a:rPr>
                        <a:t>погребению, обеспечение деятельности </a:t>
                      </a: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Управления социальной защиты</a:t>
                      </a:r>
                      <a:r>
                        <a:rPr lang="ru-RU" sz="1400" spc="-5" baseline="0" dirty="0">
                          <a:latin typeface="Century Gothic"/>
                          <a:cs typeface="Century Gothic"/>
                        </a:rPr>
                        <a:t> администрации </a:t>
                      </a:r>
                      <a:r>
                        <a:rPr lang="ru-RU" sz="1400" spc="-5" baseline="0" dirty="0" err="1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400" spc="-5" baseline="0" dirty="0">
                          <a:latin typeface="Century Gothic"/>
                          <a:cs typeface="Century Gothic"/>
                        </a:rPr>
                        <a:t> городского округа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18,7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18,8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18,8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0314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197,6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201,7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205,1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0" y="609600"/>
            <a:ext cx="1926589" cy="2127885"/>
            <a:chOff x="0" y="701040"/>
            <a:chExt cx="1926589" cy="2127885"/>
          </a:xfrm>
        </p:grpSpPr>
        <p:sp>
          <p:nvSpPr>
            <p:cNvPr id="10" name="object 10"/>
            <p:cNvSpPr/>
            <p:nvPr/>
          </p:nvSpPr>
          <p:spPr>
            <a:xfrm>
              <a:off x="0" y="925068"/>
              <a:ext cx="1682750" cy="1903730"/>
            </a:xfrm>
            <a:custGeom>
              <a:avLst/>
              <a:gdLst/>
              <a:ahLst/>
              <a:cxnLst/>
              <a:rect l="l" t="t" r="r" b="b"/>
              <a:pathLst>
                <a:path w="1682750" h="1903730">
                  <a:moveTo>
                    <a:pt x="730758" y="0"/>
                  </a:moveTo>
                  <a:lnTo>
                    <a:pt x="683256" y="1164"/>
                  </a:lnTo>
                  <a:lnTo>
                    <a:pt x="636358" y="4622"/>
                  </a:lnTo>
                  <a:lnTo>
                    <a:pt x="590117" y="10318"/>
                  </a:lnTo>
                  <a:lnTo>
                    <a:pt x="544588" y="18199"/>
                  </a:lnTo>
                  <a:lnTo>
                    <a:pt x="499826" y="28208"/>
                  </a:lnTo>
                  <a:lnTo>
                    <a:pt x="455884" y="40293"/>
                  </a:lnTo>
                  <a:lnTo>
                    <a:pt x="412818" y="54399"/>
                  </a:lnTo>
                  <a:lnTo>
                    <a:pt x="370682" y="70470"/>
                  </a:lnTo>
                  <a:lnTo>
                    <a:pt x="329530" y="88453"/>
                  </a:lnTo>
                  <a:lnTo>
                    <a:pt x="289417" y="108292"/>
                  </a:lnTo>
                  <a:lnTo>
                    <a:pt x="250398" y="129935"/>
                  </a:lnTo>
                  <a:lnTo>
                    <a:pt x="212527" y="153325"/>
                  </a:lnTo>
                  <a:lnTo>
                    <a:pt x="175859" y="178408"/>
                  </a:lnTo>
                  <a:lnTo>
                    <a:pt x="140448" y="205130"/>
                  </a:lnTo>
                  <a:lnTo>
                    <a:pt x="106349" y="233437"/>
                  </a:lnTo>
                  <a:lnTo>
                    <a:pt x="73615" y="263274"/>
                  </a:lnTo>
                  <a:lnTo>
                    <a:pt x="42303" y="294586"/>
                  </a:lnTo>
                  <a:lnTo>
                    <a:pt x="12466" y="327318"/>
                  </a:lnTo>
                  <a:lnTo>
                    <a:pt x="0" y="342335"/>
                  </a:lnTo>
                  <a:lnTo>
                    <a:pt x="0" y="1561140"/>
                  </a:lnTo>
                  <a:lnTo>
                    <a:pt x="42303" y="1608889"/>
                  </a:lnTo>
                  <a:lnTo>
                    <a:pt x="73615" y="1640201"/>
                  </a:lnTo>
                  <a:lnTo>
                    <a:pt x="106349" y="1670038"/>
                  </a:lnTo>
                  <a:lnTo>
                    <a:pt x="140448" y="1698345"/>
                  </a:lnTo>
                  <a:lnTo>
                    <a:pt x="175859" y="1725067"/>
                  </a:lnTo>
                  <a:lnTo>
                    <a:pt x="212527" y="1750150"/>
                  </a:lnTo>
                  <a:lnTo>
                    <a:pt x="250398" y="1773540"/>
                  </a:lnTo>
                  <a:lnTo>
                    <a:pt x="289417" y="1795183"/>
                  </a:lnTo>
                  <a:lnTo>
                    <a:pt x="329530" y="1815022"/>
                  </a:lnTo>
                  <a:lnTo>
                    <a:pt x="370682" y="1833005"/>
                  </a:lnTo>
                  <a:lnTo>
                    <a:pt x="412818" y="1849076"/>
                  </a:lnTo>
                  <a:lnTo>
                    <a:pt x="455884" y="1863182"/>
                  </a:lnTo>
                  <a:lnTo>
                    <a:pt x="499826" y="1875267"/>
                  </a:lnTo>
                  <a:lnTo>
                    <a:pt x="544588" y="1885276"/>
                  </a:lnTo>
                  <a:lnTo>
                    <a:pt x="590117" y="1893157"/>
                  </a:lnTo>
                  <a:lnTo>
                    <a:pt x="636358" y="1898853"/>
                  </a:lnTo>
                  <a:lnTo>
                    <a:pt x="683256" y="1902311"/>
                  </a:lnTo>
                  <a:lnTo>
                    <a:pt x="730758" y="1903476"/>
                  </a:lnTo>
                  <a:lnTo>
                    <a:pt x="778259" y="1902311"/>
                  </a:lnTo>
                  <a:lnTo>
                    <a:pt x="825157" y="1898853"/>
                  </a:lnTo>
                  <a:lnTo>
                    <a:pt x="871398" y="1893157"/>
                  </a:lnTo>
                  <a:lnTo>
                    <a:pt x="916927" y="1885276"/>
                  </a:lnTo>
                  <a:lnTo>
                    <a:pt x="961689" y="1875267"/>
                  </a:lnTo>
                  <a:lnTo>
                    <a:pt x="1005631" y="1863182"/>
                  </a:lnTo>
                  <a:lnTo>
                    <a:pt x="1048697" y="1849076"/>
                  </a:lnTo>
                  <a:lnTo>
                    <a:pt x="1090833" y="1833005"/>
                  </a:lnTo>
                  <a:lnTo>
                    <a:pt x="1131985" y="1815022"/>
                  </a:lnTo>
                  <a:lnTo>
                    <a:pt x="1172098" y="1795183"/>
                  </a:lnTo>
                  <a:lnTo>
                    <a:pt x="1211117" y="1773540"/>
                  </a:lnTo>
                  <a:lnTo>
                    <a:pt x="1248988" y="1750150"/>
                  </a:lnTo>
                  <a:lnTo>
                    <a:pt x="1285656" y="1725067"/>
                  </a:lnTo>
                  <a:lnTo>
                    <a:pt x="1321067" y="1698345"/>
                  </a:lnTo>
                  <a:lnTo>
                    <a:pt x="1355166" y="1670038"/>
                  </a:lnTo>
                  <a:lnTo>
                    <a:pt x="1387900" y="1640201"/>
                  </a:lnTo>
                  <a:lnTo>
                    <a:pt x="1419212" y="1608889"/>
                  </a:lnTo>
                  <a:lnTo>
                    <a:pt x="1449049" y="1576157"/>
                  </a:lnTo>
                  <a:lnTo>
                    <a:pt x="1477357" y="1542058"/>
                  </a:lnTo>
                  <a:lnTo>
                    <a:pt x="1504080" y="1506647"/>
                  </a:lnTo>
                  <a:lnTo>
                    <a:pt x="1529164" y="1469979"/>
                  </a:lnTo>
                  <a:lnTo>
                    <a:pt x="1552555" y="1432108"/>
                  </a:lnTo>
                  <a:lnTo>
                    <a:pt x="1574198" y="1393089"/>
                  </a:lnTo>
                  <a:lnTo>
                    <a:pt x="1594038" y="1352976"/>
                  </a:lnTo>
                  <a:lnTo>
                    <a:pt x="1612022" y="1311824"/>
                  </a:lnTo>
                  <a:lnTo>
                    <a:pt x="1628094" y="1269687"/>
                  </a:lnTo>
                  <a:lnTo>
                    <a:pt x="1642200" y="1226620"/>
                  </a:lnTo>
                  <a:lnTo>
                    <a:pt x="1654285" y="1182678"/>
                  </a:lnTo>
                  <a:lnTo>
                    <a:pt x="1664295" y="1137914"/>
                  </a:lnTo>
                  <a:lnTo>
                    <a:pt x="1672176" y="1092383"/>
                  </a:lnTo>
                  <a:lnTo>
                    <a:pt x="1677873" y="1046141"/>
                  </a:lnTo>
                  <a:lnTo>
                    <a:pt x="1681331" y="999241"/>
                  </a:lnTo>
                  <a:lnTo>
                    <a:pt x="1682495" y="951737"/>
                  </a:lnTo>
                  <a:lnTo>
                    <a:pt x="1681331" y="904234"/>
                  </a:lnTo>
                  <a:lnTo>
                    <a:pt x="1677873" y="857334"/>
                  </a:lnTo>
                  <a:lnTo>
                    <a:pt x="1672176" y="811092"/>
                  </a:lnTo>
                  <a:lnTo>
                    <a:pt x="1664295" y="765561"/>
                  </a:lnTo>
                  <a:lnTo>
                    <a:pt x="1654285" y="720797"/>
                  </a:lnTo>
                  <a:lnTo>
                    <a:pt x="1642200" y="676855"/>
                  </a:lnTo>
                  <a:lnTo>
                    <a:pt x="1628094" y="633788"/>
                  </a:lnTo>
                  <a:lnTo>
                    <a:pt x="1612022" y="591651"/>
                  </a:lnTo>
                  <a:lnTo>
                    <a:pt x="1594038" y="550499"/>
                  </a:lnTo>
                  <a:lnTo>
                    <a:pt x="1574198" y="510386"/>
                  </a:lnTo>
                  <a:lnTo>
                    <a:pt x="1552555" y="471367"/>
                  </a:lnTo>
                  <a:lnTo>
                    <a:pt x="1529164" y="433496"/>
                  </a:lnTo>
                  <a:lnTo>
                    <a:pt x="1504080" y="396828"/>
                  </a:lnTo>
                  <a:lnTo>
                    <a:pt x="1477357" y="361417"/>
                  </a:lnTo>
                  <a:lnTo>
                    <a:pt x="1449049" y="327318"/>
                  </a:lnTo>
                  <a:lnTo>
                    <a:pt x="1419212" y="294586"/>
                  </a:lnTo>
                  <a:lnTo>
                    <a:pt x="1387900" y="263274"/>
                  </a:lnTo>
                  <a:lnTo>
                    <a:pt x="1355166" y="233437"/>
                  </a:lnTo>
                  <a:lnTo>
                    <a:pt x="1321067" y="205130"/>
                  </a:lnTo>
                  <a:lnTo>
                    <a:pt x="1285656" y="178408"/>
                  </a:lnTo>
                  <a:lnTo>
                    <a:pt x="1248988" y="153325"/>
                  </a:lnTo>
                  <a:lnTo>
                    <a:pt x="1211117" y="129935"/>
                  </a:lnTo>
                  <a:lnTo>
                    <a:pt x="1172098" y="108292"/>
                  </a:lnTo>
                  <a:lnTo>
                    <a:pt x="1131985" y="88453"/>
                  </a:lnTo>
                  <a:lnTo>
                    <a:pt x="1090833" y="70470"/>
                  </a:lnTo>
                  <a:lnTo>
                    <a:pt x="1048697" y="54399"/>
                  </a:lnTo>
                  <a:lnTo>
                    <a:pt x="1005631" y="40293"/>
                  </a:lnTo>
                  <a:lnTo>
                    <a:pt x="961689" y="28208"/>
                  </a:lnTo>
                  <a:lnTo>
                    <a:pt x="916927" y="18199"/>
                  </a:lnTo>
                  <a:lnTo>
                    <a:pt x="871398" y="10318"/>
                  </a:lnTo>
                  <a:lnTo>
                    <a:pt x="825157" y="4622"/>
                  </a:lnTo>
                  <a:lnTo>
                    <a:pt x="778259" y="1164"/>
                  </a:lnTo>
                  <a:lnTo>
                    <a:pt x="730758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1227" y="701040"/>
              <a:ext cx="1245235" cy="1245235"/>
            </a:xfrm>
            <a:custGeom>
              <a:avLst/>
              <a:gdLst/>
              <a:ahLst/>
              <a:cxnLst/>
              <a:rect l="l" t="t" r="r" b="b"/>
              <a:pathLst>
                <a:path w="1245235" h="1245235">
                  <a:moveTo>
                    <a:pt x="622554" y="0"/>
                  </a:moveTo>
                  <a:lnTo>
                    <a:pt x="573901" y="1873"/>
                  </a:lnTo>
                  <a:lnTo>
                    <a:pt x="526273" y="7400"/>
                  </a:lnTo>
                  <a:lnTo>
                    <a:pt x="479808" y="16444"/>
                  </a:lnTo>
                  <a:lnTo>
                    <a:pt x="434643" y="28864"/>
                  </a:lnTo>
                  <a:lnTo>
                    <a:pt x="390918" y="44524"/>
                  </a:lnTo>
                  <a:lnTo>
                    <a:pt x="348770" y="63283"/>
                  </a:lnTo>
                  <a:lnTo>
                    <a:pt x="308339" y="85005"/>
                  </a:lnTo>
                  <a:lnTo>
                    <a:pt x="269762" y="109550"/>
                  </a:lnTo>
                  <a:lnTo>
                    <a:pt x="233178" y="136780"/>
                  </a:lnTo>
                  <a:lnTo>
                    <a:pt x="198725" y="166556"/>
                  </a:lnTo>
                  <a:lnTo>
                    <a:pt x="166542" y="198740"/>
                  </a:lnTo>
                  <a:lnTo>
                    <a:pt x="136768" y="233194"/>
                  </a:lnTo>
                  <a:lnTo>
                    <a:pt x="109540" y="269778"/>
                  </a:lnTo>
                  <a:lnTo>
                    <a:pt x="84996" y="308355"/>
                  </a:lnTo>
                  <a:lnTo>
                    <a:pt x="63277" y="348787"/>
                  </a:lnTo>
                  <a:lnTo>
                    <a:pt x="44519" y="390933"/>
                  </a:lnTo>
                  <a:lnTo>
                    <a:pt x="28861" y="434657"/>
                  </a:lnTo>
                  <a:lnTo>
                    <a:pt x="16442" y="479820"/>
                  </a:lnTo>
                  <a:lnTo>
                    <a:pt x="7399" y="526282"/>
                  </a:lnTo>
                  <a:lnTo>
                    <a:pt x="1873" y="573906"/>
                  </a:lnTo>
                  <a:lnTo>
                    <a:pt x="0" y="622553"/>
                  </a:lnTo>
                  <a:lnTo>
                    <a:pt x="1873" y="671201"/>
                  </a:lnTo>
                  <a:lnTo>
                    <a:pt x="7399" y="718825"/>
                  </a:lnTo>
                  <a:lnTo>
                    <a:pt x="16442" y="765287"/>
                  </a:lnTo>
                  <a:lnTo>
                    <a:pt x="28861" y="810450"/>
                  </a:lnTo>
                  <a:lnTo>
                    <a:pt x="44519" y="854174"/>
                  </a:lnTo>
                  <a:lnTo>
                    <a:pt x="63277" y="896320"/>
                  </a:lnTo>
                  <a:lnTo>
                    <a:pt x="84996" y="936751"/>
                  </a:lnTo>
                  <a:lnTo>
                    <a:pt x="109540" y="975329"/>
                  </a:lnTo>
                  <a:lnTo>
                    <a:pt x="136768" y="1011913"/>
                  </a:lnTo>
                  <a:lnTo>
                    <a:pt x="166542" y="1046367"/>
                  </a:lnTo>
                  <a:lnTo>
                    <a:pt x="198725" y="1078551"/>
                  </a:lnTo>
                  <a:lnTo>
                    <a:pt x="233178" y="1108327"/>
                  </a:lnTo>
                  <a:lnTo>
                    <a:pt x="269762" y="1135557"/>
                  </a:lnTo>
                  <a:lnTo>
                    <a:pt x="308339" y="1160102"/>
                  </a:lnTo>
                  <a:lnTo>
                    <a:pt x="348770" y="1181824"/>
                  </a:lnTo>
                  <a:lnTo>
                    <a:pt x="390918" y="1200583"/>
                  </a:lnTo>
                  <a:lnTo>
                    <a:pt x="434643" y="1216243"/>
                  </a:lnTo>
                  <a:lnTo>
                    <a:pt x="479808" y="1228663"/>
                  </a:lnTo>
                  <a:lnTo>
                    <a:pt x="526273" y="1237707"/>
                  </a:lnTo>
                  <a:lnTo>
                    <a:pt x="573901" y="1243234"/>
                  </a:lnTo>
                  <a:lnTo>
                    <a:pt x="622554" y="1245107"/>
                  </a:lnTo>
                  <a:lnTo>
                    <a:pt x="671201" y="1243234"/>
                  </a:lnTo>
                  <a:lnTo>
                    <a:pt x="718825" y="1237707"/>
                  </a:lnTo>
                  <a:lnTo>
                    <a:pt x="765287" y="1228663"/>
                  </a:lnTo>
                  <a:lnTo>
                    <a:pt x="810450" y="1216243"/>
                  </a:lnTo>
                  <a:lnTo>
                    <a:pt x="854174" y="1200583"/>
                  </a:lnTo>
                  <a:lnTo>
                    <a:pt x="896320" y="1181824"/>
                  </a:lnTo>
                  <a:lnTo>
                    <a:pt x="936752" y="1160102"/>
                  </a:lnTo>
                  <a:lnTo>
                    <a:pt x="975329" y="1135557"/>
                  </a:lnTo>
                  <a:lnTo>
                    <a:pt x="1011913" y="1108327"/>
                  </a:lnTo>
                  <a:lnTo>
                    <a:pt x="1046367" y="1078551"/>
                  </a:lnTo>
                  <a:lnTo>
                    <a:pt x="1078551" y="1046367"/>
                  </a:lnTo>
                  <a:lnTo>
                    <a:pt x="1108327" y="1011913"/>
                  </a:lnTo>
                  <a:lnTo>
                    <a:pt x="1135557" y="975329"/>
                  </a:lnTo>
                  <a:lnTo>
                    <a:pt x="1160102" y="936751"/>
                  </a:lnTo>
                  <a:lnTo>
                    <a:pt x="1181824" y="896320"/>
                  </a:lnTo>
                  <a:lnTo>
                    <a:pt x="1200583" y="854174"/>
                  </a:lnTo>
                  <a:lnTo>
                    <a:pt x="1216243" y="810450"/>
                  </a:lnTo>
                  <a:lnTo>
                    <a:pt x="1228663" y="765287"/>
                  </a:lnTo>
                  <a:lnTo>
                    <a:pt x="1237707" y="718825"/>
                  </a:lnTo>
                  <a:lnTo>
                    <a:pt x="1243234" y="671201"/>
                  </a:lnTo>
                  <a:lnTo>
                    <a:pt x="1245108" y="622553"/>
                  </a:lnTo>
                  <a:lnTo>
                    <a:pt x="1243234" y="573906"/>
                  </a:lnTo>
                  <a:lnTo>
                    <a:pt x="1237707" y="526282"/>
                  </a:lnTo>
                  <a:lnTo>
                    <a:pt x="1228663" y="479820"/>
                  </a:lnTo>
                  <a:lnTo>
                    <a:pt x="1216243" y="434657"/>
                  </a:lnTo>
                  <a:lnTo>
                    <a:pt x="1200583" y="390933"/>
                  </a:lnTo>
                  <a:lnTo>
                    <a:pt x="1181824" y="348787"/>
                  </a:lnTo>
                  <a:lnTo>
                    <a:pt x="1160102" y="308356"/>
                  </a:lnTo>
                  <a:lnTo>
                    <a:pt x="1135557" y="269778"/>
                  </a:lnTo>
                  <a:lnTo>
                    <a:pt x="1108327" y="233194"/>
                  </a:lnTo>
                  <a:lnTo>
                    <a:pt x="1078551" y="198740"/>
                  </a:lnTo>
                  <a:lnTo>
                    <a:pt x="1046367" y="166556"/>
                  </a:lnTo>
                  <a:lnTo>
                    <a:pt x="1011913" y="136780"/>
                  </a:lnTo>
                  <a:lnTo>
                    <a:pt x="975329" y="109550"/>
                  </a:lnTo>
                  <a:lnTo>
                    <a:pt x="936751" y="85005"/>
                  </a:lnTo>
                  <a:lnTo>
                    <a:pt x="896320" y="63283"/>
                  </a:lnTo>
                  <a:lnTo>
                    <a:pt x="854174" y="44524"/>
                  </a:lnTo>
                  <a:lnTo>
                    <a:pt x="810450" y="28864"/>
                  </a:lnTo>
                  <a:lnTo>
                    <a:pt x="765287" y="16444"/>
                  </a:lnTo>
                  <a:lnTo>
                    <a:pt x="718825" y="7400"/>
                  </a:lnTo>
                  <a:lnTo>
                    <a:pt x="671201" y="1873"/>
                  </a:lnTo>
                  <a:lnTo>
                    <a:pt x="62255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926462" y="9126073"/>
            <a:ext cx="11586464" cy="23083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29565" marR="5080" indent="-317500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расходов на социальную </a:t>
            </a:r>
            <a:r>
              <a:rPr sz="1400" i="1" spc="-5" dirty="0">
                <a:latin typeface="Century Gothic"/>
                <a:cs typeface="Century Gothic"/>
              </a:rPr>
              <a:t>политику </a:t>
            </a:r>
            <a:r>
              <a:rPr sz="1400" i="1" dirty="0">
                <a:latin typeface="Century Gothic"/>
                <a:cs typeface="Century Gothic"/>
              </a:rPr>
              <a:t>в</a:t>
            </a:r>
            <a:r>
              <a:rPr sz="1400" i="1" spc="-19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расходов в </a:t>
            </a:r>
            <a:r>
              <a:rPr lang="ru-RU" sz="1400" i="1" dirty="0">
                <a:latin typeface="Century Gothic"/>
                <a:cs typeface="Century Gothic"/>
              </a:rPr>
              <a:t>2025, 2026, 2027</a:t>
            </a:r>
            <a:r>
              <a:rPr sz="1400" i="1" spc="-135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97250" y="6934200"/>
            <a:ext cx="105402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20,8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978650" y="6934199"/>
            <a:ext cx="92154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22,4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823674" y="7004135"/>
            <a:ext cx="143662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585858"/>
                </a:solidFill>
                <a:latin typeface="Century Gothic"/>
                <a:cs typeface="Century Gothic"/>
              </a:rPr>
              <a:t>22,0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3108" y="431291"/>
            <a:ext cx="1671827" cy="1671827"/>
          </a:xfrm>
          <a:prstGeom prst="rect">
            <a:avLst/>
          </a:prstGeom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27794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596" y="9327912"/>
            <a:ext cx="86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19</a:t>
            </a:r>
          </a:p>
        </p:txBody>
      </p:sp>
      <p:graphicFrame>
        <p:nvGraphicFramePr>
          <p:cNvPr id="41" name="Диаграмма 40"/>
          <p:cNvGraphicFramePr/>
          <p:nvPr>
            <p:extLst>
              <p:ext uri="{D42A27DB-BD31-4B8C-83A1-F6EECF244321}">
                <p14:modId xmlns:p14="http://schemas.microsoft.com/office/powerpoint/2010/main" val="1750226409"/>
              </p:ext>
            </p:extLst>
          </p:nvPr>
        </p:nvGraphicFramePr>
        <p:xfrm>
          <a:off x="2368155" y="5887827"/>
          <a:ext cx="2971842" cy="2569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Диаграмма 41"/>
          <p:cNvGraphicFramePr/>
          <p:nvPr>
            <p:extLst>
              <p:ext uri="{D42A27DB-BD31-4B8C-83A1-F6EECF244321}">
                <p14:modId xmlns:p14="http://schemas.microsoft.com/office/powerpoint/2010/main" val="3123806402"/>
              </p:ext>
            </p:extLst>
          </p:nvPr>
        </p:nvGraphicFramePr>
        <p:xfrm>
          <a:off x="5801783" y="5914511"/>
          <a:ext cx="3052234" cy="2619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4212220920"/>
              </p:ext>
            </p:extLst>
          </p:nvPr>
        </p:nvGraphicFramePr>
        <p:xfrm>
          <a:off x="9743554" y="5878794"/>
          <a:ext cx="2952328" cy="2606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3473076" y="8534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2025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46900" y="84582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017250" y="8458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474980" y="9028277"/>
            <a:ext cx="28194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EBB300"/>
                </a:solidFill>
                <a:latin typeface="Century Gothic"/>
                <a:cs typeface="Century Gothic"/>
              </a:rPr>
              <a:t>20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957915"/>
              </p:ext>
            </p:extLst>
          </p:nvPr>
        </p:nvGraphicFramePr>
        <p:xfrm>
          <a:off x="1592961" y="912875"/>
          <a:ext cx="12137390" cy="6863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703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90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90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9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4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2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ДОШКОЛЬНОЕ</a:t>
                      </a:r>
                      <a:r>
                        <a:rPr sz="1600" b="1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ОБРАЗОВАНИЕ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обеспечение получения дошкольного образования в 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детских</a:t>
                      </a:r>
                      <a:r>
                        <a:rPr sz="1600" spc="18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садах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91440" marR="311150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Оказание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поддержки</a:t>
                      </a: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семьям</a:t>
                      </a:r>
                      <a:r>
                        <a:rPr lang="ru-RU" sz="1600" spc="-5" baseline="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с целью снижения размера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родительской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платы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113,4</a:t>
                      </a: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110,2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111,0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30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ОБЩЕЕ</a:t>
                      </a: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ОБРАЗОВАНИЕ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 обеспечение деятельности 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школ,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школ</a:t>
                      </a: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ы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-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интернат</a:t>
                      </a: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203,9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199,6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197,8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2223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ДОПОЛНИТЕЛЬНОЕ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ОБРАЗОВАНИЕ</a:t>
                      </a:r>
                      <a:r>
                        <a:rPr sz="1600" b="1" spc="1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ДЕТЕЙ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 обеспечение деятельности  </a:t>
                      </a:r>
                      <a:r>
                        <a:rPr sz="1600" spc="-10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учреждени</a:t>
                      </a:r>
                      <a:r>
                        <a:rPr lang="ru-RU"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й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дополнительного</a:t>
                      </a:r>
                      <a:r>
                        <a:rPr sz="1600" spc="25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30,3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31,4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30,2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779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ПРОФПОДГОТОВКА, ПЕРЕПОДГОТОВКА И </a:t>
                      </a: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ПОВЫШЕНИЕ</a:t>
                      </a:r>
                      <a:r>
                        <a:rPr sz="1600" b="1" spc="5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КВАЛИФИКАЦИИ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spcBef>
                          <a:spcPts val="5"/>
                        </a:spcBef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финансовое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обеспечение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переподготовки и повышения квалификации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961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МОЛОДЕЖНАЯ ПОЛИТИКА </a:t>
                      </a:r>
                      <a:endParaRPr lang="ru-RU" sz="1600" b="1" spc="-10" dirty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поддержка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талантливой</a:t>
                      </a:r>
                      <a:r>
                        <a:rPr sz="1600" spc="3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молодежи</a:t>
                      </a:r>
                      <a:endParaRPr lang="ru-RU" sz="1600" spc="-5" dirty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Проведение мероприятий с детьми и молодежью</a:t>
                      </a: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Организация временной трудовой занятости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ДРУГИЕ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ВОПРОСЫ В ОБЛАСТИ</a:t>
                      </a:r>
                      <a:r>
                        <a:rPr sz="1600" b="1" spc="4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ОБРАЗОВАНИЯ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асходы</a:t>
                      </a: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на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орган</a:t>
                      </a:r>
                      <a:r>
                        <a:rPr sz="1600" spc="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управления</a:t>
                      </a:r>
                      <a:endParaRPr lang="ru-RU" sz="1600" spc="-5" dirty="0">
                        <a:solidFill>
                          <a:srgbClr val="171717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Расходы на оздоровление детей</a:t>
                      </a:r>
                    </a:p>
                    <a:p>
                      <a:pPr marL="220979" indent="-130175">
                        <a:lnSpc>
                          <a:spcPct val="100000"/>
                        </a:lnSpc>
                        <a:buSzPct val="92307"/>
                        <a:buFont typeface="Wingdings"/>
                        <a:buChar char=""/>
                        <a:tabLst>
                          <a:tab pos="221615" algn="l"/>
                        </a:tabLst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Организация социальных выплат 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26,0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23,8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25,3</a:t>
                      </a:r>
                      <a:endParaRPr sz="1600" dirty="0">
                        <a:latin typeface="Rockwell Extra Bold" panose="020609030405050204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2880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375,0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366,2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365,5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0" y="836675"/>
            <a:ext cx="1592580" cy="2689860"/>
            <a:chOff x="0" y="836675"/>
            <a:chExt cx="1592580" cy="2689860"/>
          </a:xfrm>
        </p:grpSpPr>
        <p:sp>
          <p:nvSpPr>
            <p:cNvPr id="9" name="object 9"/>
            <p:cNvSpPr/>
            <p:nvPr/>
          </p:nvSpPr>
          <p:spPr>
            <a:xfrm>
              <a:off x="169163" y="2630424"/>
              <a:ext cx="894715" cy="896619"/>
            </a:xfrm>
            <a:custGeom>
              <a:avLst/>
              <a:gdLst/>
              <a:ahLst/>
              <a:cxnLst/>
              <a:rect l="l" t="t" r="r" b="b"/>
              <a:pathLst>
                <a:path w="894715" h="896620">
                  <a:moveTo>
                    <a:pt x="447294" y="0"/>
                  </a:moveTo>
                  <a:lnTo>
                    <a:pt x="398557" y="2629"/>
                  </a:lnTo>
                  <a:lnTo>
                    <a:pt x="351340" y="10337"/>
                  </a:lnTo>
                  <a:lnTo>
                    <a:pt x="305916" y="22847"/>
                  </a:lnTo>
                  <a:lnTo>
                    <a:pt x="262558" y="39888"/>
                  </a:lnTo>
                  <a:lnTo>
                    <a:pt x="221538" y="61185"/>
                  </a:lnTo>
                  <a:lnTo>
                    <a:pt x="183130" y="86465"/>
                  </a:lnTo>
                  <a:lnTo>
                    <a:pt x="147606" y="115454"/>
                  </a:lnTo>
                  <a:lnTo>
                    <a:pt x="115240" y="147879"/>
                  </a:lnTo>
                  <a:lnTo>
                    <a:pt x="86303" y="183465"/>
                  </a:lnTo>
                  <a:lnTo>
                    <a:pt x="61070" y="221939"/>
                  </a:lnTo>
                  <a:lnTo>
                    <a:pt x="39812" y="263028"/>
                  </a:lnTo>
                  <a:lnTo>
                    <a:pt x="22803" y="306458"/>
                  </a:lnTo>
                  <a:lnTo>
                    <a:pt x="10317" y="351955"/>
                  </a:lnTo>
                  <a:lnTo>
                    <a:pt x="2624" y="399245"/>
                  </a:lnTo>
                  <a:lnTo>
                    <a:pt x="0" y="448055"/>
                  </a:lnTo>
                  <a:lnTo>
                    <a:pt x="2624" y="496866"/>
                  </a:lnTo>
                  <a:lnTo>
                    <a:pt x="10317" y="544156"/>
                  </a:lnTo>
                  <a:lnTo>
                    <a:pt x="22803" y="589653"/>
                  </a:lnTo>
                  <a:lnTo>
                    <a:pt x="39812" y="633083"/>
                  </a:lnTo>
                  <a:lnTo>
                    <a:pt x="61070" y="674172"/>
                  </a:lnTo>
                  <a:lnTo>
                    <a:pt x="86303" y="712646"/>
                  </a:lnTo>
                  <a:lnTo>
                    <a:pt x="115240" y="748232"/>
                  </a:lnTo>
                  <a:lnTo>
                    <a:pt x="147606" y="780657"/>
                  </a:lnTo>
                  <a:lnTo>
                    <a:pt x="183130" y="809646"/>
                  </a:lnTo>
                  <a:lnTo>
                    <a:pt x="221538" y="834926"/>
                  </a:lnTo>
                  <a:lnTo>
                    <a:pt x="262558" y="856223"/>
                  </a:lnTo>
                  <a:lnTo>
                    <a:pt x="305916" y="873264"/>
                  </a:lnTo>
                  <a:lnTo>
                    <a:pt x="351340" y="885774"/>
                  </a:lnTo>
                  <a:lnTo>
                    <a:pt x="398557" y="893482"/>
                  </a:lnTo>
                  <a:lnTo>
                    <a:pt x="447294" y="896112"/>
                  </a:lnTo>
                  <a:lnTo>
                    <a:pt x="496030" y="893482"/>
                  </a:lnTo>
                  <a:lnTo>
                    <a:pt x="543247" y="885774"/>
                  </a:lnTo>
                  <a:lnTo>
                    <a:pt x="588671" y="873264"/>
                  </a:lnTo>
                  <a:lnTo>
                    <a:pt x="632029" y="856223"/>
                  </a:lnTo>
                  <a:lnTo>
                    <a:pt x="673049" y="834926"/>
                  </a:lnTo>
                  <a:lnTo>
                    <a:pt x="711457" y="809646"/>
                  </a:lnTo>
                  <a:lnTo>
                    <a:pt x="746981" y="780657"/>
                  </a:lnTo>
                  <a:lnTo>
                    <a:pt x="779347" y="748232"/>
                  </a:lnTo>
                  <a:lnTo>
                    <a:pt x="808284" y="712646"/>
                  </a:lnTo>
                  <a:lnTo>
                    <a:pt x="833517" y="674172"/>
                  </a:lnTo>
                  <a:lnTo>
                    <a:pt x="854775" y="633083"/>
                  </a:lnTo>
                  <a:lnTo>
                    <a:pt x="871784" y="589653"/>
                  </a:lnTo>
                  <a:lnTo>
                    <a:pt x="884270" y="544156"/>
                  </a:lnTo>
                  <a:lnTo>
                    <a:pt x="891963" y="496866"/>
                  </a:lnTo>
                  <a:lnTo>
                    <a:pt x="894588" y="448055"/>
                  </a:lnTo>
                  <a:lnTo>
                    <a:pt x="891963" y="399245"/>
                  </a:lnTo>
                  <a:lnTo>
                    <a:pt x="884270" y="351955"/>
                  </a:lnTo>
                  <a:lnTo>
                    <a:pt x="871784" y="306458"/>
                  </a:lnTo>
                  <a:lnTo>
                    <a:pt x="854775" y="263028"/>
                  </a:lnTo>
                  <a:lnTo>
                    <a:pt x="833517" y="221939"/>
                  </a:lnTo>
                  <a:lnTo>
                    <a:pt x="808284" y="183465"/>
                  </a:lnTo>
                  <a:lnTo>
                    <a:pt x="779347" y="147879"/>
                  </a:lnTo>
                  <a:lnTo>
                    <a:pt x="746981" y="115454"/>
                  </a:lnTo>
                  <a:lnTo>
                    <a:pt x="711457" y="86465"/>
                  </a:lnTo>
                  <a:lnTo>
                    <a:pt x="673049" y="61185"/>
                  </a:lnTo>
                  <a:lnTo>
                    <a:pt x="632029" y="39888"/>
                  </a:lnTo>
                  <a:lnTo>
                    <a:pt x="588671" y="22847"/>
                  </a:lnTo>
                  <a:lnTo>
                    <a:pt x="543247" y="10337"/>
                  </a:lnTo>
                  <a:lnTo>
                    <a:pt x="496030" y="2629"/>
                  </a:lnTo>
                  <a:lnTo>
                    <a:pt x="447294" y="0"/>
                  </a:lnTo>
                  <a:close/>
                </a:path>
              </a:pathLst>
            </a:custGeom>
            <a:solidFill>
              <a:srgbClr val="0063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30223"/>
              <a:ext cx="1249680" cy="1903730"/>
            </a:xfrm>
            <a:custGeom>
              <a:avLst/>
              <a:gdLst/>
              <a:ahLst/>
              <a:cxnLst/>
              <a:rect l="l" t="t" r="r" b="b"/>
              <a:pathLst>
                <a:path w="1249680" h="1903730">
                  <a:moveTo>
                    <a:pt x="297942" y="0"/>
                  </a:moveTo>
                  <a:lnTo>
                    <a:pt x="250440" y="1164"/>
                  </a:lnTo>
                  <a:lnTo>
                    <a:pt x="203542" y="4622"/>
                  </a:lnTo>
                  <a:lnTo>
                    <a:pt x="157301" y="10318"/>
                  </a:lnTo>
                  <a:lnTo>
                    <a:pt x="111772" y="18199"/>
                  </a:lnTo>
                  <a:lnTo>
                    <a:pt x="67010" y="28208"/>
                  </a:lnTo>
                  <a:lnTo>
                    <a:pt x="23068" y="40293"/>
                  </a:lnTo>
                  <a:lnTo>
                    <a:pt x="0" y="47849"/>
                  </a:lnTo>
                  <a:lnTo>
                    <a:pt x="0" y="1855626"/>
                  </a:lnTo>
                  <a:lnTo>
                    <a:pt x="67010" y="1875267"/>
                  </a:lnTo>
                  <a:lnTo>
                    <a:pt x="111772" y="1885276"/>
                  </a:lnTo>
                  <a:lnTo>
                    <a:pt x="157301" y="1893157"/>
                  </a:lnTo>
                  <a:lnTo>
                    <a:pt x="203542" y="1898853"/>
                  </a:lnTo>
                  <a:lnTo>
                    <a:pt x="250440" y="1902311"/>
                  </a:lnTo>
                  <a:lnTo>
                    <a:pt x="297942" y="1903476"/>
                  </a:lnTo>
                  <a:lnTo>
                    <a:pt x="345443" y="1902311"/>
                  </a:lnTo>
                  <a:lnTo>
                    <a:pt x="392341" y="1898853"/>
                  </a:lnTo>
                  <a:lnTo>
                    <a:pt x="438582" y="1893157"/>
                  </a:lnTo>
                  <a:lnTo>
                    <a:pt x="484111" y="1885276"/>
                  </a:lnTo>
                  <a:lnTo>
                    <a:pt x="528873" y="1875267"/>
                  </a:lnTo>
                  <a:lnTo>
                    <a:pt x="572815" y="1863182"/>
                  </a:lnTo>
                  <a:lnTo>
                    <a:pt x="615881" y="1849076"/>
                  </a:lnTo>
                  <a:lnTo>
                    <a:pt x="658017" y="1833005"/>
                  </a:lnTo>
                  <a:lnTo>
                    <a:pt x="699169" y="1815022"/>
                  </a:lnTo>
                  <a:lnTo>
                    <a:pt x="739282" y="1795183"/>
                  </a:lnTo>
                  <a:lnTo>
                    <a:pt x="778301" y="1773540"/>
                  </a:lnTo>
                  <a:lnTo>
                    <a:pt x="816172" y="1750150"/>
                  </a:lnTo>
                  <a:lnTo>
                    <a:pt x="852840" y="1725067"/>
                  </a:lnTo>
                  <a:lnTo>
                    <a:pt x="888251" y="1698345"/>
                  </a:lnTo>
                  <a:lnTo>
                    <a:pt x="922350" y="1670038"/>
                  </a:lnTo>
                  <a:lnTo>
                    <a:pt x="955084" y="1640201"/>
                  </a:lnTo>
                  <a:lnTo>
                    <a:pt x="986396" y="1608889"/>
                  </a:lnTo>
                  <a:lnTo>
                    <a:pt x="1016233" y="1576157"/>
                  </a:lnTo>
                  <a:lnTo>
                    <a:pt x="1044541" y="1542058"/>
                  </a:lnTo>
                  <a:lnTo>
                    <a:pt x="1071264" y="1506647"/>
                  </a:lnTo>
                  <a:lnTo>
                    <a:pt x="1096348" y="1469979"/>
                  </a:lnTo>
                  <a:lnTo>
                    <a:pt x="1119739" y="1432108"/>
                  </a:lnTo>
                  <a:lnTo>
                    <a:pt x="1141382" y="1393089"/>
                  </a:lnTo>
                  <a:lnTo>
                    <a:pt x="1161222" y="1352976"/>
                  </a:lnTo>
                  <a:lnTo>
                    <a:pt x="1179206" y="1311824"/>
                  </a:lnTo>
                  <a:lnTo>
                    <a:pt x="1195278" y="1269687"/>
                  </a:lnTo>
                  <a:lnTo>
                    <a:pt x="1209384" y="1226620"/>
                  </a:lnTo>
                  <a:lnTo>
                    <a:pt x="1221469" y="1182678"/>
                  </a:lnTo>
                  <a:lnTo>
                    <a:pt x="1231479" y="1137914"/>
                  </a:lnTo>
                  <a:lnTo>
                    <a:pt x="1239360" y="1092383"/>
                  </a:lnTo>
                  <a:lnTo>
                    <a:pt x="1245057" y="1046141"/>
                  </a:lnTo>
                  <a:lnTo>
                    <a:pt x="1248515" y="999241"/>
                  </a:lnTo>
                  <a:lnTo>
                    <a:pt x="1249680" y="951737"/>
                  </a:lnTo>
                  <a:lnTo>
                    <a:pt x="1248515" y="904234"/>
                  </a:lnTo>
                  <a:lnTo>
                    <a:pt x="1245057" y="857334"/>
                  </a:lnTo>
                  <a:lnTo>
                    <a:pt x="1239360" y="811092"/>
                  </a:lnTo>
                  <a:lnTo>
                    <a:pt x="1231479" y="765561"/>
                  </a:lnTo>
                  <a:lnTo>
                    <a:pt x="1221469" y="720797"/>
                  </a:lnTo>
                  <a:lnTo>
                    <a:pt x="1209384" y="676855"/>
                  </a:lnTo>
                  <a:lnTo>
                    <a:pt x="1195278" y="633788"/>
                  </a:lnTo>
                  <a:lnTo>
                    <a:pt x="1179206" y="591651"/>
                  </a:lnTo>
                  <a:lnTo>
                    <a:pt x="1161222" y="550499"/>
                  </a:lnTo>
                  <a:lnTo>
                    <a:pt x="1141382" y="510386"/>
                  </a:lnTo>
                  <a:lnTo>
                    <a:pt x="1119739" y="471367"/>
                  </a:lnTo>
                  <a:lnTo>
                    <a:pt x="1096348" y="433496"/>
                  </a:lnTo>
                  <a:lnTo>
                    <a:pt x="1071264" y="396828"/>
                  </a:lnTo>
                  <a:lnTo>
                    <a:pt x="1044541" y="361417"/>
                  </a:lnTo>
                  <a:lnTo>
                    <a:pt x="1016233" y="327318"/>
                  </a:lnTo>
                  <a:lnTo>
                    <a:pt x="986396" y="294586"/>
                  </a:lnTo>
                  <a:lnTo>
                    <a:pt x="955084" y="263274"/>
                  </a:lnTo>
                  <a:lnTo>
                    <a:pt x="922350" y="233437"/>
                  </a:lnTo>
                  <a:lnTo>
                    <a:pt x="888251" y="205130"/>
                  </a:lnTo>
                  <a:lnTo>
                    <a:pt x="852840" y="178408"/>
                  </a:lnTo>
                  <a:lnTo>
                    <a:pt x="816172" y="153325"/>
                  </a:lnTo>
                  <a:lnTo>
                    <a:pt x="778301" y="129935"/>
                  </a:lnTo>
                  <a:lnTo>
                    <a:pt x="739282" y="108292"/>
                  </a:lnTo>
                  <a:lnTo>
                    <a:pt x="699169" y="88453"/>
                  </a:lnTo>
                  <a:lnTo>
                    <a:pt x="658017" y="70470"/>
                  </a:lnTo>
                  <a:lnTo>
                    <a:pt x="615881" y="54399"/>
                  </a:lnTo>
                  <a:lnTo>
                    <a:pt x="572815" y="40293"/>
                  </a:lnTo>
                  <a:lnTo>
                    <a:pt x="528873" y="28208"/>
                  </a:lnTo>
                  <a:lnTo>
                    <a:pt x="484111" y="18199"/>
                  </a:lnTo>
                  <a:lnTo>
                    <a:pt x="438582" y="10318"/>
                  </a:lnTo>
                  <a:lnTo>
                    <a:pt x="392341" y="4622"/>
                  </a:lnTo>
                  <a:lnTo>
                    <a:pt x="345443" y="1164"/>
                  </a:lnTo>
                  <a:lnTo>
                    <a:pt x="297942" y="0"/>
                  </a:lnTo>
                  <a:close/>
                </a:path>
              </a:pathLst>
            </a:custGeom>
            <a:solidFill>
              <a:srgbClr val="00D0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1856" y="836675"/>
              <a:ext cx="1221105" cy="1221105"/>
            </a:xfrm>
            <a:custGeom>
              <a:avLst/>
              <a:gdLst/>
              <a:ahLst/>
              <a:cxnLst/>
              <a:rect l="l" t="t" r="r" b="b"/>
              <a:pathLst>
                <a:path w="1221105" h="1221105">
                  <a:moveTo>
                    <a:pt x="610362" y="0"/>
                  </a:moveTo>
                  <a:lnTo>
                    <a:pt x="562662" y="1836"/>
                  </a:lnTo>
                  <a:lnTo>
                    <a:pt x="515966" y="7255"/>
                  </a:lnTo>
                  <a:lnTo>
                    <a:pt x="470410" y="16121"/>
                  </a:lnTo>
                  <a:lnTo>
                    <a:pt x="426130" y="28299"/>
                  </a:lnTo>
                  <a:lnTo>
                    <a:pt x="383261" y="43651"/>
                  </a:lnTo>
                  <a:lnTo>
                    <a:pt x="341939" y="62044"/>
                  </a:lnTo>
                  <a:lnTo>
                    <a:pt x="302299" y="83340"/>
                  </a:lnTo>
                  <a:lnTo>
                    <a:pt x="264478" y="107404"/>
                  </a:lnTo>
                  <a:lnTo>
                    <a:pt x="228610" y="134100"/>
                  </a:lnTo>
                  <a:lnTo>
                    <a:pt x="194832" y="163293"/>
                  </a:lnTo>
                  <a:lnTo>
                    <a:pt x="163280" y="194847"/>
                  </a:lnTo>
                  <a:lnTo>
                    <a:pt x="134088" y="228626"/>
                  </a:lnTo>
                  <a:lnTo>
                    <a:pt x="107394" y="264494"/>
                  </a:lnTo>
                  <a:lnTo>
                    <a:pt x="83331" y="302316"/>
                  </a:lnTo>
                  <a:lnTo>
                    <a:pt x="62037" y="341955"/>
                  </a:lnTo>
                  <a:lnTo>
                    <a:pt x="43646" y="383277"/>
                  </a:lnTo>
                  <a:lnTo>
                    <a:pt x="28295" y="426144"/>
                  </a:lnTo>
                  <a:lnTo>
                    <a:pt x="16119" y="470422"/>
                  </a:lnTo>
                  <a:lnTo>
                    <a:pt x="7254" y="515975"/>
                  </a:lnTo>
                  <a:lnTo>
                    <a:pt x="1836" y="562667"/>
                  </a:lnTo>
                  <a:lnTo>
                    <a:pt x="0" y="610362"/>
                  </a:lnTo>
                  <a:lnTo>
                    <a:pt x="1836" y="658056"/>
                  </a:lnTo>
                  <a:lnTo>
                    <a:pt x="7254" y="704748"/>
                  </a:lnTo>
                  <a:lnTo>
                    <a:pt x="16119" y="750301"/>
                  </a:lnTo>
                  <a:lnTo>
                    <a:pt x="28295" y="794579"/>
                  </a:lnTo>
                  <a:lnTo>
                    <a:pt x="43646" y="837446"/>
                  </a:lnTo>
                  <a:lnTo>
                    <a:pt x="62037" y="878768"/>
                  </a:lnTo>
                  <a:lnTo>
                    <a:pt x="83331" y="918407"/>
                  </a:lnTo>
                  <a:lnTo>
                    <a:pt x="107394" y="956229"/>
                  </a:lnTo>
                  <a:lnTo>
                    <a:pt x="134088" y="992097"/>
                  </a:lnTo>
                  <a:lnTo>
                    <a:pt x="163280" y="1025876"/>
                  </a:lnTo>
                  <a:lnTo>
                    <a:pt x="194832" y="1057430"/>
                  </a:lnTo>
                  <a:lnTo>
                    <a:pt x="228610" y="1086623"/>
                  </a:lnTo>
                  <a:lnTo>
                    <a:pt x="264478" y="1113319"/>
                  </a:lnTo>
                  <a:lnTo>
                    <a:pt x="302299" y="1137383"/>
                  </a:lnTo>
                  <a:lnTo>
                    <a:pt x="341939" y="1158679"/>
                  </a:lnTo>
                  <a:lnTo>
                    <a:pt x="383261" y="1177072"/>
                  </a:lnTo>
                  <a:lnTo>
                    <a:pt x="426130" y="1192424"/>
                  </a:lnTo>
                  <a:lnTo>
                    <a:pt x="470410" y="1204602"/>
                  </a:lnTo>
                  <a:lnTo>
                    <a:pt x="515966" y="1213468"/>
                  </a:lnTo>
                  <a:lnTo>
                    <a:pt x="562662" y="1218887"/>
                  </a:lnTo>
                  <a:lnTo>
                    <a:pt x="610362" y="1220724"/>
                  </a:lnTo>
                  <a:lnTo>
                    <a:pt x="658056" y="1218887"/>
                  </a:lnTo>
                  <a:lnTo>
                    <a:pt x="704748" y="1213468"/>
                  </a:lnTo>
                  <a:lnTo>
                    <a:pt x="750301" y="1204602"/>
                  </a:lnTo>
                  <a:lnTo>
                    <a:pt x="794579" y="1192424"/>
                  </a:lnTo>
                  <a:lnTo>
                    <a:pt x="837446" y="1177072"/>
                  </a:lnTo>
                  <a:lnTo>
                    <a:pt x="878768" y="1158679"/>
                  </a:lnTo>
                  <a:lnTo>
                    <a:pt x="918407" y="1137383"/>
                  </a:lnTo>
                  <a:lnTo>
                    <a:pt x="956229" y="1113319"/>
                  </a:lnTo>
                  <a:lnTo>
                    <a:pt x="992097" y="1086623"/>
                  </a:lnTo>
                  <a:lnTo>
                    <a:pt x="1025876" y="1057430"/>
                  </a:lnTo>
                  <a:lnTo>
                    <a:pt x="1057430" y="1025876"/>
                  </a:lnTo>
                  <a:lnTo>
                    <a:pt x="1086623" y="992097"/>
                  </a:lnTo>
                  <a:lnTo>
                    <a:pt x="1113319" y="956229"/>
                  </a:lnTo>
                  <a:lnTo>
                    <a:pt x="1137383" y="918407"/>
                  </a:lnTo>
                  <a:lnTo>
                    <a:pt x="1158679" y="878768"/>
                  </a:lnTo>
                  <a:lnTo>
                    <a:pt x="1177072" y="837446"/>
                  </a:lnTo>
                  <a:lnTo>
                    <a:pt x="1192424" y="794579"/>
                  </a:lnTo>
                  <a:lnTo>
                    <a:pt x="1204602" y="750301"/>
                  </a:lnTo>
                  <a:lnTo>
                    <a:pt x="1213468" y="704748"/>
                  </a:lnTo>
                  <a:lnTo>
                    <a:pt x="1218887" y="658056"/>
                  </a:lnTo>
                  <a:lnTo>
                    <a:pt x="1220724" y="610362"/>
                  </a:lnTo>
                  <a:lnTo>
                    <a:pt x="1218887" y="562667"/>
                  </a:lnTo>
                  <a:lnTo>
                    <a:pt x="1213468" y="515975"/>
                  </a:lnTo>
                  <a:lnTo>
                    <a:pt x="1204602" y="470422"/>
                  </a:lnTo>
                  <a:lnTo>
                    <a:pt x="1192424" y="426144"/>
                  </a:lnTo>
                  <a:lnTo>
                    <a:pt x="1177072" y="383277"/>
                  </a:lnTo>
                  <a:lnTo>
                    <a:pt x="1158679" y="341955"/>
                  </a:lnTo>
                  <a:lnTo>
                    <a:pt x="1137383" y="302316"/>
                  </a:lnTo>
                  <a:lnTo>
                    <a:pt x="1113319" y="264494"/>
                  </a:lnTo>
                  <a:lnTo>
                    <a:pt x="1086623" y="228626"/>
                  </a:lnTo>
                  <a:lnTo>
                    <a:pt x="1057430" y="194847"/>
                  </a:lnTo>
                  <a:lnTo>
                    <a:pt x="1025876" y="163293"/>
                  </a:lnTo>
                  <a:lnTo>
                    <a:pt x="992097" y="134100"/>
                  </a:lnTo>
                  <a:lnTo>
                    <a:pt x="956229" y="107404"/>
                  </a:lnTo>
                  <a:lnTo>
                    <a:pt x="918407" y="83340"/>
                  </a:lnTo>
                  <a:lnTo>
                    <a:pt x="878768" y="62044"/>
                  </a:lnTo>
                  <a:lnTo>
                    <a:pt x="837446" y="43651"/>
                  </a:lnTo>
                  <a:lnTo>
                    <a:pt x="794579" y="28299"/>
                  </a:lnTo>
                  <a:lnTo>
                    <a:pt x="750301" y="16121"/>
                  </a:lnTo>
                  <a:lnTo>
                    <a:pt x="704748" y="7255"/>
                  </a:lnTo>
                  <a:lnTo>
                    <a:pt x="658056" y="1836"/>
                  </a:lnTo>
                  <a:lnTo>
                    <a:pt x="610362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004" y="912875"/>
              <a:ext cx="1112520" cy="111252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4224762" y="348234"/>
            <a:ext cx="3024505" cy="6604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ctr">
              <a:lnSpc>
                <a:spcPct val="98600"/>
              </a:lnSpc>
              <a:spcBef>
                <a:spcPts val="125"/>
              </a:spcBef>
            </a:pPr>
            <a:r>
              <a:rPr sz="1400" i="1" dirty="0">
                <a:latin typeface="Century Gothic"/>
                <a:cs typeface="Century Gothic"/>
              </a:rPr>
              <a:t>Доля расходов на </a:t>
            </a:r>
            <a:r>
              <a:rPr sz="1400" i="1" spc="-5" dirty="0">
                <a:latin typeface="Century Gothic"/>
                <a:cs typeface="Century Gothic"/>
              </a:rPr>
              <a:t>образование</a:t>
            </a:r>
            <a:r>
              <a:rPr sz="1400" i="1" spc="-12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в  общем объеме расходов в 202</a:t>
            </a:r>
            <a:r>
              <a:rPr lang="en-US" sz="1400" i="1" dirty="0">
                <a:latin typeface="Century Gothic"/>
                <a:cs typeface="Century Gothic"/>
              </a:rPr>
              <a:t>5</a:t>
            </a:r>
            <a:r>
              <a:rPr sz="1400" i="1" dirty="0">
                <a:latin typeface="Century Gothic"/>
                <a:cs typeface="Century Gothic"/>
              </a:rPr>
              <a:t>, 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en-US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en-US" sz="1400" i="1" spc="-5" dirty="0">
                <a:latin typeface="Century Gothic"/>
                <a:cs typeface="Century Gothic"/>
              </a:rPr>
              <a:t>7</a:t>
            </a:r>
            <a:r>
              <a:rPr sz="1400" i="1" spc="-55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271384" y="2188277"/>
            <a:ext cx="105790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39,5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271384" y="4808920"/>
            <a:ext cx="13756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40,6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396844" y="7315200"/>
            <a:ext cx="68033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39,2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4445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</a:t>
            </a:r>
            <a:r>
              <a:rPr sz="2400" spc="-5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ОБРАЗОВАНИЕ</a:t>
            </a:r>
            <a:endParaRPr sz="2400"/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013560787"/>
              </p:ext>
            </p:extLst>
          </p:nvPr>
        </p:nvGraphicFramePr>
        <p:xfrm>
          <a:off x="14224762" y="935358"/>
          <a:ext cx="2823634" cy="2619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126138898"/>
              </p:ext>
            </p:extLst>
          </p:nvPr>
        </p:nvGraphicFramePr>
        <p:xfrm>
          <a:off x="14308438" y="3622571"/>
          <a:ext cx="2747434" cy="2488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Диаграмма 35"/>
          <p:cNvGraphicFramePr/>
          <p:nvPr>
            <p:extLst>
              <p:ext uri="{D42A27DB-BD31-4B8C-83A1-F6EECF244321}">
                <p14:modId xmlns:p14="http://schemas.microsoft.com/office/powerpoint/2010/main" val="1935059463"/>
              </p:ext>
            </p:extLst>
          </p:nvPr>
        </p:nvGraphicFramePr>
        <p:xfrm>
          <a:off x="14540921" y="6264996"/>
          <a:ext cx="2518834" cy="254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15311325" y="3437905"/>
            <a:ext cx="1169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</a:t>
            </a:r>
            <a:r>
              <a:rPr lang="en-US" dirty="0">
                <a:latin typeface="Century Gothic" panose="020B0502020202020204" pitchFamily="34" charset="0"/>
              </a:rPr>
              <a:t>5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358635" y="8708529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</a:t>
            </a:r>
            <a:r>
              <a:rPr lang="en-US" dirty="0">
                <a:latin typeface="Century Gothic" panose="020B0502020202020204" pitchFamily="34" charset="0"/>
              </a:rPr>
              <a:t>7</a:t>
            </a:r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301155" y="6074496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202</a:t>
            </a:r>
            <a:r>
              <a:rPr lang="en-US" dirty="0">
                <a:latin typeface="Century Gothic" panose="020B0502020202020204" pitchFamily="34" charset="0"/>
              </a:rPr>
              <a:t>6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8308" y="182626"/>
            <a:ext cx="955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ОБЕСПЕЧЕНИЕ ОТДЫХА И ОЗДОРОВЛЕНИЕ</a:t>
            </a:r>
            <a:r>
              <a:rPr sz="2400" b="1" spc="-3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ДЕТЕЙ</a:t>
            </a:r>
            <a:endParaRPr sz="2400">
              <a:latin typeface="Century Gothic"/>
              <a:cs typeface="Century Gothic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212706"/>
              </p:ext>
            </p:extLst>
          </p:nvPr>
        </p:nvGraphicFramePr>
        <p:xfrm>
          <a:off x="1517650" y="1123950"/>
          <a:ext cx="15445737" cy="6682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67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41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710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411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5607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7101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70560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8643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19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19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19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87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84785" marR="17589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Ко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л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ичество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детей,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5778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чел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159385" indent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средств, млн.  рублей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68275" marR="16002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Ко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л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ичество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детей,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5778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чел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09855" marR="101600" indent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средств, млн.  рублей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284480" marR="27305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Ко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л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ичество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детей,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чел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33985" marR="126364" indent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Объем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средств, млн.  рублей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028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91440" marR="17081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Организация отдыха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оздоровления детей,  находящихся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трудной жизненной</a:t>
                      </a:r>
                      <a:r>
                        <a:rPr sz="1800" spc="-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ситуации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64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250" dirty="0">
                        <a:latin typeface="Times New Roman"/>
                        <a:cs typeface="Times New Roman"/>
                      </a:endParaRPr>
                    </a:p>
                    <a:p>
                      <a:pPr marL="91440" marR="588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О</a:t>
                      </a:r>
                      <a:r>
                        <a:rPr lang="ru-RU" sz="1800" spc="-5" dirty="0" err="1">
                          <a:latin typeface="Century Gothic"/>
                          <a:cs typeface="Century Gothic"/>
                        </a:rPr>
                        <a:t>рганизация</a:t>
                      </a:r>
                      <a:r>
                        <a:rPr lang="ru-RU" sz="1800" spc="-5" baseline="0" dirty="0">
                          <a:latin typeface="Century Gothic"/>
                          <a:cs typeface="Century Gothic"/>
                        </a:rPr>
                        <a:t> отдыха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детей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 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лагерях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с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дневным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пребыванием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254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254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254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337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Возмещение части стоимости путевки</a:t>
                      </a:r>
                      <a:r>
                        <a:rPr sz="1800" spc="6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  <a:p>
                      <a:pPr marL="91440" marR="1841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загородные лагеря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(размер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возмещения на 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1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ребенка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–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415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рублей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</a:t>
                      </a:r>
                      <a:r>
                        <a:rPr sz="1800" spc="4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день)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259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2,8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259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2,6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259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28575">
                      <a:solidFill>
                        <a:srgbClr val="FFD03A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2,6</a:t>
                      </a:r>
                      <a:endParaRPr sz="18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D03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D03A"/>
                      </a:solidFill>
                      <a:prstDash val="solid"/>
                    </a:lnT>
                    <a:lnB w="28575">
                      <a:solidFill>
                        <a:srgbClr val="FFD03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86435"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25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523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4,0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523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3,9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523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lang="ru-RU" sz="2400" b="1" spc="-5" dirty="0">
                          <a:solidFill>
                            <a:srgbClr val="FF0000"/>
                          </a:solidFill>
                          <a:latin typeface="Century Gothic"/>
                          <a:cs typeface="Century Gothic"/>
                        </a:rPr>
                        <a:t>3,9</a:t>
                      </a:r>
                      <a:endParaRPr sz="2400" dirty="0">
                        <a:solidFill>
                          <a:srgbClr val="FF000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6319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FFD0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BB3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33450" cy="990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3050" y="8763000"/>
            <a:ext cx="66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21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" y="9198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915924"/>
            <a:ext cx="1797050" cy="2089785"/>
            <a:chOff x="0" y="915924"/>
            <a:chExt cx="1797050" cy="2089785"/>
          </a:xfrm>
        </p:grpSpPr>
        <p:sp>
          <p:nvSpPr>
            <p:cNvPr id="7" name="object 7"/>
            <p:cNvSpPr/>
            <p:nvPr/>
          </p:nvSpPr>
          <p:spPr>
            <a:xfrm>
              <a:off x="0" y="1101852"/>
              <a:ext cx="1282065" cy="1903730"/>
            </a:xfrm>
            <a:custGeom>
              <a:avLst/>
              <a:gdLst/>
              <a:ahLst/>
              <a:cxnLst/>
              <a:rect l="l" t="t" r="r" b="b"/>
              <a:pathLst>
                <a:path w="1282065" h="1903730">
                  <a:moveTo>
                    <a:pt x="329946" y="0"/>
                  </a:moveTo>
                  <a:lnTo>
                    <a:pt x="282444" y="1164"/>
                  </a:lnTo>
                  <a:lnTo>
                    <a:pt x="235546" y="4622"/>
                  </a:lnTo>
                  <a:lnTo>
                    <a:pt x="189305" y="10318"/>
                  </a:lnTo>
                  <a:lnTo>
                    <a:pt x="143776" y="18199"/>
                  </a:lnTo>
                  <a:lnTo>
                    <a:pt x="99014" y="28208"/>
                  </a:lnTo>
                  <a:lnTo>
                    <a:pt x="55072" y="40293"/>
                  </a:lnTo>
                  <a:lnTo>
                    <a:pt x="12006" y="54399"/>
                  </a:lnTo>
                  <a:lnTo>
                    <a:pt x="0" y="1844497"/>
                  </a:lnTo>
                  <a:lnTo>
                    <a:pt x="12006" y="1849076"/>
                  </a:lnTo>
                  <a:lnTo>
                    <a:pt x="55072" y="1863182"/>
                  </a:lnTo>
                  <a:lnTo>
                    <a:pt x="99014" y="1875267"/>
                  </a:lnTo>
                  <a:lnTo>
                    <a:pt x="143776" y="1885276"/>
                  </a:lnTo>
                  <a:lnTo>
                    <a:pt x="189305" y="1893157"/>
                  </a:lnTo>
                  <a:lnTo>
                    <a:pt x="235546" y="1898853"/>
                  </a:lnTo>
                  <a:lnTo>
                    <a:pt x="282444" y="1902311"/>
                  </a:lnTo>
                  <a:lnTo>
                    <a:pt x="329946" y="1903476"/>
                  </a:lnTo>
                  <a:lnTo>
                    <a:pt x="377447" y="1902311"/>
                  </a:lnTo>
                  <a:lnTo>
                    <a:pt x="424345" y="1898853"/>
                  </a:lnTo>
                  <a:lnTo>
                    <a:pt x="470586" y="1893157"/>
                  </a:lnTo>
                  <a:lnTo>
                    <a:pt x="516115" y="1885276"/>
                  </a:lnTo>
                  <a:lnTo>
                    <a:pt x="560877" y="1875267"/>
                  </a:lnTo>
                  <a:lnTo>
                    <a:pt x="604819" y="1863182"/>
                  </a:lnTo>
                  <a:lnTo>
                    <a:pt x="647885" y="1849076"/>
                  </a:lnTo>
                  <a:lnTo>
                    <a:pt x="690021" y="1833005"/>
                  </a:lnTo>
                  <a:lnTo>
                    <a:pt x="731173" y="1815022"/>
                  </a:lnTo>
                  <a:lnTo>
                    <a:pt x="771286" y="1795183"/>
                  </a:lnTo>
                  <a:lnTo>
                    <a:pt x="810305" y="1773540"/>
                  </a:lnTo>
                  <a:lnTo>
                    <a:pt x="848176" y="1750150"/>
                  </a:lnTo>
                  <a:lnTo>
                    <a:pt x="884844" y="1725067"/>
                  </a:lnTo>
                  <a:lnTo>
                    <a:pt x="920255" y="1698345"/>
                  </a:lnTo>
                  <a:lnTo>
                    <a:pt x="954354" y="1670038"/>
                  </a:lnTo>
                  <a:lnTo>
                    <a:pt x="987088" y="1640201"/>
                  </a:lnTo>
                  <a:lnTo>
                    <a:pt x="1018400" y="1608889"/>
                  </a:lnTo>
                  <a:lnTo>
                    <a:pt x="1048237" y="1576157"/>
                  </a:lnTo>
                  <a:lnTo>
                    <a:pt x="1076545" y="1542058"/>
                  </a:lnTo>
                  <a:lnTo>
                    <a:pt x="1103268" y="1506647"/>
                  </a:lnTo>
                  <a:lnTo>
                    <a:pt x="1128352" y="1469979"/>
                  </a:lnTo>
                  <a:lnTo>
                    <a:pt x="1151743" y="1432108"/>
                  </a:lnTo>
                  <a:lnTo>
                    <a:pt x="1173386" y="1393089"/>
                  </a:lnTo>
                  <a:lnTo>
                    <a:pt x="1193226" y="1352976"/>
                  </a:lnTo>
                  <a:lnTo>
                    <a:pt x="1211210" y="1311824"/>
                  </a:lnTo>
                  <a:lnTo>
                    <a:pt x="1227282" y="1269687"/>
                  </a:lnTo>
                  <a:lnTo>
                    <a:pt x="1241388" y="1226620"/>
                  </a:lnTo>
                  <a:lnTo>
                    <a:pt x="1253473" y="1182678"/>
                  </a:lnTo>
                  <a:lnTo>
                    <a:pt x="1263483" y="1137914"/>
                  </a:lnTo>
                  <a:lnTo>
                    <a:pt x="1271364" y="1092383"/>
                  </a:lnTo>
                  <a:lnTo>
                    <a:pt x="1277061" y="1046141"/>
                  </a:lnTo>
                  <a:lnTo>
                    <a:pt x="1280519" y="999241"/>
                  </a:lnTo>
                  <a:lnTo>
                    <a:pt x="1281684" y="951738"/>
                  </a:lnTo>
                  <a:lnTo>
                    <a:pt x="1280519" y="904234"/>
                  </a:lnTo>
                  <a:lnTo>
                    <a:pt x="1277061" y="857334"/>
                  </a:lnTo>
                  <a:lnTo>
                    <a:pt x="1271364" y="811092"/>
                  </a:lnTo>
                  <a:lnTo>
                    <a:pt x="1263483" y="765561"/>
                  </a:lnTo>
                  <a:lnTo>
                    <a:pt x="1253473" y="720797"/>
                  </a:lnTo>
                  <a:lnTo>
                    <a:pt x="1241388" y="676855"/>
                  </a:lnTo>
                  <a:lnTo>
                    <a:pt x="1227282" y="633788"/>
                  </a:lnTo>
                  <a:lnTo>
                    <a:pt x="1211210" y="591651"/>
                  </a:lnTo>
                  <a:lnTo>
                    <a:pt x="1193226" y="550499"/>
                  </a:lnTo>
                  <a:lnTo>
                    <a:pt x="1173386" y="510386"/>
                  </a:lnTo>
                  <a:lnTo>
                    <a:pt x="1151743" y="471367"/>
                  </a:lnTo>
                  <a:lnTo>
                    <a:pt x="1128352" y="433496"/>
                  </a:lnTo>
                  <a:lnTo>
                    <a:pt x="1103268" y="396828"/>
                  </a:lnTo>
                  <a:lnTo>
                    <a:pt x="1076545" y="361417"/>
                  </a:lnTo>
                  <a:lnTo>
                    <a:pt x="1048237" y="327318"/>
                  </a:lnTo>
                  <a:lnTo>
                    <a:pt x="1018400" y="294586"/>
                  </a:lnTo>
                  <a:lnTo>
                    <a:pt x="987088" y="263274"/>
                  </a:lnTo>
                  <a:lnTo>
                    <a:pt x="954354" y="233437"/>
                  </a:lnTo>
                  <a:lnTo>
                    <a:pt x="920255" y="205130"/>
                  </a:lnTo>
                  <a:lnTo>
                    <a:pt x="884844" y="178408"/>
                  </a:lnTo>
                  <a:lnTo>
                    <a:pt x="848176" y="153325"/>
                  </a:lnTo>
                  <a:lnTo>
                    <a:pt x="810305" y="129935"/>
                  </a:lnTo>
                  <a:lnTo>
                    <a:pt x="771286" y="108292"/>
                  </a:lnTo>
                  <a:lnTo>
                    <a:pt x="731173" y="88453"/>
                  </a:lnTo>
                  <a:lnTo>
                    <a:pt x="690021" y="70470"/>
                  </a:lnTo>
                  <a:lnTo>
                    <a:pt x="647885" y="54399"/>
                  </a:lnTo>
                  <a:lnTo>
                    <a:pt x="604819" y="40293"/>
                  </a:lnTo>
                  <a:lnTo>
                    <a:pt x="560877" y="28208"/>
                  </a:lnTo>
                  <a:lnTo>
                    <a:pt x="516115" y="18199"/>
                  </a:lnTo>
                  <a:lnTo>
                    <a:pt x="470586" y="10318"/>
                  </a:lnTo>
                  <a:lnTo>
                    <a:pt x="424345" y="4622"/>
                  </a:lnTo>
                  <a:lnTo>
                    <a:pt x="377447" y="1164"/>
                  </a:lnTo>
                  <a:lnTo>
                    <a:pt x="329946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951" y="1103376"/>
              <a:ext cx="899160" cy="899159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36817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</a:t>
            </a:r>
            <a:r>
              <a:rPr sz="2400" spc="-5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КУЛЬТУРУ</a:t>
            </a:r>
            <a:endParaRPr sz="2400"/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106506"/>
              </p:ext>
            </p:extLst>
          </p:nvPr>
        </p:nvGraphicFramePr>
        <p:xfrm>
          <a:off x="1746630" y="1256791"/>
          <a:ext cx="15138019" cy="4299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222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25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25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25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8066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516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4586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850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R="85090" algn="r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3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35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35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45"/>
                        </a:spcBef>
                      </a:pP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351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 marL="1520190" marR="70485" indent="-172720" algn="just">
                        <a:lnSpc>
                          <a:spcPts val="1920"/>
                        </a:lnSpc>
                        <a:spcBef>
                          <a:spcPts val="45"/>
                        </a:spcBef>
                        <a:buFont typeface="Wingdings"/>
                        <a:buChar char=""/>
                        <a:tabLst>
                          <a:tab pos="152082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38100">
                      <a:solidFill>
                        <a:srgbClr val="FFFFFF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60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Библиотеки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22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38100">
                      <a:solidFill>
                        <a:srgbClr val="FFFFFF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884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22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549275" indent="-285750">
                        <a:lnSpc>
                          <a:spcPts val="1660"/>
                        </a:lnSpc>
                        <a:buFont typeface="Wingdings" panose="05000000000000000000" pitchFamily="2" charset="2"/>
                        <a:buChar char="ü"/>
                        <a:tabLst>
                          <a:tab pos="4770755" algn="l"/>
                        </a:tabLst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Организация и проведение мероприятий местного значения в сфере культуры (выставки, конкурсы, фестивали и другие мероприятия</a:t>
                      </a:r>
                    </a:p>
                    <a:p>
                      <a:pPr marL="549275" indent="-285750">
                        <a:lnSpc>
                          <a:spcPts val="1660"/>
                        </a:lnSpc>
                        <a:buFont typeface="Wingdings" panose="05000000000000000000" pitchFamily="2" charset="2"/>
                        <a:buChar char="ü"/>
                        <a:tabLst>
                          <a:tab pos="4770755" algn="l"/>
                        </a:tabLst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Организация культурно-досуговых объединений среди населения</a:t>
                      </a:r>
                    </a:p>
                    <a:p>
                      <a:pPr marL="263525">
                        <a:lnSpc>
                          <a:spcPts val="1660"/>
                        </a:lnSpc>
                        <a:tabLst>
                          <a:tab pos="477075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A7DEE4"/>
                      </a:solidFill>
                      <a:prstDash val="soli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  <a:lnT w="38100">
                      <a:solidFill>
                        <a:srgbClr val="A7DEE4"/>
                      </a:solidFill>
                      <a:prstDash val="solid"/>
                    </a:lnT>
                    <a:lnB w="38100">
                      <a:solidFill>
                        <a:srgbClr val="A7DEE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60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Музеи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22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A7DEE4"/>
                      </a:solidFill>
                      <a:prstDash val="soli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  <a:lnT w="38100">
                      <a:solidFill>
                        <a:srgbClr val="A7DEE4"/>
                      </a:solidFill>
                      <a:prstDash val="solid"/>
                    </a:lnT>
                    <a:lnB w="38100">
                      <a:solidFill>
                        <a:srgbClr val="A7DEE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6603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Культурно-досуговые</a:t>
                      </a:r>
                      <a:r>
                        <a:rPr sz="1600" spc="-3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учреждения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224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17,3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17,2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17,2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669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A7DEE4"/>
                      </a:solidFill>
                      <a:prstDash val="solid"/>
                    </a:lnR>
                    <a:lnB w="38100">
                      <a:solidFill>
                        <a:srgbClr val="A7DEE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3415" marR="69850" indent="0" algn="just">
                        <a:lnSpc>
                          <a:spcPct val="100000"/>
                        </a:lnSpc>
                        <a:spcBef>
                          <a:spcPts val="775"/>
                        </a:spcBef>
                        <a:buFont typeface="Wingdings"/>
                        <a:buNone/>
                        <a:tabLst>
                          <a:tab pos="826769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38100">
                      <a:solidFill>
                        <a:srgbClr val="A7DEE4"/>
                      </a:solidFill>
                      <a:prstDash val="solid"/>
                    </a:lnL>
                    <a:lnT w="38100">
                      <a:solidFill>
                        <a:srgbClr val="A7DEE4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521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Иные</a:t>
                      </a:r>
                      <a:r>
                        <a:rPr sz="1600" spc="-1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расходы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22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19,3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7325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19,4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7325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19,4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7325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A7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5878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138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17589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55,6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272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55,6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272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55,6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272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9785984" y="647191"/>
            <a:ext cx="733869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185420" algn="l"/>
              </a:tabLst>
            </a:pPr>
            <a:r>
              <a:rPr sz="1600" spc="-5" dirty="0">
                <a:latin typeface="Century Gothic"/>
                <a:cs typeface="Century Gothic"/>
              </a:rPr>
              <a:t>За счет </a:t>
            </a:r>
            <a:r>
              <a:rPr sz="1600" spc="-5" dirty="0" err="1">
                <a:latin typeface="Century Gothic"/>
                <a:cs typeface="Century Gothic"/>
              </a:rPr>
              <a:t>средств</a:t>
            </a:r>
            <a:r>
              <a:rPr sz="1600" spc="-5" dirty="0">
                <a:latin typeface="Century Gothic"/>
                <a:cs typeface="Century Gothic"/>
              </a:rPr>
              <a:t> </a:t>
            </a:r>
            <a:r>
              <a:rPr lang="ru-RU" sz="1600" spc="-5" dirty="0">
                <a:latin typeface="Century Gothic"/>
                <a:cs typeface="Century Gothic"/>
              </a:rPr>
              <a:t>местного</a:t>
            </a:r>
            <a:r>
              <a:rPr sz="1600" spc="-5" dirty="0">
                <a:latin typeface="Century Gothic"/>
                <a:cs typeface="Century Gothic"/>
              </a:rPr>
              <a:t> </a:t>
            </a:r>
            <a:r>
              <a:rPr sz="1600" spc="-5" dirty="0" err="1">
                <a:latin typeface="Century Gothic"/>
                <a:cs typeface="Century Gothic"/>
              </a:rPr>
              <a:t>бюджета</a:t>
            </a:r>
            <a:r>
              <a:rPr sz="1600" spc="-5" dirty="0">
                <a:latin typeface="Century Gothic"/>
                <a:cs typeface="Century Gothic"/>
              </a:rPr>
              <a:t> </a:t>
            </a:r>
            <a:r>
              <a:rPr sz="1600" spc="-5" dirty="0" err="1">
                <a:latin typeface="Century Gothic"/>
                <a:cs typeface="Century Gothic"/>
              </a:rPr>
              <a:t>финансируется</a:t>
            </a:r>
            <a:r>
              <a:rPr lang="ru-RU" sz="1600" spc="-5" dirty="0">
                <a:latin typeface="Century Gothic"/>
                <a:cs typeface="Century Gothic"/>
              </a:rPr>
              <a:t> </a:t>
            </a:r>
            <a:r>
              <a:rPr lang="ru-RU" sz="1600" b="1" spc="-5" dirty="0">
                <a:latin typeface="Century Gothic"/>
                <a:cs typeface="Century Gothic"/>
              </a:rPr>
              <a:t>5 муниципальных учреждений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xfrm>
            <a:off x="133095" y="9296400"/>
            <a:ext cx="663449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22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7" y="13824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664915" y="5987534"/>
            <a:ext cx="108638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Доля расходов на культуру в общем объеме расходов на  202</a:t>
            </a:r>
            <a:r>
              <a:rPr lang="en-US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5</a:t>
            </a:r>
            <a:r>
              <a:rPr lang="ru-RU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,  202</a:t>
            </a:r>
            <a:r>
              <a:rPr lang="en-US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6</a:t>
            </a:r>
            <a:r>
              <a:rPr lang="ru-RU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, 202</a:t>
            </a:r>
            <a:r>
              <a:rPr lang="en-US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7 </a:t>
            </a:r>
            <a:r>
              <a:rPr lang="ru-RU" sz="2000" b="1" dirty="0">
                <a:solidFill>
                  <a:srgbClr val="008080"/>
                </a:solidFill>
                <a:latin typeface="Century Gothic" panose="020B0502020202020204" pitchFamily="34" charset="0"/>
              </a:rPr>
              <a:t>годы 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826376584"/>
              </p:ext>
            </p:extLst>
          </p:nvPr>
        </p:nvGraphicFramePr>
        <p:xfrm>
          <a:off x="2023533" y="6358677"/>
          <a:ext cx="3204634" cy="251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2341893049"/>
              </p:ext>
            </p:extLst>
          </p:nvPr>
        </p:nvGraphicFramePr>
        <p:xfrm>
          <a:off x="5763350" y="6387644"/>
          <a:ext cx="2667000" cy="258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588588362"/>
              </p:ext>
            </p:extLst>
          </p:nvPr>
        </p:nvGraphicFramePr>
        <p:xfrm>
          <a:off x="8807451" y="6356866"/>
          <a:ext cx="2590799" cy="2558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244850" y="75438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entury Gothic" panose="020B0502020202020204" pitchFamily="34" charset="0"/>
              </a:rPr>
              <a:t>5,9%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85984" y="7543800"/>
            <a:ext cx="926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entury Gothic" panose="020B0502020202020204" pitchFamily="34" charset="0"/>
              </a:rPr>
              <a:t>6,</a:t>
            </a:r>
            <a:r>
              <a:rPr lang="ru-RU" sz="1600" b="1" dirty="0">
                <a:latin typeface="Century Gothic" panose="020B0502020202020204" pitchFamily="34" charset="0"/>
              </a:rPr>
              <a:t>0%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89172" y="8869233"/>
            <a:ext cx="800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     </a:t>
            </a:r>
            <a:r>
              <a:rPr lang="ru-RU" sz="1600" dirty="0">
                <a:latin typeface="Century Gothic" panose="020B0502020202020204" pitchFamily="34" charset="0"/>
              </a:rPr>
              <a:t>202</a:t>
            </a:r>
            <a:r>
              <a:rPr lang="en-US" sz="1600" dirty="0">
                <a:latin typeface="Century Gothic" panose="020B0502020202020204" pitchFamily="34" charset="0"/>
              </a:rPr>
              <a:t>5</a:t>
            </a:r>
            <a:r>
              <a:rPr lang="ru-RU" sz="1600" dirty="0">
                <a:latin typeface="Century Gothic" panose="020B0502020202020204" pitchFamily="34" charset="0"/>
              </a:rPr>
              <a:t>                                                       202</a:t>
            </a:r>
            <a:r>
              <a:rPr lang="en-US" sz="1600" dirty="0">
                <a:latin typeface="Century Gothic" panose="020B0502020202020204" pitchFamily="34" charset="0"/>
              </a:rPr>
              <a:t>6</a:t>
            </a:r>
            <a:r>
              <a:rPr lang="ru-RU" sz="1600" dirty="0">
                <a:latin typeface="Century Gothic" panose="020B0502020202020204" pitchFamily="34" charset="0"/>
              </a:rPr>
              <a:t>                                                  202</a:t>
            </a:r>
            <a:r>
              <a:rPr lang="en-US" sz="1600" dirty="0">
                <a:latin typeface="Century Gothic" panose="020B0502020202020204" pitchFamily="34" charset="0"/>
              </a:rPr>
              <a:t>7</a:t>
            </a:r>
            <a:endParaRPr lang="ru-RU" sz="16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685595"/>
              </p:ext>
            </p:extLst>
          </p:nvPr>
        </p:nvGraphicFramePr>
        <p:xfrm>
          <a:off x="1919097" y="1003046"/>
          <a:ext cx="11414125" cy="4876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04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00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700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70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27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68879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Century Gothic"/>
                          <a:cs typeface="Century Gothic"/>
                        </a:rPr>
                        <a:t>Финансовое 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обеспечение деятельности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(содержания)  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Спортивного клуба </a:t>
                      </a:r>
                      <a:r>
                        <a:rPr lang="ru-RU" sz="1800" spc="-5" dirty="0" err="1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городского округа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7,4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7,1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7,1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37372"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Организация </a:t>
                      </a:r>
                      <a:r>
                        <a:rPr sz="1800" b="1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проведение официальных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физкультурных  </a:t>
                      </a:r>
                      <a:r>
                        <a:rPr sz="1800" b="1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b="1" spc="-10" dirty="0">
                          <a:latin typeface="Century Gothic"/>
                          <a:cs typeface="Century Gothic"/>
                        </a:rPr>
                        <a:t>спортивных </a:t>
                      </a: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мероприятий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обеспечение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участия 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спортивных сборных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команд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spc="-5" dirty="0" err="1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городского округа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 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официальных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спортивных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соревнованиях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14,5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lang="ru-RU" sz="1600" spc="-5" dirty="0">
                          <a:solidFill>
                            <a:srgbClr val="171717"/>
                          </a:solidFill>
                          <a:latin typeface="Century Gothic"/>
                          <a:cs typeface="Century Gothic"/>
                        </a:rPr>
                        <a:t>11,4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21,6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775716" y="816863"/>
            <a:ext cx="1222375" cy="1221105"/>
          </a:xfrm>
          <a:custGeom>
            <a:avLst/>
            <a:gdLst/>
            <a:ahLst/>
            <a:cxnLst/>
            <a:rect l="l" t="t" r="r" b="b"/>
            <a:pathLst>
              <a:path w="1222375" h="1221105">
                <a:moveTo>
                  <a:pt x="611124" y="0"/>
                </a:moveTo>
                <a:lnTo>
                  <a:pt x="563364" y="1836"/>
                </a:lnTo>
                <a:lnTo>
                  <a:pt x="516611" y="7255"/>
                </a:lnTo>
                <a:lnTo>
                  <a:pt x="470998" y="16121"/>
                </a:lnTo>
                <a:lnTo>
                  <a:pt x="426663" y="28299"/>
                </a:lnTo>
                <a:lnTo>
                  <a:pt x="383740" y="43651"/>
                </a:lnTo>
                <a:lnTo>
                  <a:pt x="342366" y="62044"/>
                </a:lnTo>
                <a:lnTo>
                  <a:pt x="302677" y="83340"/>
                </a:lnTo>
                <a:lnTo>
                  <a:pt x="264809" y="107404"/>
                </a:lnTo>
                <a:lnTo>
                  <a:pt x="228896" y="134100"/>
                </a:lnTo>
                <a:lnTo>
                  <a:pt x="195076" y="163293"/>
                </a:lnTo>
                <a:lnTo>
                  <a:pt x="163484" y="194847"/>
                </a:lnTo>
                <a:lnTo>
                  <a:pt x="134256" y="228626"/>
                </a:lnTo>
                <a:lnTo>
                  <a:pt x="107528" y="264494"/>
                </a:lnTo>
                <a:lnTo>
                  <a:pt x="83436" y="302316"/>
                </a:lnTo>
                <a:lnTo>
                  <a:pt x="62115" y="341955"/>
                </a:lnTo>
                <a:lnTo>
                  <a:pt x="43701" y="383277"/>
                </a:lnTo>
                <a:lnTo>
                  <a:pt x="28331" y="426144"/>
                </a:lnTo>
                <a:lnTo>
                  <a:pt x="16140" y="470422"/>
                </a:lnTo>
                <a:lnTo>
                  <a:pt x="7263" y="515975"/>
                </a:lnTo>
                <a:lnTo>
                  <a:pt x="1838" y="562667"/>
                </a:lnTo>
                <a:lnTo>
                  <a:pt x="0" y="610361"/>
                </a:lnTo>
                <a:lnTo>
                  <a:pt x="1838" y="658056"/>
                </a:lnTo>
                <a:lnTo>
                  <a:pt x="7263" y="704748"/>
                </a:lnTo>
                <a:lnTo>
                  <a:pt x="16140" y="750301"/>
                </a:lnTo>
                <a:lnTo>
                  <a:pt x="28331" y="794579"/>
                </a:lnTo>
                <a:lnTo>
                  <a:pt x="43701" y="837446"/>
                </a:lnTo>
                <a:lnTo>
                  <a:pt x="62115" y="878768"/>
                </a:lnTo>
                <a:lnTo>
                  <a:pt x="83436" y="918407"/>
                </a:lnTo>
                <a:lnTo>
                  <a:pt x="107528" y="956229"/>
                </a:lnTo>
                <a:lnTo>
                  <a:pt x="134256" y="992097"/>
                </a:lnTo>
                <a:lnTo>
                  <a:pt x="163484" y="1025876"/>
                </a:lnTo>
                <a:lnTo>
                  <a:pt x="195076" y="1057430"/>
                </a:lnTo>
                <a:lnTo>
                  <a:pt x="228896" y="1086623"/>
                </a:lnTo>
                <a:lnTo>
                  <a:pt x="264809" y="1113319"/>
                </a:lnTo>
                <a:lnTo>
                  <a:pt x="302677" y="1137383"/>
                </a:lnTo>
                <a:lnTo>
                  <a:pt x="342366" y="1158679"/>
                </a:lnTo>
                <a:lnTo>
                  <a:pt x="383740" y="1177072"/>
                </a:lnTo>
                <a:lnTo>
                  <a:pt x="426663" y="1192424"/>
                </a:lnTo>
                <a:lnTo>
                  <a:pt x="470998" y="1204602"/>
                </a:lnTo>
                <a:lnTo>
                  <a:pt x="516611" y="1213468"/>
                </a:lnTo>
                <a:lnTo>
                  <a:pt x="563364" y="1218887"/>
                </a:lnTo>
                <a:lnTo>
                  <a:pt x="611124" y="1220724"/>
                </a:lnTo>
                <a:lnTo>
                  <a:pt x="658889" y="1218887"/>
                </a:lnTo>
                <a:lnTo>
                  <a:pt x="705648" y="1213468"/>
                </a:lnTo>
                <a:lnTo>
                  <a:pt x="751265" y="1204602"/>
                </a:lnTo>
                <a:lnTo>
                  <a:pt x="795603" y="1192424"/>
                </a:lnTo>
                <a:lnTo>
                  <a:pt x="838528" y="1177072"/>
                </a:lnTo>
                <a:lnTo>
                  <a:pt x="879903" y="1158679"/>
                </a:lnTo>
                <a:lnTo>
                  <a:pt x="919592" y="1137383"/>
                </a:lnTo>
                <a:lnTo>
                  <a:pt x="957461" y="1113319"/>
                </a:lnTo>
                <a:lnTo>
                  <a:pt x="993372" y="1086623"/>
                </a:lnTo>
                <a:lnTo>
                  <a:pt x="1027191" y="1057430"/>
                </a:lnTo>
                <a:lnTo>
                  <a:pt x="1058781" y="1025876"/>
                </a:lnTo>
                <a:lnTo>
                  <a:pt x="1088007" y="992097"/>
                </a:lnTo>
                <a:lnTo>
                  <a:pt x="1114733" y="956229"/>
                </a:lnTo>
                <a:lnTo>
                  <a:pt x="1138823" y="918407"/>
                </a:lnTo>
                <a:lnTo>
                  <a:pt x="1160141" y="878768"/>
                </a:lnTo>
                <a:lnTo>
                  <a:pt x="1178552" y="837446"/>
                </a:lnTo>
                <a:lnTo>
                  <a:pt x="1193921" y="794579"/>
                </a:lnTo>
                <a:lnTo>
                  <a:pt x="1206110" y="750301"/>
                </a:lnTo>
                <a:lnTo>
                  <a:pt x="1214985" y="704748"/>
                </a:lnTo>
                <a:lnTo>
                  <a:pt x="1220409" y="658056"/>
                </a:lnTo>
                <a:lnTo>
                  <a:pt x="1222248" y="610361"/>
                </a:lnTo>
                <a:lnTo>
                  <a:pt x="1220409" y="562667"/>
                </a:lnTo>
                <a:lnTo>
                  <a:pt x="1214985" y="515975"/>
                </a:lnTo>
                <a:lnTo>
                  <a:pt x="1206110" y="470422"/>
                </a:lnTo>
                <a:lnTo>
                  <a:pt x="1193921" y="426144"/>
                </a:lnTo>
                <a:lnTo>
                  <a:pt x="1178552" y="383277"/>
                </a:lnTo>
                <a:lnTo>
                  <a:pt x="1160141" y="341955"/>
                </a:lnTo>
                <a:lnTo>
                  <a:pt x="1138823" y="302316"/>
                </a:lnTo>
                <a:lnTo>
                  <a:pt x="1114733" y="264494"/>
                </a:lnTo>
                <a:lnTo>
                  <a:pt x="1088007" y="228626"/>
                </a:lnTo>
                <a:lnTo>
                  <a:pt x="1058781" y="194847"/>
                </a:lnTo>
                <a:lnTo>
                  <a:pt x="1027191" y="163293"/>
                </a:lnTo>
                <a:lnTo>
                  <a:pt x="993372" y="134100"/>
                </a:lnTo>
                <a:lnTo>
                  <a:pt x="957461" y="107404"/>
                </a:lnTo>
                <a:lnTo>
                  <a:pt x="919592" y="83340"/>
                </a:lnTo>
                <a:lnTo>
                  <a:pt x="879903" y="62044"/>
                </a:lnTo>
                <a:lnTo>
                  <a:pt x="838528" y="43651"/>
                </a:lnTo>
                <a:lnTo>
                  <a:pt x="795603" y="28299"/>
                </a:lnTo>
                <a:lnTo>
                  <a:pt x="751265" y="16121"/>
                </a:lnTo>
                <a:lnTo>
                  <a:pt x="705648" y="7255"/>
                </a:lnTo>
                <a:lnTo>
                  <a:pt x="658889" y="1836"/>
                </a:lnTo>
                <a:lnTo>
                  <a:pt x="611124" y="0"/>
                </a:lnTo>
                <a:close/>
              </a:path>
            </a:pathLst>
          </a:custGeom>
          <a:solidFill>
            <a:srgbClr val="00D0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0" y="909827"/>
            <a:ext cx="1849120" cy="3586479"/>
            <a:chOff x="0" y="909827"/>
            <a:chExt cx="1849120" cy="3586479"/>
          </a:xfrm>
        </p:grpSpPr>
        <p:sp>
          <p:nvSpPr>
            <p:cNvPr id="9" name="object 9"/>
            <p:cNvSpPr/>
            <p:nvPr/>
          </p:nvSpPr>
          <p:spPr>
            <a:xfrm>
              <a:off x="173736" y="3012948"/>
              <a:ext cx="1469390" cy="1483360"/>
            </a:xfrm>
            <a:custGeom>
              <a:avLst/>
              <a:gdLst/>
              <a:ahLst/>
              <a:cxnLst/>
              <a:rect l="l" t="t" r="r" b="b"/>
              <a:pathLst>
                <a:path w="1469389" h="1483360">
                  <a:moveTo>
                    <a:pt x="734568" y="0"/>
                  </a:moveTo>
                  <a:lnTo>
                    <a:pt x="686270" y="1577"/>
                  </a:lnTo>
                  <a:lnTo>
                    <a:pt x="638806" y="6243"/>
                  </a:lnTo>
                  <a:lnTo>
                    <a:pt x="592273" y="13901"/>
                  </a:lnTo>
                  <a:lnTo>
                    <a:pt x="546768" y="24453"/>
                  </a:lnTo>
                  <a:lnTo>
                    <a:pt x="502388" y="37801"/>
                  </a:lnTo>
                  <a:lnTo>
                    <a:pt x="459229" y="53847"/>
                  </a:lnTo>
                  <a:lnTo>
                    <a:pt x="417388" y="72494"/>
                  </a:lnTo>
                  <a:lnTo>
                    <a:pt x="376962" y="93643"/>
                  </a:lnTo>
                  <a:lnTo>
                    <a:pt x="338048" y="117198"/>
                  </a:lnTo>
                  <a:lnTo>
                    <a:pt x="300742" y="143060"/>
                  </a:lnTo>
                  <a:lnTo>
                    <a:pt x="265142" y="171132"/>
                  </a:lnTo>
                  <a:lnTo>
                    <a:pt x="231343" y="201316"/>
                  </a:lnTo>
                  <a:lnTo>
                    <a:pt x="199444" y="233514"/>
                  </a:lnTo>
                  <a:lnTo>
                    <a:pt x="169540" y="267629"/>
                  </a:lnTo>
                  <a:lnTo>
                    <a:pt x="141729" y="303562"/>
                  </a:lnTo>
                  <a:lnTo>
                    <a:pt x="116107" y="341216"/>
                  </a:lnTo>
                  <a:lnTo>
                    <a:pt x="92771" y="380494"/>
                  </a:lnTo>
                  <a:lnTo>
                    <a:pt x="71818" y="421297"/>
                  </a:lnTo>
                  <a:lnTo>
                    <a:pt x="53345" y="463528"/>
                  </a:lnTo>
                  <a:lnTo>
                    <a:pt x="37448" y="507089"/>
                  </a:lnTo>
                  <a:lnTo>
                    <a:pt x="24225" y="551883"/>
                  </a:lnTo>
                  <a:lnTo>
                    <a:pt x="13772" y="597811"/>
                  </a:lnTo>
                  <a:lnTo>
                    <a:pt x="6185" y="644776"/>
                  </a:lnTo>
                  <a:lnTo>
                    <a:pt x="1562" y="692680"/>
                  </a:lnTo>
                  <a:lnTo>
                    <a:pt x="0" y="741426"/>
                  </a:lnTo>
                  <a:lnTo>
                    <a:pt x="1562" y="790171"/>
                  </a:lnTo>
                  <a:lnTo>
                    <a:pt x="6185" y="838075"/>
                  </a:lnTo>
                  <a:lnTo>
                    <a:pt x="13772" y="885040"/>
                  </a:lnTo>
                  <a:lnTo>
                    <a:pt x="24225" y="930968"/>
                  </a:lnTo>
                  <a:lnTo>
                    <a:pt x="37448" y="975762"/>
                  </a:lnTo>
                  <a:lnTo>
                    <a:pt x="53345" y="1019323"/>
                  </a:lnTo>
                  <a:lnTo>
                    <a:pt x="71818" y="1061554"/>
                  </a:lnTo>
                  <a:lnTo>
                    <a:pt x="92771" y="1102357"/>
                  </a:lnTo>
                  <a:lnTo>
                    <a:pt x="116107" y="1141635"/>
                  </a:lnTo>
                  <a:lnTo>
                    <a:pt x="141729" y="1179289"/>
                  </a:lnTo>
                  <a:lnTo>
                    <a:pt x="169540" y="1215222"/>
                  </a:lnTo>
                  <a:lnTo>
                    <a:pt x="199444" y="1249337"/>
                  </a:lnTo>
                  <a:lnTo>
                    <a:pt x="231343" y="1281535"/>
                  </a:lnTo>
                  <a:lnTo>
                    <a:pt x="265142" y="1311719"/>
                  </a:lnTo>
                  <a:lnTo>
                    <a:pt x="300742" y="1339791"/>
                  </a:lnTo>
                  <a:lnTo>
                    <a:pt x="338048" y="1365653"/>
                  </a:lnTo>
                  <a:lnTo>
                    <a:pt x="376962" y="1389208"/>
                  </a:lnTo>
                  <a:lnTo>
                    <a:pt x="417388" y="1410357"/>
                  </a:lnTo>
                  <a:lnTo>
                    <a:pt x="459229" y="1429004"/>
                  </a:lnTo>
                  <a:lnTo>
                    <a:pt x="502388" y="1445050"/>
                  </a:lnTo>
                  <a:lnTo>
                    <a:pt x="546768" y="1458398"/>
                  </a:lnTo>
                  <a:lnTo>
                    <a:pt x="592273" y="1468950"/>
                  </a:lnTo>
                  <a:lnTo>
                    <a:pt x="638806" y="1476608"/>
                  </a:lnTo>
                  <a:lnTo>
                    <a:pt x="686270" y="1481274"/>
                  </a:lnTo>
                  <a:lnTo>
                    <a:pt x="734568" y="1482852"/>
                  </a:lnTo>
                  <a:lnTo>
                    <a:pt x="782860" y="1481274"/>
                  </a:lnTo>
                  <a:lnTo>
                    <a:pt x="830319" y="1476608"/>
                  </a:lnTo>
                  <a:lnTo>
                    <a:pt x="876848" y="1468950"/>
                  </a:lnTo>
                  <a:lnTo>
                    <a:pt x="922349" y="1458398"/>
                  </a:lnTo>
                  <a:lnTo>
                    <a:pt x="966728" y="1445050"/>
                  </a:lnTo>
                  <a:lnTo>
                    <a:pt x="1009885" y="1429004"/>
                  </a:lnTo>
                  <a:lnTo>
                    <a:pt x="1051725" y="1410357"/>
                  </a:lnTo>
                  <a:lnTo>
                    <a:pt x="1092150" y="1389208"/>
                  </a:lnTo>
                  <a:lnTo>
                    <a:pt x="1131065" y="1365653"/>
                  </a:lnTo>
                  <a:lnTo>
                    <a:pt x="1168371" y="1339791"/>
                  </a:lnTo>
                  <a:lnTo>
                    <a:pt x="1203972" y="1311719"/>
                  </a:lnTo>
                  <a:lnTo>
                    <a:pt x="1237772" y="1281535"/>
                  </a:lnTo>
                  <a:lnTo>
                    <a:pt x="1269673" y="1249337"/>
                  </a:lnTo>
                  <a:lnTo>
                    <a:pt x="1299578" y="1215222"/>
                  </a:lnTo>
                  <a:lnTo>
                    <a:pt x="1327391" y="1179289"/>
                  </a:lnTo>
                  <a:lnTo>
                    <a:pt x="1353015" y="1141635"/>
                  </a:lnTo>
                  <a:lnTo>
                    <a:pt x="1376353" y="1102357"/>
                  </a:lnTo>
                  <a:lnTo>
                    <a:pt x="1397308" y="1061554"/>
                  </a:lnTo>
                  <a:lnTo>
                    <a:pt x="1415783" y="1019323"/>
                  </a:lnTo>
                  <a:lnTo>
                    <a:pt x="1431682" y="975762"/>
                  </a:lnTo>
                  <a:lnTo>
                    <a:pt x="1444907" y="930968"/>
                  </a:lnTo>
                  <a:lnTo>
                    <a:pt x="1455362" y="885040"/>
                  </a:lnTo>
                  <a:lnTo>
                    <a:pt x="1462949" y="838075"/>
                  </a:lnTo>
                  <a:lnTo>
                    <a:pt x="1467573" y="790171"/>
                  </a:lnTo>
                  <a:lnTo>
                    <a:pt x="1469136" y="741426"/>
                  </a:lnTo>
                  <a:lnTo>
                    <a:pt x="1467573" y="692680"/>
                  </a:lnTo>
                  <a:lnTo>
                    <a:pt x="1462949" y="644776"/>
                  </a:lnTo>
                  <a:lnTo>
                    <a:pt x="1455362" y="597811"/>
                  </a:lnTo>
                  <a:lnTo>
                    <a:pt x="1444907" y="551883"/>
                  </a:lnTo>
                  <a:lnTo>
                    <a:pt x="1431682" y="507089"/>
                  </a:lnTo>
                  <a:lnTo>
                    <a:pt x="1415783" y="463528"/>
                  </a:lnTo>
                  <a:lnTo>
                    <a:pt x="1397308" y="421297"/>
                  </a:lnTo>
                  <a:lnTo>
                    <a:pt x="1376353" y="380494"/>
                  </a:lnTo>
                  <a:lnTo>
                    <a:pt x="1353015" y="341216"/>
                  </a:lnTo>
                  <a:lnTo>
                    <a:pt x="1327391" y="303562"/>
                  </a:lnTo>
                  <a:lnTo>
                    <a:pt x="1299578" y="267629"/>
                  </a:lnTo>
                  <a:lnTo>
                    <a:pt x="1269673" y="233514"/>
                  </a:lnTo>
                  <a:lnTo>
                    <a:pt x="1237772" y="201316"/>
                  </a:lnTo>
                  <a:lnTo>
                    <a:pt x="1203972" y="171132"/>
                  </a:lnTo>
                  <a:lnTo>
                    <a:pt x="1168371" y="143060"/>
                  </a:lnTo>
                  <a:lnTo>
                    <a:pt x="1131065" y="117198"/>
                  </a:lnTo>
                  <a:lnTo>
                    <a:pt x="1092150" y="93643"/>
                  </a:lnTo>
                  <a:lnTo>
                    <a:pt x="1051725" y="72494"/>
                  </a:lnTo>
                  <a:lnTo>
                    <a:pt x="1009885" y="53847"/>
                  </a:lnTo>
                  <a:lnTo>
                    <a:pt x="966728" y="37801"/>
                  </a:lnTo>
                  <a:lnTo>
                    <a:pt x="922349" y="24453"/>
                  </a:lnTo>
                  <a:lnTo>
                    <a:pt x="876848" y="13901"/>
                  </a:lnTo>
                  <a:lnTo>
                    <a:pt x="830319" y="6243"/>
                  </a:lnTo>
                  <a:lnTo>
                    <a:pt x="782860" y="1577"/>
                  </a:lnTo>
                  <a:lnTo>
                    <a:pt x="734568" y="0"/>
                  </a:lnTo>
                  <a:close/>
                </a:path>
              </a:pathLst>
            </a:custGeom>
            <a:solidFill>
              <a:srgbClr val="68F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909827"/>
              <a:ext cx="1643380" cy="2204085"/>
            </a:xfrm>
            <a:custGeom>
              <a:avLst/>
              <a:gdLst/>
              <a:ahLst/>
              <a:cxnLst/>
              <a:rect l="l" t="t" r="r" b="b"/>
              <a:pathLst>
                <a:path w="1643380" h="2204085">
                  <a:moveTo>
                    <a:pt x="550926" y="0"/>
                  </a:moveTo>
                  <a:lnTo>
                    <a:pt x="503559" y="1017"/>
                  </a:lnTo>
                  <a:lnTo>
                    <a:pt x="456708" y="4044"/>
                  </a:lnTo>
                  <a:lnTo>
                    <a:pt x="410414" y="9037"/>
                  </a:lnTo>
                  <a:lnTo>
                    <a:pt x="364717" y="15955"/>
                  </a:lnTo>
                  <a:lnTo>
                    <a:pt x="319658" y="24758"/>
                  </a:lnTo>
                  <a:lnTo>
                    <a:pt x="275278" y="35404"/>
                  </a:lnTo>
                  <a:lnTo>
                    <a:pt x="231619" y="47852"/>
                  </a:lnTo>
                  <a:lnTo>
                    <a:pt x="188721" y="62060"/>
                  </a:lnTo>
                  <a:lnTo>
                    <a:pt x="146625" y="77987"/>
                  </a:lnTo>
                  <a:lnTo>
                    <a:pt x="105373" y="95591"/>
                  </a:lnTo>
                  <a:lnTo>
                    <a:pt x="65004" y="114832"/>
                  </a:lnTo>
                  <a:lnTo>
                    <a:pt x="25561" y="135668"/>
                  </a:lnTo>
                  <a:lnTo>
                    <a:pt x="0" y="2053161"/>
                  </a:lnTo>
                  <a:lnTo>
                    <a:pt x="25561" y="2068035"/>
                  </a:lnTo>
                  <a:lnTo>
                    <a:pt x="65004" y="2088871"/>
                  </a:lnTo>
                  <a:lnTo>
                    <a:pt x="105373" y="2108112"/>
                  </a:lnTo>
                  <a:lnTo>
                    <a:pt x="146625" y="2125716"/>
                  </a:lnTo>
                  <a:lnTo>
                    <a:pt x="188721" y="2141643"/>
                  </a:lnTo>
                  <a:lnTo>
                    <a:pt x="231619" y="2155851"/>
                  </a:lnTo>
                  <a:lnTo>
                    <a:pt x="275278" y="2168299"/>
                  </a:lnTo>
                  <a:lnTo>
                    <a:pt x="319658" y="2178945"/>
                  </a:lnTo>
                  <a:lnTo>
                    <a:pt x="364717" y="2187748"/>
                  </a:lnTo>
                  <a:lnTo>
                    <a:pt x="410414" y="2194666"/>
                  </a:lnTo>
                  <a:lnTo>
                    <a:pt x="456708" y="2199659"/>
                  </a:lnTo>
                  <a:lnTo>
                    <a:pt x="503559" y="2202686"/>
                  </a:lnTo>
                  <a:lnTo>
                    <a:pt x="550926" y="2203704"/>
                  </a:lnTo>
                  <a:lnTo>
                    <a:pt x="598291" y="2202686"/>
                  </a:lnTo>
                  <a:lnTo>
                    <a:pt x="645142" y="2199659"/>
                  </a:lnTo>
                  <a:lnTo>
                    <a:pt x="691436" y="2194666"/>
                  </a:lnTo>
                  <a:lnTo>
                    <a:pt x="737133" y="2187748"/>
                  </a:lnTo>
                  <a:lnTo>
                    <a:pt x="782192" y="2178945"/>
                  </a:lnTo>
                  <a:lnTo>
                    <a:pt x="826571" y="2168299"/>
                  </a:lnTo>
                  <a:lnTo>
                    <a:pt x="870230" y="2155851"/>
                  </a:lnTo>
                  <a:lnTo>
                    <a:pt x="913128" y="2141643"/>
                  </a:lnTo>
                  <a:lnTo>
                    <a:pt x="955224" y="2125716"/>
                  </a:lnTo>
                  <a:lnTo>
                    <a:pt x="996476" y="2108112"/>
                  </a:lnTo>
                  <a:lnTo>
                    <a:pt x="1036844" y="2088871"/>
                  </a:lnTo>
                  <a:lnTo>
                    <a:pt x="1076288" y="2068035"/>
                  </a:lnTo>
                  <a:lnTo>
                    <a:pt x="1114765" y="2045646"/>
                  </a:lnTo>
                  <a:lnTo>
                    <a:pt x="1152235" y="2021744"/>
                  </a:lnTo>
                  <a:lnTo>
                    <a:pt x="1188657" y="1996371"/>
                  </a:lnTo>
                  <a:lnTo>
                    <a:pt x="1223990" y="1969569"/>
                  </a:lnTo>
                  <a:lnTo>
                    <a:pt x="1258193" y="1941378"/>
                  </a:lnTo>
                  <a:lnTo>
                    <a:pt x="1291226" y="1911840"/>
                  </a:lnTo>
                  <a:lnTo>
                    <a:pt x="1323046" y="1880997"/>
                  </a:lnTo>
                  <a:lnTo>
                    <a:pt x="1353613" y="1848889"/>
                  </a:lnTo>
                  <a:lnTo>
                    <a:pt x="1382887" y="1815558"/>
                  </a:lnTo>
                  <a:lnTo>
                    <a:pt x="1410825" y="1781045"/>
                  </a:lnTo>
                  <a:lnTo>
                    <a:pt x="1437388" y="1745392"/>
                  </a:lnTo>
                  <a:lnTo>
                    <a:pt x="1462534" y="1708640"/>
                  </a:lnTo>
                  <a:lnTo>
                    <a:pt x="1486223" y="1670830"/>
                  </a:lnTo>
                  <a:lnTo>
                    <a:pt x="1508412" y="1632004"/>
                  </a:lnTo>
                  <a:lnTo>
                    <a:pt x="1529062" y="1592202"/>
                  </a:lnTo>
                  <a:lnTo>
                    <a:pt x="1548131" y="1551467"/>
                  </a:lnTo>
                  <a:lnTo>
                    <a:pt x="1565579" y="1509840"/>
                  </a:lnTo>
                  <a:lnTo>
                    <a:pt x="1581364" y="1467361"/>
                  </a:lnTo>
                  <a:lnTo>
                    <a:pt x="1595445" y="1424072"/>
                  </a:lnTo>
                  <a:lnTo>
                    <a:pt x="1607782" y="1380016"/>
                  </a:lnTo>
                  <a:lnTo>
                    <a:pt x="1618333" y="1335232"/>
                  </a:lnTo>
                  <a:lnTo>
                    <a:pt x="1627057" y="1289762"/>
                  </a:lnTo>
                  <a:lnTo>
                    <a:pt x="1633915" y="1243648"/>
                  </a:lnTo>
                  <a:lnTo>
                    <a:pt x="1638863" y="1196930"/>
                  </a:lnTo>
                  <a:lnTo>
                    <a:pt x="1641863" y="1149651"/>
                  </a:lnTo>
                  <a:lnTo>
                    <a:pt x="1642872" y="1101852"/>
                  </a:lnTo>
                  <a:lnTo>
                    <a:pt x="1641863" y="1054052"/>
                  </a:lnTo>
                  <a:lnTo>
                    <a:pt x="1638863" y="1006773"/>
                  </a:lnTo>
                  <a:lnTo>
                    <a:pt x="1633915" y="960055"/>
                  </a:lnTo>
                  <a:lnTo>
                    <a:pt x="1627057" y="913941"/>
                  </a:lnTo>
                  <a:lnTo>
                    <a:pt x="1618333" y="868471"/>
                  </a:lnTo>
                  <a:lnTo>
                    <a:pt x="1607782" y="823687"/>
                  </a:lnTo>
                  <a:lnTo>
                    <a:pt x="1595445" y="779631"/>
                  </a:lnTo>
                  <a:lnTo>
                    <a:pt x="1581364" y="736342"/>
                  </a:lnTo>
                  <a:lnTo>
                    <a:pt x="1565579" y="693863"/>
                  </a:lnTo>
                  <a:lnTo>
                    <a:pt x="1548131" y="652236"/>
                  </a:lnTo>
                  <a:lnTo>
                    <a:pt x="1529062" y="611501"/>
                  </a:lnTo>
                  <a:lnTo>
                    <a:pt x="1508412" y="571699"/>
                  </a:lnTo>
                  <a:lnTo>
                    <a:pt x="1486223" y="532873"/>
                  </a:lnTo>
                  <a:lnTo>
                    <a:pt x="1462534" y="495063"/>
                  </a:lnTo>
                  <a:lnTo>
                    <a:pt x="1437388" y="458311"/>
                  </a:lnTo>
                  <a:lnTo>
                    <a:pt x="1410825" y="422658"/>
                  </a:lnTo>
                  <a:lnTo>
                    <a:pt x="1382887" y="388145"/>
                  </a:lnTo>
                  <a:lnTo>
                    <a:pt x="1353613" y="354814"/>
                  </a:lnTo>
                  <a:lnTo>
                    <a:pt x="1323046" y="322707"/>
                  </a:lnTo>
                  <a:lnTo>
                    <a:pt x="1291226" y="291863"/>
                  </a:lnTo>
                  <a:lnTo>
                    <a:pt x="1258193" y="262325"/>
                  </a:lnTo>
                  <a:lnTo>
                    <a:pt x="1223990" y="234134"/>
                  </a:lnTo>
                  <a:lnTo>
                    <a:pt x="1188657" y="207332"/>
                  </a:lnTo>
                  <a:lnTo>
                    <a:pt x="1152235" y="181959"/>
                  </a:lnTo>
                  <a:lnTo>
                    <a:pt x="1114765" y="158057"/>
                  </a:lnTo>
                  <a:lnTo>
                    <a:pt x="1076288" y="135668"/>
                  </a:lnTo>
                  <a:lnTo>
                    <a:pt x="1036844" y="114832"/>
                  </a:lnTo>
                  <a:lnTo>
                    <a:pt x="996476" y="95591"/>
                  </a:lnTo>
                  <a:lnTo>
                    <a:pt x="955224" y="77987"/>
                  </a:lnTo>
                  <a:lnTo>
                    <a:pt x="913128" y="62060"/>
                  </a:lnTo>
                  <a:lnTo>
                    <a:pt x="870230" y="47852"/>
                  </a:lnTo>
                  <a:lnTo>
                    <a:pt x="826571" y="35404"/>
                  </a:lnTo>
                  <a:lnTo>
                    <a:pt x="782192" y="24758"/>
                  </a:lnTo>
                  <a:lnTo>
                    <a:pt x="737133" y="15955"/>
                  </a:lnTo>
                  <a:lnTo>
                    <a:pt x="691436" y="9037"/>
                  </a:lnTo>
                  <a:lnTo>
                    <a:pt x="645142" y="4044"/>
                  </a:lnTo>
                  <a:lnTo>
                    <a:pt x="598291" y="1017"/>
                  </a:lnTo>
                  <a:lnTo>
                    <a:pt x="55092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263" y="1022603"/>
              <a:ext cx="879348" cy="87934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7263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ФИЗИЧЕСКУЮ КУЛЬТУРУ </a:t>
            </a:r>
            <a:r>
              <a:rPr sz="2400" dirty="0">
                <a:solidFill>
                  <a:srgbClr val="00A2AA"/>
                </a:solidFill>
              </a:rPr>
              <a:t>И СПОРТ</a:t>
            </a:r>
            <a:endParaRPr sz="2400"/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02867" y="2261616"/>
            <a:ext cx="729996" cy="714755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140335" y="9026938"/>
            <a:ext cx="641985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23</a:t>
            </a:r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" y="87185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9314688" y="177369"/>
            <a:ext cx="7880984" cy="9550400"/>
            <a:chOff x="9314688" y="177369"/>
            <a:chExt cx="7880984" cy="9550400"/>
          </a:xfrm>
        </p:grpSpPr>
        <p:sp>
          <p:nvSpPr>
            <p:cNvPr id="7" name="object 7"/>
            <p:cNvSpPr/>
            <p:nvPr/>
          </p:nvSpPr>
          <p:spPr>
            <a:xfrm>
              <a:off x="10975848" y="1040892"/>
              <a:ext cx="5989320" cy="8254365"/>
            </a:xfrm>
            <a:custGeom>
              <a:avLst/>
              <a:gdLst/>
              <a:ahLst/>
              <a:cxnLst/>
              <a:rect l="l" t="t" r="r" b="b"/>
              <a:pathLst>
                <a:path w="5989319" h="8254365">
                  <a:moveTo>
                    <a:pt x="5989320" y="0"/>
                  </a:moveTo>
                  <a:lnTo>
                    <a:pt x="0" y="0"/>
                  </a:lnTo>
                  <a:lnTo>
                    <a:pt x="0" y="8253983"/>
                  </a:lnTo>
                  <a:lnTo>
                    <a:pt x="5989320" y="8253983"/>
                  </a:lnTo>
                  <a:lnTo>
                    <a:pt x="5989320" y="0"/>
                  </a:lnTo>
                  <a:close/>
                </a:path>
              </a:pathLst>
            </a:custGeom>
            <a:solidFill>
              <a:srgbClr val="EC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14688" y="177369"/>
              <a:ext cx="7880604" cy="9550400"/>
            </a:xfrm>
            <a:prstGeom prst="rect">
              <a:avLst/>
            </a:prstGeom>
          </p:spPr>
        </p:pic>
      </p:grp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735911"/>
              </p:ext>
            </p:extLst>
          </p:nvPr>
        </p:nvGraphicFramePr>
        <p:xfrm>
          <a:off x="1460119" y="908050"/>
          <a:ext cx="15500350" cy="71807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403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742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64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964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9644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964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41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Наименование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показателя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**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1995">
                <a:tc>
                  <a:txBody>
                    <a:bodyPr/>
                    <a:lstStyle/>
                    <a:p>
                      <a:pPr marL="47625" marR="684530">
                        <a:lnSpc>
                          <a:spcPct val="1072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Среднегодовая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численность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10" dirty="0" err="1">
                          <a:latin typeface="Century Gothic"/>
                          <a:cs typeface="Century Gothic"/>
                        </a:rPr>
                        <a:t>населения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тысяч</a:t>
                      </a:r>
                      <a:r>
                        <a:rPr sz="1800" spc="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человек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10,5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10,3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b="1" dirty="0">
                          <a:latin typeface="Century Gothic"/>
                          <a:cs typeface="Century Gothic"/>
                        </a:rPr>
                        <a:t>10,0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b="1" dirty="0">
                          <a:latin typeface="Century Gothic"/>
                          <a:cs typeface="Century Gothic"/>
                        </a:rPr>
                        <a:t>9,8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lang="ru-RU" sz="1800" b="1" dirty="0">
                          <a:latin typeface="Century Gothic"/>
                          <a:cs typeface="Century Gothic"/>
                        </a:rPr>
                        <a:t>9,6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104" marB="0">
                    <a:lnL w="28575">
                      <a:solidFill>
                        <a:srgbClr val="00A2AA"/>
                      </a:solidFill>
                      <a:prstDash val="solid"/>
                    </a:lnL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Индекс производства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% к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предыдущему 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году в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сопоставимых</a:t>
                      </a:r>
                      <a:r>
                        <a:rPr sz="1800" spc="-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ценах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134,9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112,7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150,6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97,1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101,3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1616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Фонд оплаты труда,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млн.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2 071,6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2 602,2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3 005,5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3 336,1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3 669,7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4746">
                <a:tc>
                  <a:txBody>
                    <a:bodyPr/>
                    <a:lstStyle/>
                    <a:p>
                      <a:pPr marL="47625" marR="651510">
                        <a:lnSpc>
                          <a:spcPts val="2320"/>
                        </a:lnSpc>
                        <a:spcBef>
                          <a:spcPts val="6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Среднесписочная</a:t>
                      </a:r>
                      <a:r>
                        <a:rPr lang="ru-RU" sz="1800" spc="-5" baseline="0" dirty="0">
                          <a:latin typeface="Century Gothic"/>
                          <a:cs typeface="Century Gothic"/>
                        </a:rPr>
                        <a:t> численность работников, тыс. человек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en-US" sz="1800" spc="-5" dirty="0">
                          <a:latin typeface="Century Gothic"/>
                          <a:cs typeface="Century Gothic"/>
                        </a:rPr>
                        <a:t>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192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2121">
                <a:tc>
                  <a:txBody>
                    <a:bodyPr/>
                    <a:lstStyle/>
                    <a:p>
                      <a:pPr marL="47625" marR="73025">
                        <a:lnSpc>
                          <a:spcPct val="107200"/>
                        </a:lnSpc>
                        <a:spcBef>
                          <a:spcPts val="309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Оборот малых и средних предприятий, млн. 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5 288,0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6 621,6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5 719,4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6 062,6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en-US" sz="1800" b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6 062,6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47625" marR="217804">
                        <a:lnSpc>
                          <a:spcPct val="107200"/>
                        </a:lnSpc>
                        <a:spcBef>
                          <a:spcPts val="6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Оборот розничной торговли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% к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предыдущему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 err="1">
                          <a:latin typeface="Century Gothic"/>
                          <a:cs typeface="Century Gothic"/>
                        </a:rPr>
                        <a:t>году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119,1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89,2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106,0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106,5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107,0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1995">
                <a:tc>
                  <a:txBody>
                    <a:bodyPr/>
                    <a:lstStyle/>
                    <a:p>
                      <a:pPr marL="47625" marR="450850">
                        <a:lnSpc>
                          <a:spcPct val="107200"/>
                        </a:lnSpc>
                        <a:spcBef>
                          <a:spcPts val="310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Оборот общественного питания по полному кругу предприятий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, % к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предыдущему</a:t>
                      </a:r>
                      <a:r>
                        <a:rPr sz="1800" spc="-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году</a:t>
                      </a: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108,7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spc="-10" dirty="0">
                          <a:latin typeface="Century Gothic"/>
                          <a:cs typeface="Century Gothic"/>
                        </a:rPr>
                        <a:t>101,4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104,0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10</a:t>
                      </a:r>
                      <a:r>
                        <a:rPr lang="en-US" sz="1800" b="1" spc="-5" dirty="0"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20"/>
                        </a:spcBef>
                      </a:pPr>
                      <a:r>
                        <a:rPr lang="en-US" sz="1800" b="1" spc="-5" dirty="0">
                          <a:latin typeface="Century Gothic"/>
                          <a:cs typeface="Century Gothic"/>
                        </a:rPr>
                        <a:t>10</a:t>
                      </a: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lang="en-US" sz="1800" b="1" spc="-5" dirty="0"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574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Среднемесячная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10" dirty="0" err="1">
                          <a:latin typeface="Century Gothic"/>
                          <a:cs typeface="Century Gothic"/>
                        </a:rPr>
                        <a:t>заработная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плата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dirty="0" err="1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работника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по полному кругу организаций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, 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53 194,8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57 929,2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64 302,2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66 383,0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 7</a:t>
                      </a:r>
                      <a:r>
                        <a:rPr lang="ru-RU" sz="1800" b="1" spc="-5" baseline="0" dirty="0">
                          <a:latin typeface="Century Gothic"/>
                          <a:cs typeface="Century Gothic"/>
                        </a:rPr>
                        <a:t>0 732,9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91540"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Инвестиции </a:t>
                      </a:r>
                      <a:r>
                        <a:rPr sz="1800" dirty="0">
                          <a:latin typeface="Century Gothic"/>
                          <a:cs typeface="Century Gothic"/>
                        </a:rPr>
                        <a:t>в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основной </a:t>
                      </a:r>
                      <a:r>
                        <a:rPr sz="1800" spc="-10" dirty="0">
                          <a:latin typeface="Century Gothic"/>
                          <a:cs typeface="Century Gothic"/>
                        </a:rPr>
                        <a:t>капитал,</a:t>
                      </a:r>
                      <a:r>
                        <a:rPr sz="18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13 145,4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5 572,3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632,1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255,4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800" b="1" spc="-5" dirty="0">
                          <a:latin typeface="Century Gothic"/>
                          <a:cs typeface="Century Gothic"/>
                        </a:rPr>
                        <a:t>250,0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90805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CF8F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48308" y="188468"/>
            <a:ext cx="8823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ПОКАЗАТЕЛИ </a:t>
            </a:r>
            <a:r>
              <a:rPr sz="2400" dirty="0">
                <a:solidFill>
                  <a:srgbClr val="00A2AA"/>
                </a:solidFill>
              </a:rPr>
              <a:t>СОЦИАЛЬНО-ЭКОНОМИЧЕСКОГО</a:t>
            </a:r>
            <a:r>
              <a:rPr sz="2400" spc="-65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РАЗВИТИЯ</a:t>
            </a:r>
            <a:endParaRPr sz="2400"/>
          </a:p>
        </p:txBody>
      </p:sp>
      <p:sp>
        <p:nvSpPr>
          <p:cNvPr id="11" name="object 11"/>
          <p:cNvSpPr txBox="1"/>
          <p:nvPr/>
        </p:nvSpPr>
        <p:spPr>
          <a:xfrm>
            <a:off x="602995" y="8997406"/>
            <a:ext cx="2337435" cy="78105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2</a:t>
            </a:r>
            <a:endParaRPr sz="1800">
              <a:latin typeface="Century Gothic"/>
              <a:cs typeface="Century Gothic"/>
            </a:endParaRPr>
          </a:p>
          <a:p>
            <a:pPr marL="457834">
              <a:lnSpc>
                <a:spcPts val="1675"/>
              </a:lnSpc>
              <a:spcBef>
                <a:spcPts val="195"/>
              </a:spcBef>
            </a:pPr>
            <a:r>
              <a:rPr sz="1400" b="1" i="1" spc="-5" dirty="0">
                <a:latin typeface="Century Gothic"/>
                <a:cs typeface="Century Gothic"/>
              </a:rPr>
              <a:t>*ожидаемая</a:t>
            </a:r>
            <a:r>
              <a:rPr sz="1400" b="1" i="1" spc="-80" dirty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оценка</a:t>
            </a:r>
            <a:endParaRPr sz="1400">
              <a:latin typeface="Century Gothic"/>
              <a:cs typeface="Century Gothic"/>
            </a:endParaRPr>
          </a:p>
          <a:p>
            <a:pPr marL="457834">
              <a:lnSpc>
                <a:spcPts val="1675"/>
              </a:lnSpc>
            </a:pPr>
            <a:r>
              <a:rPr sz="1400" b="1" i="1" spc="-5" dirty="0">
                <a:latin typeface="Century Gothic"/>
                <a:cs typeface="Century Gothic"/>
              </a:rPr>
              <a:t>**</a:t>
            </a:r>
            <a:r>
              <a:rPr sz="1400" b="1" i="1" spc="-20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прогноз</a:t>
            </a:r>
            <a:endParaRPr sz="1400">
              <a:latin typeface="Century Gothic"/>
              <a:cs typeface="Century Gothic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8" y="168463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49250" y="9295257"/>
            <a:ext cx="464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41832"/>
            <a:ext cx="1571625" cy="2273935"/>
            <a:chOff x="0" y="941832"/>
            <a:chExt cx="1571625" cy="2273935"/>
          </a:xfrm>
        </p:grpSpPr>
        <p:sp>
          <p:nvSpPr>
            <p:cNvPr id="3" name="object 3"/>
            <p:cNvSpPr/>
            <p:nvPr/>
          </p:nvSpPr>
          <p:spPr>
            <a:xfrm>
              <a:off x="0" y="1310640"/>
              <a:ext cx="1400810" cy="1905000"/>
            </a:xfrm>
            <a:custGeom>
              <a:avLst/>
              <a:gdLst/>
              <a:ahLst/>
              <a:cxnLst/>
              <a:rect l="l" t="t" r="r" b="b"/>
              <a:pathLst>
                <a:path w="1400810" h="1905000">
                  <a:moveTo>
                    <a:pt x="448818" y="0"/>
                  </a:moveTo>
                  <a:lnTo>
                    <a:pt x="401316" y="1165"/>
                  </a:lnTo>
                  <a:lnTo>
                    <a:pt x="354418" y="4626"/>
                  </a:lnTo>
                  <a:lnTo>
                    <a:pt x="308177" y="10327"/>
                  </a:lnTo>
                  <a:lnTo>
                    <a:pt x="262648" y="18215"/>
                  </a:lnTo>
                  <a:lnTo>
                    <a:pt x="217885" y="28233"/>
                  </a:lnTo>
                  <a:lnTo>
                    <a:pt x="173943" y="40329"/>
                  </a:lnTo>
                  <a:lnTo>
                    <a:pt x="130877" y="54446"/>
                  </a:lnTo>
                  <a:lnTo>
                    <a:pt x="88741" y="70532"/>
                  </a:lnTo>
                  <a:lnTo>
                    <a:pt x="47589" y="88530"/>
                  </a:lnTo>
                  <a:lnTo>
                    <a:pt x="7476" y="108387"/>
                  </a:lnTo>
                  <a:lnTo>
                    <a:pt x="0" y="112537"/>
                  </a:lnTo>
                  <a:lnTo>
                    <a:pt x="0" y="1792462"/>
                  </a:lnTo>
                  <a:lnTo>
                    <a:pt x="47589" y="1816469"/>
                  </a:lnTo>
                  <a:lnTo>
                    <a:pt x="88741" y="1834467"/>
                  </a:lnTo>
                  <a:lnTo>
                    <a:pt x="130877" y="1850553"/>
                  </a:lnTo>
                  <a:lnTo>
                    <a:pt x="173943" y="1864670"/>
                  </a:lnTo>
                  <a:lnTo>
                    <a:pt x="217885" y="1876766"/>
                  </a:lnTo>
                  <a:lnTo>
                    <a:pt x="262648" y="1886784"/>
                  </a:lnTo>
                  <a:lnTo>
                    <a:pt x="308177" y="1894672"/>
                  </a:lnTo>
                  <a:lnTo>
                    <a:pt x="354418" y="1900373"/>
                  </a:lnTo>
                  <a:lnTo>
                    <a:pt x="401316" y="1903834"/>
                  </a:lnTo>
                  <a:lnTo>
                    <a:pt x="448818" y="1905000"/>
                  </a:lnTo>
                  <a:lnTo>
                    <a:pt x="496319" y="1903834"/>
                  </a:lnTo>
                  <a:lnTo>
                    <a:pt x="543217" y="1900373"/>
                  </a:lnTo>
                  <a:lnTo>
                    <a:pt x="589458" y="1894672"/>
                  </a:lnTo>
                  <a:lnTo>
                    <a:pt x="634987" y="1886784"/>
                  </a:lnTo>
                  <a:lnTo>
                    <a:pt x="679749" y="1876766"/>
                  </a:lnTo>
                  <a:lnTo>
                    <a:pt x="723691" y="1864670"/>
                  </a:lnTo>
                  <a:lnTo>
                    <a:pt x="766757" y="1850553"/>
                  </a:lnTo>
                  <a:lnTo>
                    <a:pt x="808893" y="1834467"/>
                  </a:lnTo>
                  <a:lnTo>
                    <a:pt x="850045" y="1816469"/>
                  </a:lnTo>
                  <a:lnTo>
                    <a:pt x="890158" y="1796612"/>
                  </a:lnTo>
                  <a:lnTo>
                    <a:pt x="929177" y="1774952"/>
                  </a:lnTo>
                  <a:lnTo>
                    <a:pt x="967048" y="1751542"/>
                  </a:lnTo>
                  <a:lnTo>
                    <a:pt x="1003716" y="1726437"/>
                  </a:lnTo>
                  <a:lnTo>
                    <a:pt x="1039127" y="1699692"/>
                  </a:lnTo>
                  <a:lnTo>
                    <a:pt x="1073226" y="1671361"/>
                  </a:lnTo>
                  <a:lnTo>
                    <a:pt x="1105960" y="1641500"/>
                  </a:lnTo>
                  <a:lnTo>
                    <a:pt x="1137272" y="1610162"/>
                  </a:lnTo>
                  <a:lnTo>
                    <a:pt x="1167109" y="1577402"/>
                  </a:lnTo>
                  <a:lnTo>
                    <a:pt x="1195417" y="1543276"/>
                  </a:lnTo>
                  <a:lnTo>
                    <a:pt x="1222140" y="1507836"/>
                  </a:lnTo>
                  <a:lnTo>
                    <a:pt x="1247224" y="1471138"/>
                  </a:lnTo>
                  <a:lnTo>
                    <a:pt x="1270615" y="1433237"/>
                  </a:lnTo>
                  <a:lnTo>
                    <a:pt x="1292258" y="1394187"/>
                  </a:lnTo>
                  <a:lnTo>
                    <a:pt x="1312098" y="1354042"/>
                  </a:lnTo>
                  <a:lnTo>
                    <a:pt x="1330082" y="1312858"/>
                  </a:lnTo>
                  <a:lnTo>
                    <a:pt x="1346154" y="1270688"/>
                  </a:lnTo>
                  <a:lnTo>
                    <a:pt x="1360260" y="1227588"/>
                  </a:lnTo>
                  <a:lnTo>
                    <a:pt x="1372345" y="1183612"/>
                  </a:lnTo>
                  <a:lnTo>
                    <a:pt x="1382355" y="1138814"/>
                  </a:lnTo>
                  <a:lnTo>
                    <a:pt x="1390236" y="1093249"/>
                  </a:lnTo>
                  <a:lnTo>
                    <a:pt x="1395933" y="1046972"/>
                  </a:lnTo>
                  <a:lnTo>
                    <a:pt x="1399391" y="1000037"/>
                  </a:lnTo>
                  <a:lnTo>
                    <a:pt x="1400556" y="952500"/>
                  </a:lnTo>
                  <a:lnTo>
                    <a:pt x="1399391" y="904962"/>
                  </a:lnTo>
                  <a:lnTo>
                    <a:pt x="1395933" y="858027"/>
                  </a:lnTo>
                  <a:lnTo>
                    <a:pt x="1390236" y="811750"/>
                  </a:lnTo>
                  <a:lnTo>
                    <a:pt x="1382355" y="766185"/>
                  </a:lnTo>
                  <a:lnTo>
                    <a:pt x="1372345" y="721387"/>
                  </a:lnTo>
                  <a:lnTo>
                    <a:pt x="1360260" y="677411"/>
                  </a:lnTo>
                  <a:lnTo>
                    <a:pt x="1346154" y="634311"/>
                  </a:lnTo>
                  <a:lnTo>
                    <a:pt x="1330082" y="592141"/>
                  </a:lnTo>
                  <a:lnTo>
                    <a:pt x="1312098" y="550957"/>
                  </a:lnTo>
                  <a:lnTo>
                    <a:pt x="1292258" y="510812"/>
                  </a:lnTo>
                  <a:lnTo>
                    <a:pt x="1270615" y="471762"/>
                  </a:lnTo>
                  <a:lnTo>
                    <a:pt x="1247224" y="433861"/>
                  </a:lnTo>
                  <a:lnTo>
                    <a:pt x="1222140" y="397163"/>
                  </a:lnTo>
                  <a:lnTo>
                    <a:pt x="1195417" y="361723"/>
                  </a:lnTo>
                  <a:lnTo>
                    <a:pt x="1167109" y="327597"/>
                  </a:lnTo>
                  <a:lnTo>
                    <a:pt x="1137272" y="294837"/>
                  </a:lnTo>
                  <a:lnTo>
                    <a:pt x="1105960" y="263499"/>
                  </a:lnTo>
                  <a:lnTo>
                    <a:pt x="1073226" y="233638"/>
                  </a:lnTo>
                  <a:lnTo>
                    <a:pt x="1039127" y="205307"/>
                  </a:lnTo>
                  <a:lnTo>
                    <a:pt x="1003716" y="178562"/>
                  </a:lnTo>
                  <a:lnTo>
                    <a:pt x="967048" y="153457"/>
                  </a:lnTo>
                  <a:lnTo>
                    <a:pt x="929177" y="130048"/>
                  </a:lnTo>
                  <a:lnTo>
                    <a:pt x="890158" y="108387"/>
                  </a:lnTo>
                  <a:lnTo>
                    <a:pt x="850045" y="88530"/>
                  </a:lnTo>
                  <a:lnTo>
                    <a:pt x="808893" y="70532"/>
                  </a:lnTo>
                  <a:lnTo>
                    <a:pt x="766757" y="54446"/>
                  </a:lnTo>
                  <a:lnTo>
                    <a:pt x="723691" y="40329"/>
                  </a:lnTo>
                  <a:lnTo>
                    <a:pt x="679749" y="28233"/>
                  </a:lnTo>
                  <a:lnTo>
                    <a:pt x="634987" y="18215"/>
                  </a:lnTo>
                  <a:lnTo>
                    <a:pt x="589458" y="10327"/>
                  </a:lnTo>
                  <a:lnTo>
                    <a:pt x="543217" y="4626"/>
                  </a:lnTo>
                  <a:lnTo>
                    <a:pt x="496319" y="1165"/>
                  </a:lnTo>
                  <a:lnTo>
                    <a:pt x="448818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8995" y="941832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3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3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8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3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59" y="1188720"/>
              <a:ext cx="777240" cy="777240"/>
            </a:xfrm>
            <a:prstGeom prst="rect">
              <a:avLst/>
            </a:prstGeom>
          </p:spPr>
        </p:pic>
      </p:grp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599143"/>
              </p:ext>
            </p:extLst>
          </p:nvPr>
        </p:nvGraphicFramePr>
        <p:xfrm>
          <a:off x="1597533" y="598169"/>
          <a:ext cx="15560037" cy="57361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184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773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335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974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ДОРОЖНОЕ ХОЗЯЙСТВО</a:t>
                      </a:r>
                      <a:endParaRPr lang="ru-RU" sz="1600" b="1" spc="-5" dirty="0">
                        <a:latin typeface="Century Gothic"/>
                        <a:cs typeface="Century Gothic"/>
                      </a:endParaRP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Содержание улично-дорожной сети</a:t>
                      </a: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Техническое содержание объектов дорожного движения</a:t>
                      </a: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Ремонт</a:t>
                      </a:r>
                      <a:r>
                        <a:rPr lang="ru-RU" sz="1600" b="0" spc="-5" baseline="0" dirty="0">
                          <a:latin typeface="Century Gothic"/>
                          <a:cs typeface="Century Gothic"/>
                        </a:rPr>
                        <a:t> дорог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31,5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9228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СЕЛЬСКОЕ</a:t>
                      </a:r>
                      <a:r>
                        <a:rPr sz="1600" b="1" spc="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ХОЗЯЙСТВО</a:t>
                      </a:r>
                      <a:endParaRPr lang="ru-RU" sz="1600" b="1" spc="-5" dirty="0">
                        <a:latin typeface="Century Gothic"/>
                        <a:cs typeface="Century Gothic"/>
                      </a:endParaRP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Осуществление переданных государственных полномочий  по организации мероприятий  при осуществлении деятельности  по обращению с животными без владельцев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endParaRPr lang="ru-RU" sz="2400" spc="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0,3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0,3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0917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ОБЩЕЭКОНОМИЧЕСКИЕ</a:t>
                      </a:r>
                      <a:r>
                        <a:rPr sz="1600" b="1" spc="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ВОПРОСЫ</a:t>
                      </a:r>
                      <a:endParaRPr lang="ru-RU" sz="1600" b="1" spc="-5" dirty="0">
                        <a:latin typeface="Century Gothic"/>
                        <a:cs typeface="Century Gothic"/>
                      </a:endParaRPr>
                    </a:p>
                    <a:p>
                      <a:pPr marL="262890" indent="-17145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Осуществление переданных государственных полномочий в области охраны труда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564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ТРАНСПОРТ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11454" indent="-120650">
                        <a:lnSpc>
                          <a:spcPct val="100000"/>
                        </a:lnSpc>
                        <a:buSzPct val="91666"/>
                        <a:buFont typeface="Wingdings"/>
                        <a:buChar char=""/>
                        <a:tabLst>
                          <a:tab pos="21209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Обеспечение социально значимых маршрутов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28575">
                      <a:solidFill>
                        <a:srgbClr val="006353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006353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6353"/>
                      </a:solidFill>
                      <a:prstDash val="soli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4753">
                <a:tc>
                  <a:txBody>
                    <a:bodyPr/>
                    <a:lstStyle/>
                    <a:p>
                      <a:pPr marL="90804" indent="0">
                        <a:lnSpc>
                          <a:spcPct val="100000"/>
                        </a:lnSpc>
                        <a:buSzPct val="91666"/>
                        <a:buFont typeface="Wingdings"/>
                        <a:buNone/>
                        <a:tabLst>
                          <a:tab pos="212090" algn="l"/>
                        </a:tabLst>
                      </a:pPr>
                      <a:r>
                        <a:rPr lang="ru-RU" sz="1600" b="1" dirty="0">
                          <a:latin typeface="Century Gothic"/>
                          <a:cs typeface="Century Gothic"/>
                        </a:rPr>
                        <a:t>ВОДНОЕ</a:t>
                      </a:r>
                      <a:r>
                        <a:rPr lang="ru-RU" sz="1600" b="1" baseline="0" dirty="0">
                          <a:latin typeface="Century Gothic"/>
                          <a:cs typeface="Century Gothic"/>
                        </a:rPr>
                        <a:t> ХОЗЯЙТСВО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7,5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7,5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63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1155"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2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36,6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29,1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63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635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149256" y="9220200"/>
            <a:ext cx="66167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2800" dirty="0">
                <a:solidFill>
                  <a:schemeClr val="bg1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20</a:t>
            </a:fld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8308" y="182626"/>
            <a:ext cx="7004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НАЦИОНАЛЬНУЮ</a:t>
            </a:r>
            <a:r>
              <a:rPr sz="2400" b="1" spc="-5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ЭКОНОМИКУ</a:t>
            </a:r>
            <a:endParaRPr sz="2400">
              <a:latin typeface="Century Gothic"/>
              <a:cs typeface="Century Gothic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9198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4954" y="8081682"/>
            <a:ext cx="960182" cy="1828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0650" y="8996082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096537"/>
              </p:ext>
            </p:extLst>
          </p:nvPr>
        </p:nvGraphicFramePr>
        <p:xfrm>
          <a:off x="1949451" y="838178"/>
          <a:ext cx="14300327" cy="69231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997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668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668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668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5279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26752">
                <a:tc>
                  <a:txBody>
                    <a:bodyPr/>
                    <a:lstStyle/>
                    <a:p>
                      <a:pPr marL="90805">
                        <a:lnSpc>
                          <a:spcPts val="1914"/>
                        </a:lnSpc>
                        <a:spcBef>
                          <a:spcPts val="1639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ЖИЛИЩНОЕ</a:t>
                      </a:r>
                      <a:r>
                        <a:rPr sz="1600" b="1" spc="6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ХОЗЯЙСТВО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Wingdings"/>
                        <a:buNone/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263525" marR="292100" indent="-1727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по мероприятию 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переселения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граждан из аварийного </a:t>
                      </a: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жилищного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фонда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827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14,5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38,3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45568">
                <a:tc>
                  <a:txBody>
                    <a:bodyPr/>
                    <a:lstStyle/>
                    <a:p>
                      <a:pPr marL="90805" marR="292100" indent="0">
                        <a:lnSpc>
                          <a:spcPct val="100000"/>
                        </a:lnSpc>
                        <a:buFont typeface="Wingdings"/>
                        <a:buNone/>
                        <a:tabLst>
                          <a:tab pos="264160" algn="l"/>
                        </a:tabLst>
                      </a:pPr>
                      <a:r>
                        <a:rPr lang="ru-RU" sz="1600" b="1" dirty="0">
                          <a:latin typeface="Century Gothic" panose="020B0502020202020204" pitchFamily="34" charset="0"/>
                          <a:cs typeface="Century Gothic"/>
                        </a:rPr>
                        <a:t>КОММУНАЛЬНОЕ ХОЗЯЙСТВО</a:t>
                      </a:r>
                    </a:p>
                    <a:p>
                      <a:pPr marL="376555" marR="29210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264160" algn="l"/>
                        </a:tabLst>
                      </a:pPr>
                      <a:r>
                        <a:rPr lang="ru-RU" sz="1600" b="0" dirty="0">
                          <a:latin typeface="Century Gothic" panose="020B0502020202020204" pitchFamily="34" charset="0"/>
                          <a:cs typeface="Century Gothic"/>
                        </a:rPr>
                        <a:t>Содержание</a:t>
                      </a:r>
                      <a:r>
                        <a:rPr lang="ru-RU" sz="1600" b="0" baseline="0" dirty="0">
                          <a:latin typeface="Century Gothic" panose="020B0502020202020204" pitchFamily="34" charset="0"/>
                          <a:cs typeface="Century Gothic"/>
                        </a:rPr>
                        <a:t> </a:t>
                      </a:r>
                      <a:r>
                        <a:rPr lang="ru-RU" sz="1600" b="0" dirty="0">
                          <a:latin typeface="Century Gothic" panose="020B0502020202020204" pitchFamily="34" charset="0"/>
                          <a:cs typeface="Century Gothic"/>
                        </a:rPr>
                        <a:t> муниципальных сетей инженерной инфраструктуры</a:t>
                      </a:r>
                      <a:endParaRPr lang="ru-RU" sz="1600" b="0" baseline="0" dirty="0">
                        <a:latin typeface="Century Gothic" panose="020B0502020202020204" pitchFamily="34" charset="0"/>
                        <a:cs typeface="Century Gothic"/>
                      </a:endParaRPr>
                    </a:p>
                    <a:p>
                      <a:pPr marL="376555" marR="29210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264160" algn="l"/>
                        </a:tabLst>
                      </a:pPr>
                      <a:r>
                        <a:rPr lang="ru-RU" sz="1600" b="0" baseline="0" dirty="0">
                          <a:latin typeface="Century Gothic" panose="020B0502020202020204" pitchFamily="34" charset="0"/>
                          <a:cs typeface="Century Gothic"/>
                        </a:rPr>
                        <a:t>Завершение реализации проекта по реконструкции канализационных очистных сооружений</a:t>
                      </a:r>
                    </a:p>
                    <a:p>
                      <a:pPr marL="376555" marR="29210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264160" algn="l"/>
                        </a:tabLst>
                      </a:pPr>
                      <a:r>
                        <a:rPr lang="ru-RU" sz="1600" b="0" baseline="0" dirty="0">
                          <a:latin typeface="Century Gothic" panose="020B0502020202020204" pitchFamily="34" charset="0"/>
                          <a:cs typeface="Century Gothic"/>
                        </a:rPr>
                        <a:t>Завершение реализации проекта по реконструкции водозабора на озере </a:t>
                      </a:r>
                      <a:r>
                        <a:rPr lang="ru-RU" sz="1600" b="0" baseline="0" dirty="0" err="1">
                          <a:latin typeface="Century Gothic" panose="020B0502020202020204" pitchFamily="34" charset="0"/>
                          <a:cs typeface="Century Gothic"/>
                        </a:rPr>
                        <a:t>Серебры</a:t>
                      </a:r>
                      <a:endParaRPr lang="ru-RU" sz="1600" b="0" baseline="0" dirty="0">
                        <a:latin typeface="Century Gothic" panose="020B0502020202020204" pitchFamily="34" charset="0"/>
                        <a:cs typeface="Century Gothic"/>
                      </a:endParaRPr>
                    </a:p>
                  </a:txBody>
                  <a:tcPr marL="0" marR="0" marT="20827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38,8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56,3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90805">
                        <a:lnSpc>
                          <a:spcPts val="1914"/>
                        </a:lnSpc>
                        <a:spcBef>
                          <a:spcPts val="97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БЛАГОУСТРОЙСТВО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63525" indent="-173355">
                        <a:lnSpc>
                          <a:spcPts val="1914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Благоустройство дворовых и общественных территорий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63525" marR="217170" indent="-1727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Благоустройство природной территории «</a:t>
                      </a:r>
                      <a:r>
                        <a:rPr lang="ru-RU" sz="1600" spc="-5" dirty="0" err="1">
                          <a:latin typeface="Century Gothic"/>
                          <a:cs typeface="Century Gothic"/>
                        </a:rPr>
                        <a:t>Серебры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 – зеркало души»</a:t>
                      </a:r>
                    </a:p>
                    <a:p>
                      <a:pPr marL="263525" marR="217170" indent="-1727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Организация уличного освещения</a:t>
                      </a:r>
                    </a:p>
                  </a:txBody>
                  <a:tcPr marL="0" marR="0" marT="12382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28,1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27,8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98029">
                <a:tc>
                  <a:txBody>
                    <a:bodyPr/>
                    <a:lstStyle/>
                    <a:p>
                      <a:pPr marL="90805">
                        <a:lnSpc>
                          <a:spcPts val="1914"/>
                        </a:lnSpc>
                        <a:spcBef>
                          <a:spcPts val="1580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ДРУГИЕ</a:t>
                      </a:r>
                      <a:r>
                        <a:rPr sz="1600" b="1" spc="2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ВОПРОСЫ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263525" indent="-173355">
                        <a:lnSpc>
                          <a:spcPts val="1914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Реализация переданных государственных полномочий  по установлению необходимости проведения капитального ремонта</a:t>
                      </a:r>
                    </a:p>
                    <a:p>
                      <a:pPr marL="263525" indent="-173355">
                        <a:lnSpc>
                          <a:spcPts val="1914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Взносы на капитальный ремонт общедомового имущества по муниципальному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жилому фонду</a:t>
                      </a:r>
                    </a:p>
                    <a:p>
                      <a:pPr marL="263525" indent="-173355">
                        <a:lnSpc>
                          <a:spcPts val="1914"/>
                        </a:lnSpc>
                        <a:buFont typeface="Wingdings"/>
                        <a:buChar char=""/>
                        <a:tabLst>
                          <a:tab pos="264160" algn="l"/>
                        </a:tabLst>
                      </a:pP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Строительство газопроводов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066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23,1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22,2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797E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4835"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142,5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104,5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144,6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048308" y="182626"/>
            <a:ext cx="8569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ЖИЛИЩНО-КОММУНАЛЬНОЕ</a:t>
            </a:r>
            <a:r>
              <a:rPr sz="2400" b="1" spc="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ХОЗЯЙСТВО</a:t>
            </a:r>
            <a:endParaRPr sz="2400">
              <a:latin typeface="Century Gothic"/>
              <a:cs typeface="Century Gothic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816863"/>
            <a:ext cx="1998345" cy="2296795"/>
            <a:chOff x="0" y="816863"/>
            <a:chExt cx="1998345" cy="2296795"/>
          </a:xfrm>
        </p:grpSpPr>
        <p:sp>
          <p:nvSpPr>
            <p:cNvPr id="5" name="object 5"/>
            <p:cNvSpPr/>
            <p:nvPr/>
          </p:nvSpPr>
          <p:spPr>
            <a:xfrm>
              <a:off x="0" y="909827"/>
              <a:ext cx="1643380" cy="2204085"/>
            </a:xfrm>
            <a:custGeom>
              <a:avLst/>
              <a:gdLst/>
              <a:ahLst/>
              <a:cxnLst/>
              <a:rect l="l" t="t" r="r" b="b"/>
              <a:pathLst>
                <a:path w="1643380" h="2204085">
                  <a:moveTo>
                    <a:pt x="550926" y="0"/>
                  </a:moveTo>
                  <a:lnTo>
                    <a:pt x="503559" y="1017"/>
                  </a:lnTo>
                  <a:lnTo>
                    <a:pt x="456708" y="4044"/>
                  </a:lnTo>
                  <a:lnTo>
                    <a:pt x="410414" y="9037"/>
                  </a:lnTo>
                  <a:lnTo>
                    <a:pt x="364717" y="15955"/>
                  </a:lnTo>
                  <a:lnTo>
                    <a:pt x="319658" y="24758"/>
                  </a:lnTo>
                  <a:lnTo>
                    <a:pt x="275278" y="35404"/>
                  </a:lnTo>
                  <a:lnTo>
                    <a:pt x="231619" y="47852"/>
                  </a:lnTo>
                  <a:lnTo>
                    <a:pt x="188721" y="62060"/>
                  </a:lnTo>
                  <a:lnTo>
                    <a:pt x="146625" y="77987"/>
                  </a:lnTo>
                  <a:lnTo>
                    <a:pt x="105373" y="95591"/>
                  </a:lnTo>
                  <a:lnTo>
                    <a:pt x="65004" y="114832"/>
                  </a:lnTo>
                  <a:lnTo>
                    <a:pt x="25561" y="135668"/>
                  </a:lnTo>
                  <a:lnTo>
                    <a:pt x="0" y="2053161"/>
                  </a:lnTo>
                  <a:lnTo>
                    <a:pt x="25561" y="2068035"/>
                  </a:lnTo>
                  <a:lnTo>
                    <a:pt x="65004" y="2088871"/>
                  </a:lnTo>
                  <a:lnTo>
                    <a:pt x="105373" y="2108112"/>
                  </a:lnTo>
                  <a:lnTo>
                    <a:pt x="146625" y="2125716"/>
                  </a:lnTo>
                  <a:lnTo>
                    <a:pt x="188721" y="2141643"/>
                  </a:lnTo>
                  <a:lnTo>
                    <a:pt x="231619" y="2155851"/>
                  </a:lnTo>
                  <a:lnTo>
                    <a:pt x="275278" y="2168299"/>
                  </a:lnTo>
                  <a:lnTo>
                    <a:pt x="319658" y="2178945"/>
                  </a:lnTo>
                  <a:lnTo>
                    <a:pt x="364717" y="2187748"/>
                  </a:lnTo>
                  <a:lnTo>
                    <a:pt x="410414" y="2194666"/>
                  </a:lnTo>
                  <a:lnTo>
                    <a:pt x="456708" y="2199659"/>
                  </a:lnTo>
                  <a:lnTo>
                    <a:pt x="503559" y="2202686"/>
                  </a:lnTo>
                  <a:lnTo>
                    <a:pt x="550926" y="2203704"/>
                  </a:lnTo>
                  <a:lnTo>
                    <a:pt x="598291" y="2202686"/>
                  </a:lnTo>
                  <a:lnTo>
                    <a:pt x="645142" y="2199659"/>
                  </a:lnTo>
                  <a:lnTo>
                    <a:pt x="691436" y="2194666"/>
                  </a:lnTo>
                  <a:lnTo>
                    <a:pt x="737133" y="2187748"/>
                  </a:lnTo>
                  <a:lnTo>
                    <a:pt x="782192" y="2178945"/>
                  </a:lnTo>
                  <a:lnTo>
                    <a:pt x="826571" y="2168299"/>
                  </a:lnTo>
                  <a:lnTo>
                    <a:pt x="870230" y="2155851"/>
                  </a:lnTo>
                  <a:lnTo>
                    <a:pt x="913128" y="2141643"/>
                  </a:lnTo>
                  <a:lnTo>
                    <a:pt x="955224" y="2125716"/>
                  </a:lnTo>
                  <a:lnTo>
                    <a:pt x="996476" y="2108112"/>
                  </a:lnTo>
                  <a:lnTo>
                    <a:pt x="1036844" y="2088871"/>
                  </a:lnTo>
                  <a:lnTo>
                    <a:pt x="1076288" y="2068035"/>
                  </a:lnTo>
                  <a:lnTo>
                    <a:pt x="1114765" y="2045646"/>
                  </a:lnTo>
                  <a:lnTo>
                    <a:pt x="1152235" y="2021744"/>
                  </a:lnTo>
                  <a:lnTo>
                    <a:pt x="1188657" y="1996371"/>
                  </a:lnTo>
                  <a:lnTo>
                    <a:pt x="1223990" y="1969569"/>
                  </a:lnTo>
                  <a:lnTo>
                    <a:pt x="1258193" y="1941378"/>
                  </a:lnTo>
                  <a:lnTo>
                    <a:pt x="1291226" y="1911840"/>
                  </a:lnTo>
                  <a:lnTo>
                    <a:pt x="1323046" y="1880997"/>
                  </a:lnTo>
                  <a:lnTo>
                    <a:pt x="1353613" y="1848889"/>
                  </a:lnTo>
                  <a:lnTo>
                    <a:pt x="1382887" y="1815558"/>
                  </a:lnTo>
                  <a:lnTo>
                    <a:pt x="1410825" y="1781045"/>
                  </a:lnTo>
                  <a:lnTo>
                    <a:pt x="1437388" y="1745392"/>
                  </a:lnTo>
                  <a:lnTo>
                    <a:pt x="1462534" y="1708640"/>
                  </a:lnTo>
                  <a:lnTo>
                    <a:pt x="1486223" y="1670830"/>
                  </a:lnTo>
                  <a:lnTo>
                    <a:pt x="1508412" y="1632004"/>
                  </a:lnTo>
                  <a:lnTo>
                    <a:pt x="1529062" y="1592202"/>
                  </a:lnTo>
                  <a:lnTo>
                    <a:pt x="1548131" y="1551467"/>
                  </a:lnTo>
                  <a:lnTo>
                    <a:pt x="1565579" y="1509840"/>
                  </a:lnTo>
                  <a:lnTo>
                    <a:pt x="1581364" y="1467361"/>
                  </a:lnTo>
                  <a:lnTo>
                    <a:pt x="1595445" y="1424072"/>
                  </a:lnTo>
                  <a:lnTo>
                    <a:pt x="1607782" y="1380016"/>
                  </a:lnTo>
                  <a:lnTo>
                    <a:pt x="1618333" y="1335232"/>
                  </a:lnTo>
                  <a:lnTo>
                    <a:pt x="1627057" y="1289762"/>
                  </a:lnTo>
                  <a:lnTo>
                    <a:pt x="1633915" y="1243648"/>
                  </a:lnTo>
                  <a:lnTo>
                    <a:pt x="1638863" y="1196930"/>
                  </a:lnTo>
                  <a:lnTo>
                    <a:pt x="1641863" y="1149651"/>
                  </a:lnTo>
                  <a:lnTo>
                    <a:pt x="1642872" y="1101852"/>
                  </a:lnTo>
                  <a:lnTo>
                    <a:pt x="1641863" y="1054052"/>
                  </a:lnTo>
                  <a:lnTo>
                    <a:pt x="1638863" y="1006773"/>
                  </a:lnTo>
                  <a:lnTo>
                    <a:pt x="1633915" y="960055"/>
                  </a:lnTo>
                  <a:lnTo>
                    <a:pt x="1627057" y="913941"/>
                  </a:lnTo>
                  <a:lnTo>
                    <a:pt x="1618333" y="868471"/>
                  </a:lnTo>
                  <a:lnTo>
                    <a:pt x="1607782" y="823687"/>
                  </a:lnTo>
                  <a:lnTo>
                    <a:pt x="1595445" y="779631"/>
                  </a:lnTo>
                  <a:lnTo>
                    <a:pt x="1581364" y="736342"/>
                  </a:lnTo>
                  <a:lnTo>
                    <a:pt x="1565579" y="693863"/>
                  </a:lnTo>
                  <a:lnTo>
                    <a:pt x="1548131" y="652236"/>
                  </a:lnTo>
                  <a:lnTo>
                    <a:pt x="1529062" y="611501"/>
                  </a:lnTo>
                  <a:lnTo>
                    <a:pt x="1508412" y="571699"/>
                  </a:lnTo>
                  <a:lnTo>
                    <a:pt x="1486223" y="532873"/>
                  </a:lnTo>
                  <a:lnTo>
                    <a:pt x="1462534" y="495063"/>
                  </a:lnTo>
                  <a:lnTo>
                    <a:pt x="1437388" y="458311"/>
                  </a:lnTo>
                  <a:lnTo>
                    <a:pt x="1410825" y="422658"/>
                  </a:lnTo>
                  <a:lnTo>
                    <a:pt x="1382887" y="388145"/>
                  </a:lnTo>
                  <a:lnTo>
                    <a:pt x="1353613" y="354814"/>
                  </a:lnTo>
                  <a:lnTo>
                    <a:pt x="1323046" y="322707"/>
                  </a:lnTo>
                  <a:lnTo>
                    <a:pt x="1291226" y="291863"/>
                  </a:lnTo>
                  <a:lnTo>
                    <a:pt x="1258193" y="262325"/>
                  </a:lnTo>
                  <a:lnTo>
                    <a:pt x="1223990" y="234134"/>
                  </a:lnTo>
                  <a:lnTo>
                    <a:pt x="1188657" y="207332"/>
                  </a:lnTo>
                  <a:lnTo>
                    <a:pt x="1152235" y="181959"/>
                  </a:lnTo>
                  <a:lnTo>
                    <a:pt x="1114765" y="158057"/>
                  </a:lnTo>
                  <a:lnTo>
                    <a:pt x="1076288" y="135668"/>
                  </a:lnTo>
                  <a:lnTo>
                    <a:pt x="1036844" y="114832"/>
                  </a:lnTo>
                  <a:lnTo>
                    <a:pt x="996476" y="95591"/>
                  </a:lnTo>
                  <a:lnTo>
                    <a:pt x="955224" y="77987"/>
                  </a:lnTo>
                  <a:lnTo>
                    <a:pt x="913128" y="62060"/>
                  </a:lnTo>
                  <a:lnTo>
                    <a:pt x="870230" y="47852"/>
                  </a:lnTo>
                  <a:lnTo>
                    <a:pt x="826571" y="35404"/>
                  </a:lnTo>
                  <a:lnTo>
                    <a:pt x="782192" y="24758"/>
                  </a:lnTo>
                  <a:lnTo>
                    <a:pt x="737133" y="15955"/>
                  </a:lnTo>
                  <a:lnTo>
                    <a:pt x="691436" y="9037"/>
                  </a:lnTo>
                  <a:lnTo>
                    <a:pt x="645142" y="4044"/>
                  </a:lnTo>
                  <a:lnTo>
                    <a:pt x="598291" y="1017"/>
                  </a:lnTo>
                  <a:lnTo>
                    <a:pt x="55092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5716" y="816863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64" y="1836"/>
                  </a:lnTo>
                  <a:lnTo>
                    <a:pt x="516611" y="7255"/>
                  </a:lnTo>
                  <a:lnTo>
                    <a:pt x="470998" y="16121"/>
                  </a:lnTo>
                  <a:lnTo>
                    <a:pt x="426663" y="28299"/>
                  </a:lnTo>
                  <a:lnTo>
                    <a:pt x="383740" y="43651"/>
                  </a:lnTo>
                  <a:lnTo>
                    <a:pt x="342366" y="62044"/>
                  </a:lnTo>
                  <a:lnTo>
                    <a:pt x="302677" y="83340"/>
                  </a:lnTo>
                  <a:lnTo>
                    <a:pt x="264809" y="107404"/>
                  </a:lnTo>
                  <a:lnTo>
                    <a:pt x="228896" y="134100"/>
                  </a:lnTo>
                  <a:lnTo>
                    <a:pt x="195076" y="163293"/>
                  </a:lnTo>
                  <a:lnTo>
                    <a:pt x="163484" y="194847"/>
                  </a:lnTo>
                  <a:lnTo>
                    <a:pt x="134256" y="228626"/>
                  </a:lnTo>
                  <a:lnTo>
                    <a:pt x="107528" y="264494"/>
                  </a:lnTo>
                  <a:lnTo>
                    <a:pt x="83436" y="302316"/>
                  </a:lnTo>
                  <a:lnTo>
                    <a:pt x="62115" y="341955"/>
                  </a:lnTo>
                  <a:lnTo>
                    <a:pt x="43701" y="383277"/>
                  </a:lnTo>
                  <a:lnTo>
                    <a:pt x="28331" y="426144"/>
                  </a:lnTo>
                  <a:lnTo>
                    <a:pt x="16140" y="470422"/>
                  </a:lnTo>
                  <a:lnTo>
                    <a:pt x="7263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3" y="704748"/>
                  </a:lnTo>
                  <a:lnTo>
                    <a:pt x="16140" y="750301"/>
                  </a:lnTo>
                  <a:lnTo>
                    <a:pt x="28331" y="794579"/>
                  </a:lnTo>
                  <a:lnTo>
                    <a:pt x="43701" y="837446"/>
                  </a:lnTo>
                  <a:lnTo>
                    <a:pt x="62115" y="878768"/>
                  </a:lnTo>
                  <a:lnTo>
                    <a:pt x="83436" y="918407"/>
                  </a:lnTo>
                  <a:lnTo>
                    <a:pt x="107528" y="956229"/>
                  </a:lnTo>
                  <a:lnTo>
                    <a:pt x="134256" y="992097"/>
                  </a:lnTo>
                  <a:lnTo>
                    <a:pt x="163484" y="1025876"/>
                  </a:lnTo>
                  <a:lnTo>
                    <a:pt x="195076" y="1057430"/>
                  </a:lnTo>
                  <a:lnTo>
                    <a:pt x="228896" y="1086623"/>
                  </a:lnTo>
                  <a:lnTo>
                    <a:pt x="264809" y="1113319"/>
                  </a:lnTo>
                  <a:lnTo>
                    <a:pt x="302677" y="1137383"/>
                  </a:lnTo>
                  <a:lnTo>
                    <a:pt x="342366" y="1158679"/>
                  </a:lnTo>
                  <a:lnTo>
                    <a:pt x="383740" y="1177072"/>
                  </a:lnTo>
                  <a:lnTo>
                    <a:pt x="426663" y="1192424"/>
                  </a:lnTo>
                  <a:lnTo>
                    <a:pt x="470998" y="1204602"/>
                  </a:lnTo>
                  <a:lnTo>
                    <a:pt x="516611" y="1213468"/>
                  </a:lnTo>
                  <a:lnTo>
                    <a:pt x="563364" y="1218887"/>
                  </a:lnTo>
                  <a:lnTo>
                    <a:pt x="611124" y="1220724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D0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027" y="950976"/>
              <a:ext cx="833628" cy="833627"/>
            </a:xfrm>
            <a:prstGeom prst="rect">
              <a:avLst/>
            </a:prstGeom>
          </p:spPr>
        </p:pic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4" y="9198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" y="8305800"/>
            <a:ext cx="986026" cy="1600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17744" y="9105900"/>
            <a:ext cx="657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0088" y="9287255"/>
            <a:ext cx="51104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26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394414"/>
              </p:ext>
            </p:extLst>
          </p:nvPr>
        </p:nvGraphicFramePr>
        <p:xfrm>
          <a:off x="1797027" y="1496616"/>
          <a:ext cx="8104505" cy="2850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41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934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903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9649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3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8552">
                <a:tc>
                  <a:txBody>
                    <a:bodyPr/>
                    <a:lstStyle/>
                    <a:p>
                      <a:pPr marL="91440" marR="7162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Содержание автомобильных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дорог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местного значения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12,2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703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Ремонт и капитальный ремонт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автомобильных</a:t>
                      </a:r>
                      <a:r>
                        <a:rPr sz="1800" spc="6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дорог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местного</a:t>
                      </a:r>
                      <a:r>
                        <a:rPr lang="ru-RU" sz="1800" spc="-5" baseline="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spc="-5" dirty="0" err="1">
                          <a:latin typeface="Century Gothic"/>
                          <a:cs typeface="Century Gothic"/>
                        </a:rPr>
                        <a:t>значения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8110" algn="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21,1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spc="-15" dirty="0">
                          <a:latin typeface="Century Gothic"/>
                          <a:cs typeface="Century Gothic"/>
                        </a:rPr>
                        <a:t>11,4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11,3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91440" marR="4711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ru-RU" sz="1800" spc="-5" dirty="0" err="1">
                          <a:latin typeface="Century Gothic"/>
                          <a:cs typeface="Century Gothic"/>
                        </a:rPr>
                        <a:t>Грейдирование</a:t>
                      </a: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 дорог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749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0,3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0,5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0,6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039"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РАСХОДЫ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8419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R="118110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31,5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A2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52271" y="139445"/>
            <a:ext cx="9157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</a:t>
            </a:r>
            <a:r>
              <a:rPr sz="2400" dirty="0">
                <a:solidFill>
                  <a:srgbClr val="00A2AA"/>
                </a:solidFill>
              </a:rPr>
              <a:t>ДОРОЖНОЕ </a:t>
            </a:r>
            <a:r>
              <a:rPr sz="2400" spc="-5" dirty="0">
                <a:solidFill>
                  <a:srgbClr val="00A2AA"/>
                </a:solidFill>
              </a:rPr>
              <a:t>ХОЗЯЙСТВО (ДОРОЖНЫЙ</a:t>
            </a:r>
            <a:r>
              <a:rPr sz="2400" spc="30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ФОНД)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10204627" y="792706"/>
            <a:ext cx="6724650" cy="12417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85"/>
              </a:spcBef>
              <a:tabLst>
                <a:tab pos="719455" algn="l"/>
                <a:tab pos="2360930" algn="l"/>
                <a:tab pos="3894454" algn="l"/>
                <a:tab pos="5180965" algn="l"/>
              </a:tabLst>
            </a:pP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На	террито</a:t>
            </a:r>
            <a:r>
              <a:rPr sz="1600" dirty="0">
                <a:solidFill>
                  <a:srgbClr val="00797E"/>
                </a:solidFill>
                <a:latin typeface="Century Gothic"/>
                <a:cs typeface="Century Gothic"/>
              </a:rPr>
              <a:t>р</a:t>
            </a:r>
            <a:r>
              <a:rPr sz="1600" spc="-10" dirty="0">
                <a:solidFill>
                  <a:srgbClr val="00797E"/>
                </a:solidFill>
                <a:latin typeface="Century Gothic"/>
                <a:cs typeface="Century Gothic"/>
              </a:rPr>
              <a:t>и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и</a:t>
            </a:r>
            <a:r>
              <a:rPr sz="1600" dirty="0">
                <a:solidFill>
                  <a:srgbClr val="00797E"/>
                </a:solidFill>
                <a:latin typeface="Century Gothic"/>
                <a:cs typeface="Century Gothic"/>
              </a:rPr>
              <a:t>	</a:t>
            </a:r>
            <a:r>
              <a:rPr lang="ru-RU"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Карабашского</a:t>
            </a: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городского округа</a:t>
            </a:r>
            <a:r>
              <a:rPr lang="ru-RU" sz="1600" dirty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п</a:t>
            </a:r>
            <a:r>
              <a:rPr sz="1600" spc="-10" dirty="0" err="1">
                <a:solidFill>
                  <a:srgbClr val="00797E"/>
                </a:solidFill>
                <a:latin typeface="Century Gothic"/>
                <a:cs typeface="Century Gothic"/>
              </a:rPr>
              <a:t>ротя</a:t>
            </a:r>
            <a:r>
              <a:rPr sz="1600" dirty="0" err="1">
                <a:solidFill>
                  <a:srgbClr val="00797E"/>
                </a:solidFill>
                <a:latin typeface="Century Gothic"/>
                <a:cs typeface="Century Gothic"/>
              </a:rPr>
              <a:t>ж</a:t>
            </a:r>
            <a:r>
              <a:rPr sz="1600" spc="-10" dirty="0" err="1">
                <a:solidFill>
                  <a:srgbClr val="00797E"/>
                </a:solidFill>
                <a:latin typeface="Century Gothic"/>
                <a:cs typeface="Century Gothic"/>
              </a:rPr>
              <a:t>е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нн</a:t>
            </a:r>
            <a:r>
              <a:rPr sz="1600" dirty="0" err="1">
                <a:solidFill>
                  <a:srgbClr val="00797E"/>
                </a:solidFill>
                <a:latin typeface="Century Gothic"/>
                <a:cs typeface="Century Gothic"/>
              </a:rPr>
              <a:t>о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сть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 </a:t>
            </a:r>
            <a:r>
              <a:rPr sz="1600" spc="-10" dirty="0">
                <a:solidFill>
                  <a:srgbClr val="00797E"/>
                </a:solidFill>
                <a:latin typeface="Century Gothic"/>
                <a:cs typeface="Century Gothic"/>
              </a:rPr>
              <a:t>автомобильных 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дорог 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составляет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134,9  </a:t>
            </a:r>
            <a:r>
              <a:rPr sz="1600" b="1" spc="-10" dirty="0" err="1">
                <a:solidFill>
                  <a:srgbClr val="00797E"/>
                </a:solidFill>
                <a:latin typeface="Century Gothic"/>
                <a:cs typeface="Century Gothic"/>
              </a:rPr>
              <a:t>км</a:t>
            </a:r>
            <a:r>
              <a:rPr sz="1600" spc="-10" dirty="0">
                <a:solidFill>
                  <a:srgbClr val="00797E"/>
                </a:solidFill>
                <a:latin typeface="Century Gothic"/>
                <a:cs typeface="Century Gothic"/>
              </a:rPr>
              <a:t>: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ts val="1910"/>
              </a:lnSpc>
            </a:pP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в том </a:t>
            </a:r>
            <a:r>
              <a:rPr sz="1600" spc="-5" dirty="0" err="1">
                <a:solidFill>
                  <a:srgbClr val="00797E"/>
                </a:solidFill>
                <a:latin typeface="Century Gothic"/>
                <a:cs typeface="Century Gothic"/>
              </a:rPr>
              <a:t>числе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 </a:t>
            </a: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с твердым покрытием – 42,9 км</a:t>
            </a:r>
            <a:r>
              <a:rPr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,</a:t>
            </a:r>
            <a:endParaRPr lang="ru-RU" sz="1600" spc="-5" dirty="0">
              <a:solidFill>
                <a:srgbClr val="00797E"/>
              </a:solidFill>
              <a:latin typeface="Century Gothic"/>
              <a:cs typeface="Century Gothic"/>
            </a:endParaRPr>
          </a:p>
          <a:p>
            <a:pPr marL="12700">
              <a:lnSpc>
                <a:spcPts val="1910"/>
              </a:lnSpc>
            </a:pP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С гравийно-щебеночным – 45,6 км,</a:t>
            </a:r>
            <a:endParaRPr sz="1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lang="ru-RU" sz="1600" spc="-5" dirty="0">
                <a:solidFill>
                  <a:srgbClr val="00797E"/>
                </a:solidFill>
                <a:latin typeface="Century Gothic"/>
                <a:cs typeface="Century Gothic"/>
              </a:rPr>
              <a:t>Грунтовые – 46,5 км.</a:t>
            </a:r>
            <a:endParaRPr sz="1600" dirty="0">
              <a:latin typeface="Century Gothic"/>
              <a:cs typeface="Century Gothic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915924"/>
            <a:ext cx="1797050" cy="2315210"/>
            <a:chOff x="0" y="915924"/>
            <a:chExt cx="1797050" cy="2315210"/>
          </a:xfrm>
        </p:grpSpPr>
        <p:sp>
          <p:nvSpPr>
            <p:cNvPr id="11" name="object 11"/>
            <p:cNvSpPr/>
            <p:nvPr/>
          </p:nvSpPr>
          <p:spPr>
            <a:xfrm>
              <a:off x="0" y="1327404"/>
              <a:ext cx="1527175" cy="1903730"/>
            </a:xfrm>
            <a:custGeom>
              <a:avLst/>
              <a:gdLst/>
              <a:ahLst/>
              <a:cxnLst/>
              <a:rect l="l" t="t" r="r" b="b"/>
              <a:pathLst>
                <a:path w="1527175" h="1903730">
                  <a:moveTo>
                    <a:pt x="575310" y="0"/>
                  </a:moveTo>
                  <a:lnTo>
                    <a:pt x="527808" y="1164"/>
                  </a:lnTo>
                  <a:lnTo>
                    <a:pt x="480910" y="4622"/>
                  </a:lnTo>
                  <a:lnTo>
                    <a:pt x="434669" y="10318"/>
                  </a:lnTo>
                  <a:lnTo>
                    <a:pt x="389140" y="18199"/>
                  </a:lnTo>
                  <a:lnTo>
                    <a:pt x="344377" y="28208"/>
                  </a:lnTo>
                  <a:lnTo>
                    <a:pt x="300435" y="40293"/>
                  </a:lnTo>
                  <a:lnTo>
                    <a:pt x="257369" y="54399"/>
                  </a:lnTo>
                  <a:lnTo>
                    <a:pt x="215233" y="70470"/>
                  </a:lnTo>
                  <a:lnTo>
                    <a:pt x="174081" y="88453"/>
                  </a:lnTo>
                  <a:lnTo>
                    <a:pt x="133968" y="108292"/>
                  </a:lnTo>
                  <a:lnTo>
                    <a:pt x="94949" y="129935"/>
                  </a:lnTo>
                  <a:lnTo>
                    <a:pt x="57078" y="153325"/>
                  </a:lnTo>
                  <a:lnTo>
                    <a:pt x="20410" y="178408"/>
                  </a:lnTo>
                  <a:lnTo>
                    <a:pt x="0" y="1709664"/>
                  </a:lnTo>
                  <a:lnTo>
                    <a:pt x="20410" y="1725067"/>
                  </a:lnTo>
                  <a:lnTo>
                    <a:pt x="57078" y="1750150"/>
                  </a:lnTo>
                  <a:lnTo>
                    <a:pt x="94949" y="1773540"/>
                  </a:lnTo>
                  <a:lnTo>
                    <a:pt x="133968" y="1795183"/>
                  </a:lnTo>
                  <a:lnTo>
                    <a:pt x="174081" y="1815022"/>
                  </a:lnTo>
                  <a:lnTo>
                    <a:pt x="215233" y="1833005"/>
                  </a:lnTo>
                  <a:lnTo>
                    <a:pt x="257369" y="1849076"/>
                  </a:lnTo>
                  <a:lnTo>
                    <a:pt x="300435" y="1863182"/>
                  </a:lnTo>
                  <a:lnTo>
                    <a:pt x="344377" y="1875267"/>
                  </a:lnTo>
                  <a:lnTo>
                    <a:pt x="389140" y="1885276"/>
                  </a:lnTo>
                  <a:lnTo>
                    <a:pt x="434669" y="1893157"/>
                  </a:lnTo>
                  <a:lnTo>
                    <a:pt x="480910" y="1898853"/>
                  </a:lnTo>
                  <a:lnTo>
                    <a:pt x="527808" y="1902311"/>
                  </a:lnTo>
                  <a:lnTo>
                    <a:pt x="575310" y="1903476"/>
                  </a:lnTo>
                  <a:lnTo>
                    <a:pt x="622811" y="1902311"/>
                  </a:lnTo>
                  <a:lnTo>
                    <a:pt x="669709" y="1898853"/>
                  </a:lnTo>
                  <a:lnTo>
                    <a:pt x="715950" y="1893157"/>
                  </a:lnTo>
                  <a:lnTo>
                    <a:pt x="761479" y="1885276"/>
                  </a:lnTo>
                  <a:lnTo>
                    <a:pt x="806241" y="1875267"/>
                  </a:lnTo>
                  <a:lnTo>
                    <a:pt x="850183" y="1863182"/>
                  </a:lnTo>
                  <a:lnTo>
                    <a:pt x="893249" y="1849076"/>
                  </a:lnTo>
                  <a:lnTo>
                    <a:pt x="935385" y="1833005"/>
                  </a:lnTo>
                  <a:lnTo>
                    <a:pt x="976537" y="1815022"/>
                  </a:lnTo>
                  <a:lnTo>
                    <a:pt x="1016650" y="1795183"/>
                  </a:lnTo>
                  <a:lnTo>
                    <a:pt x="1055669" y="1773540"/>
                  </a:lnTo>
                  <a:lnTo>
                    <a:pt x="1093540" y="1750150"/>
                  </a:lnTo>
                  <a:lnTo>
                    <a:pt x="1130208" y="1725067"/>
                  </a:lnTo>
                  <a:lnTo>
                    <a:pt x="1165619" y="1698345"/>
                  </a:lnTo>
                  <a:lnTo>
                    <a:pt x="1199718" y="1670038"/>
                  </a:lnTo>
                  <a:lnTo>
                    <a:pt x="1232452" y="1640201"/>
                  </a:lnTo>
                  <a:lnTo>
                    <a:pt x="1263764" y="1608889"/>
                  </a:lnTo>
                  <a:lnTo>
                    <a:pt x="1293601" y="1576157"/>
                  </a:lnTo>
                  <a:lnTo>
                    <a:pt x="1321909" y="1542058"/>
                  </a:lnTo>
                  <a:lnTo>
                    <a:pt x="1348632" y="1506647"/>
                  </a:lnTo>
                  <a:lnTo>
                    <a:pt x="1373716" y="1469979"/>
                  </a:lnTo>
                  <a:lnTo>
                    <a:pt x="1397107" y="1432108"/>
                  </a:lnTo>
                  <a:lnTo>
                    <a:pt x="1418750" y="1393089"/>
                  </a:lnTo>
                  <a:lnTo>
                    <a:pt x="1438590" y="1352976"/>
                  </a:lnTo>
                  <a:lnTo>
                    <a:pt x="1456574" y="1311824"/>
                  </a:lnTo>
                  <a:lnTo>
                    <a:pt x="1472646" y="1269687"/>
                  </a:lnTo>
                  <a:lnTo>
                    <a:pt x="1486752" y="1226620"/>
                  </a:lnTo>
                  <a:lnTo>
                    <a:pt x="1498837" y="1182678"/>
                  </a:lnTo>
                  <a:lnTo>
                    <a:pt x="1508847" y="1137914"/>
                  </a:lnTo>
                  <a:lnTo>
                    <a:pt x="1516728" y="1092383"/>
                  </a:lnTo>
                  <a:lnTo>
                    <a:pt x="1522425" y="1046141"/>
                  </a:lnTo>
                  <a:lnTo>
                    <a:pt x="1525883" y="999241"/>
                  </a:lnTo>
                  <a:lnTo>
                    <a:pt x="1527048" y="951738"/>
                  </a:lnTo>
                  <a:lnTo>
                    <a:pt x="1525883" y="904234"/>
                  </a:lnTo>
                  <a:lnTo>
                    <a:pt x="1522425" y="857334"/>
                  </a:lnTo>
                  <a:lnTo>
                    <a:pt x="1516728" y="811092"/>
                  </a:lnTo>
                  <a:lnTo>
                    <a:pt x="1508847" y="765561"/>
                  </a:lnTo>
                  <a:lnTo>
                    <a:pt x="1498837" y="720797"/>
                  </a:lnTo>
                  <a:lnTo>
                    <a:pt x="1486752" y="676855"/>
                  </a:lnTo>
                  <a:lnTo>
                    <a:pt x="1472646" y="633788"/>
                  </a:lnTo>
                  <a:lnTo>
                    <a:pt x="1456574" y="591651"/>
                  </a:lnTo>
                  <a:lnTo>
                    <a:pt x="1438590" y="550499"/>
                  </a:lnTo>
                  <a:lnTo>
                    <a:pt x="1418750" y="510386"/>
                  </a:lnTo>
                  <a:lnTo>
                    <a:pt x="1397107" y="471367"/>
                  </a:lnTo>
                  <a:lnTo>
                    <a:pt x="1373716" y="433496"/>
                  </a:lnTo>
                  <a:lnTo>
                    <a:pt x="1348632" y="396828"/>
                  </a:lnTo>
                  <a:lnTo>
                    <a:pt x="1321909" y="361417"/>
                  </a:lnTo>
                  <a:lnTo>
                    <a:pt x="1293601" y="327318"/>
                  </a:lnTo>
                  <a:lnTo>
                    <a:pt x="1263764" y="294586"/>
                  </a:lnTo>
                  <a:lnTo>
                    <a:pt x="1232452" y="263274"/>
                  </a:lnTo>
                  <a:lnTo>
                    <a:pt x="1199718" y="233437"/>
                  </a:lnTo>
                  <a:lnTo>
                    <a:pt x="1165619" y="205130"/>
                  </a:lnTo>
                  <a:lnTo>
                    <a:pt x="1130208" y="178408"/>
                  </a:lnTo>
                  <a:lnTo>
                    <a:pt x="1093540" y="153325"/>
                  </a:lnTo>
                  <a:lnTo>
                    <a:pt x="1055669" y="129935"/>
                  </a:lnTo>
                  <a:lnTo>
                    <a:pt x="1016650" y="108292"/>
                  </a:lnTo>
                  <a:lnTo>
                    <a:pt x="976537" y="88453"/>
                  </a:lnTo>
                  <a:lnTo>
                    <a:pt x="935385" y="70470"/>
                  </a:lnTo>
                  <a:lnTo>
                    <a:pt x="893249" y="54399"/>
                  </a:lnTo>
                  <a:lnTo>
                    <a:pt x="850183" y="40293"/>
                  </a:lnTo>
                  <a:lnTo>
                    <a:pt x="806241" y="28208"/>
                  </a:lnTo>
                  <a:lnTo>
                    <a:pt x="761479" y="18199"/>
                  </a:lnTo>
                  <a:lnTo>
                    <a:pt x="715950" y="10318"/>
                  </a:lnTo>
                  <a:lnTo>
                    <a:pt x="669709" y="4622"/>
                  </a:lnTo>
                  <a:lnTo>
                    <a:pt x="622811" y="1164"/>
                  </a:lnTo>
                  <a:lnTo>
                    <a:pt x="575310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183" y="1138428"/>
              <a:ext cx="850391" cy="75590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543792" y="4287392"/>
            <a:ext cx="4384675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77495" marR="5080" indent="-265430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расходов на </a:t>
            </a:r>
            <a:r>
              <a:rPr sz="1400" i="1" spc="-5" dirty="0">
                <a:latin typeface="Century Gothic"/>
                <a:cs typeface="Century Gothic"/>
              </a:rPr>
              <a:t>дорожное хозяйство </a:t>
            </a:r>
            <a:r>
              <a:rPr sz="1400" i="1" dirty="0">
                <a:latin typeface="Century Gothic"/>
                <a:cs typeface="Century Gothic"/>
              </a:rPr>
              <a:t>в</a:t>
            </a:r>
            <a:r>
              <a:rPr sz="1400" i="1" spc="-13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расходов в 202</a:t>
            </a:r>
            <a:r>
              <a:rPr lang="ru-RU" sz="1400" i="1" dirty="0">
                <a:latin typeface="Century Gothic"/>
                <a:cs typeface="Century Gothic"/>
              </a:rPr>
              <a:t>5</a:t>
            </a:r>
            <a:r>
              <a:rPr sz="1400" i="1" dirty="0">
                <a:latin typeface="Century Gothic"/>
                <a:cs typeface="Century Gothic"/>
              </a:rPr>
              <a:t>,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6 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135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862632" y="2923382"/>
            <a:ext cx="70319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4,0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192619" y="2911709"/>
            <a:ext cx="7486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2,9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288170" y="2911709"/>
            <a:ext cx="71793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2,9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4" y="174816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3396471250"/>
              </p:ext>
            </p:extLst>
          </p:nvPr>
        </p:nvGraphicFramePr>
        <p:xfrm>
          <a:off x="10204627" y="2034456"/>
          <a:ext cx="1985434" cy="2069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2583085450"/>
              </p:ext>
            </p:extLst>
          </p:nvPr>
        </p:nvGraphicFramePr>
        <p:xfrm>
          <a:off x="12479858" y="1894332"/>
          <a:ext cx="2016224" cy="2393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1082744070"/>
              </p:ext>
            </p:extLst>
          </p:nvPr>
        </p:nvGraphicFramePr>
        <p:xfrm>
          <a:off x="14639023" y="1941825"/>
          <a:ext cx="2016224" cy="2252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6764" y="13447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5448" y="232918"/>
            <a:ext cx="77685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ОБЩЕГОСУДАРСТВЕННЫЕ</a:t>
            </a:r>
            <a:r>
              <a:rPr sz="2400" spc="6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ВОПРОСЫ</a:t>
            </a:r>
            <a:endParaRPr sz="2400"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778769"/>
              </p:ext>
            </p:extLst>
          </p:nvPr>
        </p:nvGraphicFramePr>
        <p:xfrm>
          <a:off x="1872932" y="785812"/>
          <a:ext cx="11332842" cy="83075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976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4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01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401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89559">
                <a:tc>
                  <a:txBody>
                    <a:bodyPr/>
                    <a:lstStyle/>
                    <a:p>
                      <a:pPr marR="857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300" b="1" spc="-10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Направление</a:t>
                      </a:r>
                      <a:r>
                        <a:rPr sz="1300" b="1" spc="4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300" b="1" spc="-10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r>
                        <a:rPr lang="ru-RU" sz="13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                                                                                </a:t>
                      </a:r>
                      <a:r>
                        <a:rPr lang="ru-RU" sz="12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млн.руб. </a:t>
                      </a:r>
                      <a:endParaRPr sz="13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8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26822"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dirty="0">
                          <a:latin typeface="Century Gothic"/>
                          <a:cs typeface="Century Gothic"/>
                        </a:rPr>
                        <a:t>РУКОВОДСТВО И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УПРАВЛЕНИЕ 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В СФЕРЕ УСТАНОВЛЕННЫХ</a:t>
                      </a:r>
                      <a:r>
                        <a:rPr sz="1600" b="1" spc="-19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ФУНКЦИЙ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91440" marR="119380" algn="just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sz="1600" dirty="0">
                          <a:latin typeface="Century Gothic"/>
                          <a:cs typeface="Century Gothic"/>
                        </a:rPr>
                        <a:t>обеспечение деятельности Г</a:t>
                      </a: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лавы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,</a:t>
                      </a:r>
                      <a:r>
                        <a:rPr sz="1600" spc="-16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Собрания</a:t>
                      </a:r>
                      <a:r>
                        <a:rPr lang="ru-RU" sz="1600" baseline="0" dirty="0">
                          <a:latin typeface="Century Gothic"/>
                          <a:cs typeface="Century Gothic"/>
                        </a:rPr>
                        <a:t> депутатов </a:t>
                      </a:r>
                      <a:r>
                        <a:rPr lang="ru-RU" sz="1600" baseline="0" dirty="0" err="1">
                          <a:latin typeface="Century Gothic"/>
                          <a:cs typeface="Century Gothic"/>
                        </a:rPr>
                        <a:t>Карабашского</a:t>
                      </a:r>
                      <a:r>
                        <a:rPr lang="ru-RU" sz="1600" baseline="0" dirty="0">
                          <a:latin typeface="Century Gothic"/>
                          <a:cs typeface="Century Gothic"/>
                        </a:rPr>
                        <a:t> городского округа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администрации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,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органов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местного самоуправления</a:t>
                      </a:r>
                    </a:p>
                    <a:p>
                      <a:pPr marL="91440" marR="119380" algn="just">
                        <a:lnSpc>
                          <a:spcPct val="100000"/>
                        </a:lnSpc>
                        <a:buSzPct val="92857"/>
                        <a:buFont typeface="Wingdings"/>
                        <a:buNone/>
                        <a:tabLst>
                          <a:tab pos="232410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91440" marR="170815" algn="just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осуществление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 переданных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полномочий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 err="1">
                          <a:latin typeface="Century Gothic"/>
                          <a:cs typeface="Century Gothic"/>
                        </a:rPr>
                        <a:t>по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dirty="0" err="1">
                          <a:latin typeface="Century Gothic"/>
                          <a:cs typeface="Century Gothic"/>
                        </a:rPr>
                        <a:t>созданию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и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осуществлению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деятельности  комиссий по делам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несовершеннолетних 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и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защите их</a:t>
                      </a:r>
                      <a:r>
                        <a:rPr sz="1600" spc="-9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прав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76,8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79,1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79,0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98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dirty="0">
                          <a:latin typeface="Century Gothic"/>
                          <a:cs typeface="Century Gothic"/>
                        </a:rPr>
                        <a:t>ДРУГИЕ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ОБЩЕГОСУДАРСТВЕННЫЕ</a:t>
                      </a:r>
                      <a:r>
                        <a:rPr sz="1600" b="1" spc="-7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ВОПРОСЫ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91440" marR="842644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Реализация инициативных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проектов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Wingdings"/>
                        <a:buChar char=""/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Обеспечение деятельности административной комиссии</a:t>
                      </a: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dirty="0">
                        <a:latin typeface="Century Gothic"/>
                        <a:cs typeface="Times New Roman"/>
                      </a:endParaRP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Times New Roman"/>
                        </a:rPr>
                        <a:t>Обеспечение деятельности комиссии по делам несовершеннолетних</a:t>
                      </a: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dirty="0">
                        <a:latin typeface="Century Gothic"/>
                        <a:cs typeface="Times New Roman"/>
                      </a:endParaRP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Times New Roman"/>
                        </a:rPr>
                        <a:t>Награждение</a:t>
                      </a:r>
                      <a:r>
                        <a:rPr lang="ru-RU" sz="1600" spc="-5" baseline="0" dirty="0">
                          <a:latin typeface="Century Gothic"/>
                          <a:cs typeface="Times New Roman"/>
                        </a:rPr>
                        <a:t> почетной грамотой Главы, Собрания депутатов</a:t>
                      </a:r>
                    </a:p>
                    <a:p>
                      <a:pPr marL="91440" marR="32512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baseline="0" dirty="0">
                        <a:latin typeface="Century Gothic"/>
                        <a:cs typeface="Times New Roman"/>
                      </a:endParaRP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ные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мероприятия</a:t>
                      </a: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Кадастровые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работы, оценка в отношении муниципального имущества</a:t>
                      </a: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endParaRPr lang="ru-RU" sz="1600" spc="-5" baseline="0" dirty="0">
                        <a:latin typeface="Century Gothic"/>
                        <a:cs typeface="Century Gothic"/>
                      </a:endParaRPr>
                    </a:p>
                    <a:p>
                      <a:pPr marL="231775" indent="-140970">
                        <a:lnSpc>
                          <a:spcPct val="100000"/>
                        </a:lnSpc>
                        <a:buSzPct val="92857"/>
                        <a:buFont typeface="Wingdings"/>
                        <a:buChar char=""/>
                        <a:tabLst>
                          <a:tab pos="232410" algn="l"/>
                        </a:tabLst>
                      </a:pP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Обеспечение социальных гарантий муниципальным служащим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6,9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7,8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lang="ru-RU" sz="1800" spc="-5" dirty="0">
                          <a:latin typeface="Century Gothic"/>
                          <a:cs typeface="Century Gothic"/>
                        </a:rPr>
                        <a:t>6,9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83,7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86,9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ru-RU" sz="18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85,9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1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0" y="685800"/>
            <a:ext cx="1838325" cy="2796540"/>
            <a:chOff x="0" y="729995"/>
            <a:chExt cx="1838325" cy="2796540"/>
          </a:xfrm>
        </p:grpSpPr>
        <p:sp>
          <p:nvSpPr>
            <p:cNvPr id="9" name="object 9"/>
            <p:cNvSpPr/>
            <p:nvPr/>
          </p:nvSpPr>
          <p:spPr>
            <a:xfrm>
              <a:off x="169163" y="2630423"/>
              <a:ext cx="894715" cy="896619"/>
            </a:xfrm>
            <a:custGeom>
              <a:avLst/>
              <a:gdLst/>
              <a:ahLst/>
              <a:cxnLst/>
              <a:rect l="l" t="t" r="r" b="b"/>
              <a:pathLst>
                <a:path w="894715" h="896620">
                  <a:moveTo>
                    <a:pt x="447294" y="0"/>
                  </a:moveTo>
                  <a:lnTo>
                    <a:pt x="398557" y="2629"/>
                  </a:lnTo>
                  <a:lnTo>
                    <a:pt x="351340" y="10337"/>
                  </a:lnTo>
                  <a:lnTo>
                    <a:pt x="305916" y="22847"/>
                  </a:lnTo>
                  <a:lnTo>
                    <a:pt x="262558" y="39888"/>
                  </a:lnTo>
                  <a:lnTo>
                    <a:pt x="221538" y="61185"/>
                  </a:lnTo>
                  <a:lnTo>
                    <a:pt x="183130" y="86465"/>
                  </a:lnTo>
                  <a:lnTo>
                    <a:pt x="147606" y="115454"/>
                  </a:lnTo>
                  <a:lnTo>
                    <a:pt x="115240" y="147879"/>
                  </a:lnTo>
                  <a:lnTo>
                    <a:pt x="86303" y="183465"/>
                  </a:lnTo>
                  <a:lnTo>
                    <a:pt x="61070" y="221939"/>
                  </a:lnTo>
                  <a:lnTo>
                    <a:pt x="39812" y="263028"/>
                  </a:lnTo>
                  <a:lnTo>
                    <a:pt x="22803" y="306458"/>
                  </a:lnTo>
                  <a:lnTo>
                    <a:pt x="10317" y="351955"/>
                  </a:lnTo>
                  <a:lnTo>
                    <a:pt x="2624" y="399245"/>
                  </a:lnTo>
                  <a:lnTo>
                    <a:pt x="0" y="448055"/>
                  </a:lnTo>
                  <a:lnTo>
                    <a:pt x="2624" y="496866"/>
                  </a:lnTo>
                  <a:lnTo>
                    <a:pt x="10317" y="544156"/>
                  </a:lnTo>
                  <a:lnTo>
                    <a:pt x="22803" y="589653"/>
                  </a:lnTo>
                  <a:lnTo>
                    <a:pt x="39812" y="633083"/>
                  </a:lnTo>
                  <a:lnTo>
                    <a:pt x="61070" y="674172"/>
                  </a:lnTo>
                  <a:lnTo>
                    <a:pt x="86303" y="712646"/>
                  </a:lnTo>
                  <a:lnTo>
                    <a:pt x="115240" y="748232"/>
                  </a:lnTo>
                  <a:lnTo>
                    <a:pt x="147606" y="780657"/>
                  </a:lnTo>
                  <a:lnTo>
                    <a:pt x="183130" y="809646"/>
                  </a:lnTo>
                  <a:lnTo>
                    <a:pt x="221538" y="834926"/>
                  </a:lnTo>
                  <a:lnTo>
                    <a:pt x="262558" y="856223"/>
                  </a:lnTo>
                  <a:lnTo>
                    <a:pt x="305916" y="873264"/>
                  </a:lnTo>
                  <a:lnTo>
                    <a:pt x="351340" y="885774"/>
                  </a:lnTo>
                  <a:lnTo>
                    <a:pt x="398557" y="893482"/>
                  </a:lnTo>
                  <a:lnTo>
                    <a:pt x="447294" y="896112"/>
                  </a:lnTo>
                  <a:lnTo>
                    <a:pt x="496030" y="893482"/>
                  </a:lnTo>
                  <a:lnTo>
                    <a:pt x="543247" y="885774"/>
                  </a:lnTo>
                  <a:lnTo>
                    <a:pt x="588671" y="873264"/>
                  </a:lnTo>
                  <a:lnTo>
                    <a:pt x="632029" y="856223"/>
                  </a:lnTo>
                  <a:lnTo>
                    <a:pt x="673049" y="834926"/>
                  </a:lnTo>
                  <a:lnTo>
                    <a:pt x="711457" y="809646"/>
                  </a:lnTo>
                  <a:lnTo>
                    <a:pt x="746981" y="780657"/>
                  </a:lnTo>
                  <a:lnTo>
                    <a:pt x="779347" y="748232"/>
                  </a:lnTo>
                  <a:lnTo>
                    <a:pt x="808284" y="712646"/>
                  </a:lnTo>
                  <a:lnTo>
                    <a:pt x="833517" y="674172"/>
                  </a:lnTo>
                  <a:lnTo>
                    <a:pt x="854775" y="633083"/>
                  </a:lnTo>
                  <a:lnTo>
                    <a:pt x="871784" y="589653"/>
                  </a:lnTo>
                  <a:lnTo>
                    <a:pt x="884270" y="544156"/>
                  </a:lnTo>
                  <a:lnTo>
                    <a:pt x="891963" y="496866"/>
                  </a:lnTo>
                  <a:lnTo>
                    <a:pt x="894588" y="448055"/>
                  </a:lnTo>
                  <a:lnTo>
                    <a:pt x="891963" y="399245"/>
                  </a:lnTo>
                  <a:lnTo>
                    <a:pt x="884270" y="351955"/>
                  </a:lnTo>
                  <a:lnTo>
                    <a:pt x="871784" y="306458"/>
                  </a:lnTo>
                  <a:lnTo>
                    <a:pt x="854775" y="263028"/>
                  </a:lnTo>
                  <a:lnTo>
                    <a:pt x="833517" y="221939"/>
                  </a:lnTo>
                  <a:lnTo>
                    <a:pt x="808284" y="183465"/>
                  </a:lnTo>
                  <a:lnTo>
                    <a:pt x="779347" y="147879"/>
                  </a:lnTo>
                  <a:lnTo>
                    <a:pt x="746981" y="115454"/>
                  </a:lnTo>
                  <a:lnTo>
                    <a:pt x="711457" y="86465"/>
                  </a:lnTo>
                  <a:lnTo>
                    <a:pt x="673049" y="61185"/>
                  </a:lnTo>
                  <a:lnTo>
                    <a:pt x="632029" y="39888"/>
                  </a:lnTo>
                  <a:lnTo>
                    <a:pt x="588671" y="22847"/>
                  </a:lnTo>
                  <a:lnTo>
                    <a:pt x="543247" y="10337"/>
                  </a:lnTo>
                  <a:lnTo>
                    <a:pt x="496030" y="2629"/>
                  </a:lnTo>
                  <a:lnTo>
                    <a:pt x="447294" y="0"/>
                  </a:lnTo>
                  <a:close/>
                </a:path>
              </a:pathLst>
            </a:custGeom>
            <a:solidFill>
              <a:srgbClr val="0063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30223"/>
              <a:ext cx="1249680" cy="1903730"/>
            </a:xfrm>
            <a:custGeom>
              <a:avLst/>
              <a:gdLst/>
              <a:ahLst/>
              <a:cxnLst/>
              <a:rect l="l" t="t" r="r" b="b"/>
              <a:pathLst>
                <a:path w="1249680" h="1903730">
                  <a:moveTo>
                    <a:pt x="297942" y="0"/>
                  </a:moveTo>
                  <a:lnTo>
                    <a:pt x="250440" y="1164"/>
                  </a:lnTo>
                  <a:lnTo>
                    <a:pt x="203542" y="4622"/>
                  </a:lnTo>
                  <a:lnTo>
                    <a:pt x="157301" y="10318"/>
                  </a:lnTo>
                  <a:lnTo>
                    <a:pt x="111772" y="18199"/>
                  </a:lnTo>
                  <a:lnTo>
                    <a:pt x="67010" y="28208"/>
                  </a:lnTo>
                  <a:lnTo>
                    <a:pt x="23068" y="40293"/>
                  </a:lnTo>
                  <a:lnTo>
                    <a:pt x="0" y="47849"/>
                  </a:lnTo>
                  <a:lnTo>
                    <a:pt x="0" y="1855626"/>
                  </a:lnTo>
                  <a:lnTo>
                    <a:pt x="67010" y="1875267"/>
                  </a:lnTo>
                  <a:lnTo>
                    <a:pt x="111772" y="1885276"/>
                  </a:lnTo>
                  <a:lnTo>
                    <a:pt x="157301" y="1893157"/>
                  </a:lnTo>
                  <a:lnTo>
                    <a:pt x="203542" y="1898853"/>
                  </a:lnTo>
                  <a:lnTo>
                    <a:pt x="250440" y="1902311"/>
                  </a:lnTo>
                  <a:lnTo>
                    <a:pt x="297942" y="1903476"/>
                  </a:lnTo>
                  <a:lnTo>
                    <a:pt x="345443" y="1902311"/>
                  </a:lnTo>
                  <a:lnTo>
                    <a:pt x="392341" y="1898853"/>
                  </a:lnTo>
                  <a:lnTo>
                    <a:pt x="438582" y="1893157"/>
                  </a:lnTo>
                  <a:lnTo>
                    <a:pt x="484111" y="1885276"/>
                  </a:lnTo>
                  <a:lnTo>
                    <a:pt x="528873" y="1875267"/>
                  </a:lnTo>
                  <a:lnTo>
                    <a:pt x="572815" y="1863182"/>
                  </a:lnTo>
                  <a:lnTo>
                    <a:pt x="615881" y="1849076"/>
                  </a:lnTo>
                  <a:lnTo>
                    <a:pt x="658017" y="1833005"/>
                  </a:lnTo>
                  <a:lnTo>
                    <a:pt x="699169" y="1815022"/>
                  </a:lnTo>
                  <a:lnTo>
                    <a:pt x="739282" y="1795183"/>
                  </a:lnTo>
                  <a:lnTo>
                    <a:pt x="778301" y="1773540"/>
                  </a:lnTo>
                  <a:lnTo>
                    <a:pt x="816172" y="1750150"/>
                  </a:lnTo>
                  <a:lnTo>
                    <a:pt x="852840" y="1725067"/>
                  </a:lnTo>
                  <a:lnTo>
                    <a:pt x="888251" y="1698345"/>
                  </a:lnTo>
                  <a:lnTo>
                    <a:pt x="922350" y="1670038"/>
                  </a:lnTo>
                  <a:lnTo>
                    <a:pt x="955084" y="1640201"/>
                  </a:lnTo>
                  <a:lnTo>
                    <a:pt x="986396" y="1608889"/>
                  </a:lnTo>
                  <a:lnTo>
                    <a:pt x="1016233" y="1576157"/>
                  </a:lnTo>
                  <a:lnTo>
                    <a:pt x="1044541" y="1542058"/>
                  </a:lnTo>
                  <a:lnTo>
                    <a:pt x="1071264" y="1506647"/>
                  </a:lnTo>
                  <a:lnTo>
                    <a:pt x="1096348" y="1469979"/>
                  </a:lnTo>
                  <a:lnTo>
                    <a:pt x="1119739" y="1432108"/>
                  </a:lnTo>
                  <a:lnTo>
                    <a:pt x="1141382" y="1393089"/>
                  </a:lnTo>
                  <a:lnTo>
                    <a:pt x="1161222" y="1352976"/>
                  </a:lnTo>
                  <a:lnTo>
                    <a:pt x="1179206" y="1311824"/>
                  </a:lnTo>
                  <a:lnTo>
                    <a:pt x="1195278" y="1269687"/>
                  </a:lnTo>
                  <a:lnTo>
                    <a:pt x="1209384" y="1226620"/>
                  </a:lnTo>
                  <a:lnTo>
                    <a:pt x="1221469" y="1182678"/>
                  </a:lnTo>
                  <a:lnTo>
                    <a:pt x="1231479" y="1137914"/>
                  </a:lnTo>
                  <a:lnTo>
                    <a:pt x="1239360" y="1092383"/>
                  </a:lnTo>
                  <a:lnTo>
                    <a:pt x="1245057" y="1046141"/>
                  </a:lnTo>
                  <a:lnTo>
                    <a:pt x="1248515" y="999241"/>
                  </a:lnTo>
                  <a:lnTo>
                    <a:pt x="1249680" y="951737"/>
                  </a:lnTo>
                  <a:lnTo>
                    <a:pt x="1248515" y="904234"/>
                  </a:lnTo>
                  <a:lnTo>
                    <a:pt x="1245057" y="857334"/>
                  </a:lnTo>
                  <a:lnTo>
                    <a:pt x="1239360" y="811092"/>
                  </a:lnTo>
                  <a:lnTo>
                    <a:pt x="1231479" y="765561"/>
                  </a:lnTo>
                  <a:lnTo>
                    <a:pt x="1221469" y="720797"/>
                  </a:lnTo>
                  <a:lnTo>
                    <a:pt x="1209384" y="676855"/>
                  </a:lnTo>
                  <a:lnTo>
                    <a:pt x="1195278" y="633788"/>
                  </a:lnTo>
                  <a:lnTo>
                    <a:pt x="1179206" y="591651"/>
                  </a:lnTo>
                  <a:lnTo>
                    <a:pt x="1161222" y="550499"/>
                  </a:lnTo>
                  <a:lnTo>
                    <a:pt x="1141382" y="510386"/>
                  </a:lnTo>
                  <a:lnTo>
                    <a:pt x="1119739" y="471367"/>
                  </a:lnTo>
                  <a:lnTo>
                    <a:pt x="1096348" y="433496"/>
                  </a:lnTo>
                  <a:lnTo>
                    <a:pt x="1071264" y="396828"/>
                  </a:lnTo>
                  <a:lnTo>
                    <a:pt x="1044541" y="361417"/>
                  </a:lnTo>
                  <a:lnTo>
                    <a:pt x="1016233" y="327318"/>
                  </a:lnTo>
                  <a:lnTo>
                    <a:pt x="986396" y="294586"/>
                  </a:lnTo>
                  <a:lnTo>
                    <a:pt x="955084" y="263274"/>
                  </a:lnTo>
                  <a:lnTo>
                    <a:pt x="922350" y="233437"/>
                  </a:lnTo>
                  <a:lnTo>
                    <a:pt x="888251" y="205130"/>
                  </a:lnTo>
                  <a:lnTo>
                    <a:pt x="852840" y="178408"/>
                  </a:lnTo>
                  <a:lnTo>
                    <a:pt x="816172" y="153325"/>
                  </a:lnTo>
                  <a:lnTo>
                    <a:pt x="778301" y="129935"/>
                  </a:lnTo>
                  <a:lnTo>
                    <a:pt x="739282" y="108292"/>
                  </a:lnTo>
                  <a:lnTo>
                    <a:pt x="699169" y="88453"/>
                  </a:lnTo>
                  <a:lnTo>
                    <a:pt x="658017" y="70470"/>
                  </a:lnTo>
                  <a:lnTo>
                    <a:pt x="615881" y="54399"/>
                  </a:lnTo>
                  <a:lnTo>
                    <a:pt x="572815" y="40293"/>
                  </a:lnTo>
                  <a:lnTo>
                    <a:pt x="528873" y="28208"/>
                  </a:lnTo>
                  <a:lnTo>
                    <a:pt x="484111" y="18199"/>
                  </a:lnTo>
                  <a:lnTo>
                    <a:pt x="438582" y="10318"/>
                  </a:lnTo>
                  <a:lnTo>
                    <a:pt x="392341" y="4622"/>
                  </a:lnTo>
                  <a:lnTo>
                    <a:pt x="345443" y="1164"/>
                  </a:lnTo>
                  <a:lnTo>
                    <a:pt x="297942" y="0"/>
                  </a:lnTo>
                  <a:close/>
                </a:path>
              </a:pathLst>
            </a:custGeom>
            <a:solidFill>
              <a:srgbClr val="00D0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5695" y="729995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8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63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800099"/>
              <a:ext cx="1057656" cy="1057655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155469" y="9296400"/>
            <a:ext cx="590433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2800" dirty="0">
                <a:solidFill>
                  <a:schemeClr val="bg1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23</a:t>
            </a:fld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9" y="80062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63650" cy="990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/>
          <p:nvPr/>
        </p:nvSpPr>
        <p:spPr>
          <a:xfrm>
            <a:off x="1053185" y="127254"/>
            <a:ext cx="1596834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НАЦИОНАЛЬНУЮ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ОБОРОНУ,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НАЦИОНАЛЬНУЮ 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БЕЗОПАСНОСТЬ И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ПРАВООХРАНИТЕЛЬНУЮ  ДЕЯТЕЛЬНОСТЬ</a:t>
            </a:r>
            <a:endParaRPr sz="2400">
              <a:latin typeface="Century Gothic"/>
              <a:cs typeface="Century Gothic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606753"/>
              </p:ext>
            </p:extLst>
          </p:nvPr>
        </p:nvGraphicFramePr>
        <p:xfrm>
          <a:off x="2181796" y="1281493"/>
          <a:ext cx="14137005" cy="7400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46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00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00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300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88823">
                <a:tc>
                  <a:txBody>
                    <a:bodyPr/>
                    <a:lstStyle/>
                    <a:p>
                      <a:pPr marR="85725" algn="l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400" b="1" spc="-5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Направление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r>
                        <a:rPr lang="ru-RU"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                                                                                                  млн.руб.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28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86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entury Gothic"/>
                          <a:cs typeface="Century Gothic"/>
                        </a:rPr>
                        <a:t>НАЦИОНАЛЬНАЯ БЕЗОПАСНОСТЬ И </a:t>
                      </a:r>
                      <a:r>
                        <a:rPr sz="1400" b="1" spc="-5" dirty="0">
                          <a:latin typeface="Century Gothic"/>
                          <a:cs typeface="Century Gothic"/>
                        </a:rPr>
                        <a:t>ПРАВООХРАНИТЕЛЬНАЯ</a:t>
                      </a:r>
                      <a:r>
                        <a:rPr sz="1400" b="1" spc="-14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ДЕЯТЕЛЬНОСТЬ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87500"/>
                        <a:buFont typeface="Wingdings" panose="05000000000000000000" pitchFamily="2" charset="2"/>
                        <a:buChar char="ü"/>
                        <a:tabLst>
                          <a:tab pos="337185" algn="l"/>
                        </a:tabLst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осуществление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переданных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полномочий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по государственной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регистрации</a:t>
                      </a:r>
                      <a:r>
                        <a:rPr sz="1600" spc="10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актов</a:t>
                      </a: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гражданского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состояния</a:t>
                      </a: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87500"/>
                        <a:buFont typeface="Wingdings" panose="05000000000000000000" pitchFamily="2" charset="2"/>
                        <a:buChar char="ü"/>
                        <a:tabLst>
                          <a:tab pos="33718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377190" marR="671195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306705" algn="l"/>
                        </a:tabLst>
                      </a:pP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содержание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муниципального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учреждения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«Управление</a:t>
                      </a:r>
                    </a:p>
                    <a:p>
                      <a:pPr marL="377190" marR="671195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306705" algn="l"/>
                        </a:tabLst>
                      </a:pP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  гражданской защиты и экологии», осуществляющего полномочия    Единой диспетчерской  службы</a:t>
                      </a:r>
                    </a:p>
                    <a:p>
                      <a:pPr marL="377190" marR="671195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ü"/>
                        <a:tabLst>
                          <a:tab pos="30670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Выполнение мероприятий по пожарной безопасности (устройство пожарных пирсов, очистка от сухой растительности, обустройство минерализованных полос</a:t>
                      </a: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Создание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резерва на случай ЧС</a:t>
                      </a: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endParaRPr lang="ru-RU" sz="1600" spc="-5" baseline="0" dirty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Содержание аварийно-спасательной службы</a:t>
                      </a: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endParaRPr lang="ru-RU" sz="1600" spc="-5" baseline="0" dirty="0">
                        <a:latin typeface="Century Gothic"/>
                        <a:cs typeface="Century Gothic"/>
                      </a:endParaRPr>
                    </a:p>
                    <a:p>
                      <a:pPr marL="376555" indent="-285750">
                        <a:lnSpc>
                          <a:spcPct val="100000"/>
                        </a:lnSpc>
                        <a:buSzPct val="93750"/>
                        <a:buFont typeface="Wingdings" panose="05000000000000000000" pitchFamily="2" charset="2"/>
                        <a:buChar char="ü"/>
                        <a:tabLst>
                          <a:tab pos="252095" algn="l"/>
                        </a:tabLst>
                      </a:pP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Организация деятельности народных дружин</a:t>
                      </a:r>
                    </a:p>
                    <a:p>
                      <a:pPr marL="90805" indent="0">
                        <a:lnSpc>
                          <a:spcPct val="100000"/>
                        </a:lnSpc>
                        <a:buSzPct val="93750"/>
                        <a:buFont typeface="Wingdings"/>
                        <a:buNone/>
                        <a:tabLst>
                          <a:tab pos="252095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20,3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17,3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17,3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443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entury Gothic"/>
                          <a:cs typeface="Century Gothic"/>
                        </a:rPr>
                        <a:t>НАЦИОНАЛЬНАЯ</a:t>
                      </a:r>
                      <a:r>
                        <a:rPr sz="1400" b="1" spc="-4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latin typeface="Century Gothic"/>
                          <a:cs typeface="Century Gothic"/>
                        </a:rPr>
                        <a:t>ОБОРОНА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91440" marR="1178560">
                        <a:lnSpc>
                          <a:spcPct val="100000"/>
                        </a:lnSpc>
                        <a:buSzPct val="93750"/>
                        <a:buFont typeface="Wingdings"/>
                        <a:buChar char=""/>
                        <a:tabLst>
                          <a:tab pos="252095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</a:t>
                      </a: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еализацию</a:t>
                      </a: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я</a:t>
                      </a:r>
                      <a:r>
                        <a:rPr lang="ru-RU" sz="1600" spc="-10" baseline="0" dirty="0">
                          <a:latin typeface="Century Gothic"/>
                          <a:cs typeface="Century Gothic"/>
                        </a:rPr>
                        <a:t> переданных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полномочий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по  осуществлению первичного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воинского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учета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5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8823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1365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001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0" y="1143000"/>
            <a:ext cx="2025650" cy="2072639"/>
            <a:chOff x="0" y="984503"/>
            <a:chExt cx="2025650" cy="2072639"/>
          </a:xfrm>
        </p:grpSpPr>
        <p:sp>
          <p:nvSpPr>
            <p:cNvPr id="5" name="object 5"/>
            <p:cNvSpPr/>
            <p:nvPr/>
          </p:nvSpPr>
          <p:spPr>
            <a:xfrm>
              <a:off x="0" y="1153667"/>
              <a:ext cx="1408430" cy="1903730"/>
            </a:xfrm>
            <a:custGeom>
              <a:avLst/>
              <a:gdLst/>
              <a:ahLst/>
              <a:cxnLst/>
              <a:rect l="l" t="t" r="r" b="b"/>
              <a:pathLst>
                <a:path w="1408430" h="1903730">
                  <a:moveTo>
                    <a:pt x="456438" y="0"/>
                  </a:moveTo>
                  <a:lnTo>
                    <a:pt x="408936" y="1164"/>
                  </a:lnTo>
                  <a:lnTo>
                    <a:pt x="362038" y="4622"/>
                  </a:lnTo>
                  <a:lnTo>
                    <a:pt x="315797" y="10318"/>
                  </a:lnTo>
                  <a:lnTo>
                    <a:pt x="270268" y="18199"/>
                  </a:lnTo>
                  <a:lnTo>
                    <a:pt x="225505" y="28208"/>
                  </a:lnTo>
                  <a:lnTo>
                    <a:pt x="181563" y="40293"/>
                  </a:lnTo>
                  <a:lnTo>
                    <a:pt x="138497" y="54399"/>
                  </a:lnTo>
                  <a:lnTo>
                    <a:pt x="96361" y="70470"/>
                  </a:lnTo>
                  <a:lnTo>
                    <a:pt x="55209" y="88453"/>
                  </a:lnTo>
                  <a:lnTo>
                    <a:pt x="15096" y="108292"/>
                  </a:lnTo>
                  <a:lnTo>
                    <a:pt x="0" y="116666"/>
                  </a:lnTo>
                  <a:lnTo>
                    <a:pt x="0" y="1786809"/>
                  </a:lnTo>
                  <a:lnTo>
                    <a:pt x="55209" y="1815022"/>
                  </a:lnTo>
                  <a:lnTo>
                    <a:pt x="96361" y="1833005"/>
                  </a:lnTo>
                  <a:lnTo>
                    <a:pt x="138497" y="1849076"/>
                  </a:lnTo>
                  <a:lnTo>
                    <a:pt x="181563" y="1863182"/>
                  </a:lnTo>
                  <a:lnTo>
                    <a:pt x="225505" y="1875267"/>
                  </a:lnTo>
                  <a:lnTo>
                    <a:pt x="270268" y="1885276"/>
                  </a:lnTo>
                  <a:lnTo>
                    <a:pt x="315797" y="1893157"/>
                  </a:lnTo>
                  <a:lnTo>
                    <a:pt x="362038" y="1898853"/>
                  </a:lnTo>
                  <a:lnTo>
                    <a:pt x="408936" y="1902311"/>
                  </a:lnTo>
                  <a:lnTo>
                    <a:pt x="456438" y="1903476"/>
                  </a:lnTo>
                  <a:lnTo>
                    <a:pt x="503939" y="1902311"/>
                  </a:lnTo>
                  <a:lnTo>
                    <a:pt x="550837" y="1898853"/>
                  </a:lnTo>
                  <a:lnTo>
                    <a:pt x="597078" y="1893157"/>
                  </a:lnTo>
                  <a:lnTo>
                    <a:pt x="642607" y="1885276"/>
                  </a:lnTo>
                  <a:lnTo>
                    <a:pt x="687369" y="1875267"/>
                  </a:lnTo>
                  <a:lnTo>
                    <a:pt x="731311" y="1863182"/>
                  </a:lnTo>
                  <a:lnTo>
                    <a:pt x="774377" y="1849076"/>
                  </a:lnTo>
                  <a:lnTo>
                    <a:pt x="816513" y="1833005"/>
                  </a:lnTo>
                  <a:lnTo>
                    <a:pt x="857665" y="1815022"/>
                  </a:lnTo>
                  <a:lnTo>
                    <a:pt x="897778" y="1795183"/>
                  </a:lnTo>
                  <a:lnTo>
                    <a:pt x="936797" y="1773540"/>
                  </a:lnTo>
                  <a:lnTo>
                    <a:pt x="974668" y="1750150"/>
                  </a:lnTo>
                  <a:lnTo>
                    <a:pt x="1011336" y="1725067"/>
                  </a:lnTo>
                  <a:lnTo>
                    <a:pt x="1046747" y="1698345"/>
                  </a:lnTo>
                  <a:lnTo>
                    <a:pt x="1080846" y="1670038"/>
                  </a:lnTo>
                  <a:lnTo>
                    <a:pt x="1113580" y="1640201"/>
                  </a:lnTo>
                  <a:lnTo>
                    <a:pt x="1144892" y="1608889"/>
                  </a:lnTo>
                  <a:lnTo>
                    <a:pt x="1174729" y="1576157"/>
                  </a:lnTo>
                  <a:lnTo>
                    <a:pt x="1203037" y="1542058"/>
                  </a:lnTo>
                  <a:lnTo>
                    <a:pt x="1229760" y="1506647"/>
                  </a:lnTo>
                  <a:lnTo>
                    <a:pt x="1254844" y="1469979"/>
                  </a:lnTo>
                  <a:lnTo>
                    <a:pt x="1278235" y="1432108"/>
                  </a:lnTo>
                  <a:lnTo>
                    <a:pt x="1299878" y="1393089"/>
                  </a:lnTo>
                  <a:lnTo>
                    <a:pt x="1319718" y="1352976"/>
                  </a:lnTo>
                  <a:lnTo>
                    <a:pt x="1337702" y="1311824"/>
                  </a:lnTo>
                  <a:lnTo>
                    <a:pt x="1353774" y="1269687"/>
                  </a:lnTo>
                  <a:lnTo>
                    <a:pt x="1367880" y="1226620"/>
                  </a:lnTo>
                  <a:lnTo>
                    <a:pt x="1379965" y="1182678"/>
                  </a:lnTo>
                  <a:lnTo>
                    <a:pt x="1389975" y="1137914"/>
                  </a:lnTo>
                  <a:lnTo>
                    <a:pt x="1397856" y="1092383"/>
                  </a:lnTo>
                  <a:lnTo>
                    <a:pt x="1403553" y="1046141"/>
                  </a:lnTo>
                  <a:lnTo>
                    <a:pt x="1407011" y="999241"/>
                  </a:lnTo>
                  <a:lnTo>
                    <a:pt x="1408176" y="951737"/>
                  </a:lnTo>
                  <a:lnTo>
                    <a:pt x="1407011" y="904234"/>
                  </a:lnTo>
                  <a:lnTo>
                    <a:pt x="1403553" y="857334"/>
                  </a:lnTo>
                  <a:lnTo>
                    <a:pt x="1397856" y="811092"/>
                  </a:lnTo>
                  <a:lnTo>
                    <a:pt x="1389975" y="765561"/>
                  </a:lnTo>
                  <a:lnTo>
                    <a:pt x="1379965" y="720797"/>
                  </a:lnTo>
                  <a:lnTo>
                    <a:pt x="1367880" y="676855"/>
                  </a:lnTo>
                  <a:lnTo>
                    <a:pt x="1353774" y="633788"/>
                  </a:lnTo>
                  <a:lnTo>
                    <a:pt x="1337702" y="591651"/>
                  </a:lnTo>
                  <a:lnTo>
                    <a:pt x="1319718" y="550499"/>
                  </a:lnTo>
                  <a:lnTo>
                    <a:pt x="1299878" y="510386"/>
                  </a:lnTo>
                  <a:lnTo>
                    <a:pt x="1278235" y="471367"/>
                  </a:lnTo>
                  <a:lnTo>
                    <a:pt x="1254844" y="433496"/>
                  </a:lnTo>
                  <a:lnTo>
                    <a:pt x="1229760" y="396828"/>
                  </a:lnTo>
                  <a:lnTo>
                    <a:pt x="1203037" y="361417"/>
                  </a:lnTo>
                  <a:lnTo>
                    <a:pt x="1174729" y="327318"/>
                  </a:lnTo>
                  <a:lnTo>
                    <a:pt x="1144892" y="294586"/>
                  </a:lnTo>
                  <a:lnTo>
                    <a:pt x="1113580" y="263274"/>
                  </a:lnTo>
                  <a:lnTo>
                    <a:pt x="1080846" y="233437"/>
                  </a:lnTo>
                  <a:lnTo>
                    <a:pt x="1046747" y="205130"/>
                  </a:lnTo>
                  <a:lnTo>
                    <a:pt x="1011336" y="178408"/>
                  </a:lnTo>
                  <a:lnTo>
                    <a:pt x="974668" y="153325"/>
                  </a:lnTo>
                  <a:lnTo>
                    <a:pt x="936797" y="129935"/>
                  </a:lnTo>
                  <a:lnTo>
                    <a:pt x="897778" y="108292"/>
                  </a:lnTo>
                  <a:lnTo>
                    <a:pt x="857665" y="88453"/>
                  </a:lnTo>
                  <a:lnTo>
                    <a:pt x="816513" y="70470"/>
                  </a:lnTo>
                  <a:lnTo>
                    <a:pt x="774377" y="54399"/>
                  </a:lnTo>
                  <a:lnTo>
                    <a:pt x="731311" y="40293"/>
                  </a:lnTo>
                  <a:lnTo>
                    <a:pt x="687369" y="28208"/>
                  </a:lnTo>
                  <a:lnTo>
                    <a:pt x="642607" y="18199"/>
                  </a:lnTo>
                  <a:lnTo>
                    <a:pt x="597078" y="10318"/>
                  </a:lnTo>
                  <a:lnTo>
                    <a:pt x="550837" y="4622"/>
                  </a:lnTo>
                  <a:lnTo>
                    <a:pt x="503939" y="1164"/>
                  </a:lnTo>
                  <a:lnTo>
                    <a:pt x="456438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3148" y="984503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79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3836" y="1153667"/>
              <a:ext cx="925068" cy="92506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425450" y="9144000"/>
            <a:ext cx="53340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2800" dirty="0">
                <a:solidFill>
                  <a:schemeClr val="bg1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24</a:t>
            </a:fld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EBB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231542"/>
              </p:ext>
            </p:extLst>
          </p:nvPr>
        </p:nvGraphicFramePr>
        <p:xfrm>
          <a:off x="1850453" y="976185"/>
          <a:ext cx="14607539" cy="28706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194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634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23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23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23748">
                <a:tc>
                  <a:txBody>
                    <a:bodyPr/>
                    <a:lstStyle/>
                    <a:p>
                      <a:pPr marR="85090" algn="l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400" b="1" spc="-5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Направление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расходов</a:t>
                      </a:r>
                      <a:r>
                        <a:rPr lang="ru-RU"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                                                                                                     млн.руб.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24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956944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65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65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78105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65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22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377825" indent="-287655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Расходы,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связанные с  создание, обустройством, содержанием мест накопления ТКО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377825" marR="1914525" indent="-287020">
                        <a:lnSpc>
                          <a:spcPct val="100000"/>
                        </a:lnSpc>
                        <a:buFont typeface="Wingdings"/>
                        <a:buNone/>
                        <a:tabLst>
                          <a:tab pos="377825" algn="l"/>
                          <a:tab pos="378460" algn="l"/>
                        </a:tabLst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985519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00797E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809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797E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1998">
                <a:tc>
                  <a:txBody>
                    <a:bodyPr/>
                    <a:lstStyle/>
                    <a:p>
                      <a:pPr marL="377825" marR="1914525" indent="-287020">
                        <a:lnSpc>
                          <a:spcPct val="100000"/>
                        </a:lnSpc>
                        <a:buFont typeface="Wingdings" pitchFamily="2" charset="2"/>
                        <a:buChar char="ü"/>
                        <a:tabLst>
                          <a:tab pos="377825" algn="l"/>
                          <a:tab pos="378460" algn="l"/>
                        </a:tabLst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Ликвидация несанкционированных свалок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5519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9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5,5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79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0037"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66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984250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621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 marL="80962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621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79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35202" y="223519"/>
            <a:ext cx="70586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</a:t>
            </a:r>
            <a:r>
              <a:rPr sz="2400" dirty="0">
                <a:solidFill>
                  <a:srgbClr val="00A2AA"/>
                </a:solidFill>
              </a:rPr>
              <a:t>ОХРАНУ ОКРУЖАЮЩЕЙ</a:t>
            </a:r>
            <a:r>
              <a:rPr sz="2400" spc="-2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СРЕДЫ</a:t>
            </a:r>
            <a:endParaRPr sz="2400" dirty="0"/>
          </a:p>
        </p:txBody>
      </p:sp>
      <p:grpSp>
        <p:nvGrpSpPr>
          <p:cNvPr id="10" name="object 10"/>
          <p:cNvGrpSpPr/>
          <p:nvPr/>
        </p:nvGrpSpPr>
        <p:grpSpPr>
          <a:xfrm>
            <a:off x="0" y="915924"/>
            <a:ext cx="1797050" cy="2089785"/>
            <a:chOff x="0" y="915924"/>
            <a:chExt cx="1797050" cy="2089785"/>
          </a:xfrm>
        </p:grpSpPr>
        <p:sp>
          <p:nvSpPr>
            <p:cNvPr id="11" name="object 11"/>
            <p:cNvSpPr/>
            <p:nvPr/>
          </p:nvSpPr>
          <p:spPr>
            <a:xfrm>
              <a:off x="0" y="1101852"/>
              <a:ext cx="1282065" cy="1903730"/>
            </a:xfrm>
            <a:custGeom>
              <a:avLst/>
              <a:gdLst/>
              <a:ahLst/>
              <a:cxnLst/>
              <a:rect l="l" t="t" r="r" b="b"/>
              <a:pathLst>
                <a:path w="1282065" h="1903730">
                  <a:moveTo>
                    <a:pt x="329946" y="0"/>
                  </a:moveTo>
                  <a:lnTo>
                    <a:pt x="282444" y="1164"/>
                  </a:lnTo>
                  <a:lnTo>
                    <a:pt x="235546" y="4622"/>
                  </a:lnTo>
                  <a:lnTo>
                    <a:pt x="189305" y="10318"/>
                  </a:lnTo>
                  <a:lnTo>
                    <a:pt x="143776" y="18199"/>
                  </a:lnTo>
                  <a:lnTo>
                    <a:pt x="99014" y="28208"/>
                  </a:lnTo>
                  <a:lnTo>
                    <a:pt x="55072" y="40293"/>
                  </a:lnTo>
                  <a:lnTo>
                    <a:pt x="12006" y="54399"/>
                  </a:lnTo>
                  <a:lnTo>
                    <a:pt x="0" y="1844497"/>
                  </a:lnTo>
                  <a:lnTo>
                    <a:pt x="12006" y="1849076"/>
                  </a:lnTo>
                  <a:lnTo>
                    <a:pt x="55072" y="1863182"/>
                  </a:lnTo>
                  <a:lnTo>
                    <a:pt x="99014" y="1875267"/>
                  </a:lnTo>
                  <a:lnTo>
                    <a:pt x="143776" y="1885276"/>
                  </a:lnTo>
                  <a:lnTo>
                    <a:pt x="189305" y="1893157"/>
                  </a:lnTo>
                  <a:lnTo>
                    <a:pt x="235546" y="1898853"/>
                  </a:lnTo>
                  <a:lnTo>
                    <a:pt x="282444" y="1902311"/>
                  </a:lnTo>
                  <a:lnTo>
                    <a:pt x="329946" y="1903476"/>
                  </a:lnTo>
                  <a:lnTo>
                    <a:pt x="377447" y="1902311"/>
                  </a:lnTo>
                  <a:lnTo>
                    <a:pt x="424345" y="1898853"/>
                  </a:lnTo>
                  <a:lnTo>
                    <a:pt x="470586" y="1893157"/>
                  </a:lnTo>
                  <a:lnTo>
                    <a:pt x="516115" y="1885276"/>
                  </a:lnTo>
                  <a:lnTo>
                    <a:pt x="560877" y="1875267"/>
                  </a:lnTo>
                  <a:lnTo>
                    <a:pt x="604819" y="1863182"/>
                  </a:lnTo>
                  <a:lnTo>
                    <a:pt x="647885" y="1849076"/>
                  </a:lnTo>
                  <a:lnTo>
                    <a:pt x="690021" y="1833005"/>
                  </a:lnTo>
                  <a:lnTo>
                    <a:pt x="731173" y="1815022"/>
                  </a:lnTo>
                  <a:lnTo>
                    <a:pt x="771286" y="1795183"/>
                  </a:lnTo>
                  <a:lnTo>
                    <a:pt x="810305" y="1773540"/>
                  </a:lnTo>
                  <a:lnTo>
                    <a:pt x="848176" y="1750150"/>
                  </a:lnTo>
                  <a:lnTo>
                    <a:pt x="884844" y="1725067"/>
                  </a:lnTo>
                  <a:lnTo>
                    <a:pt x="920255" y="1698345"/>
                  </a:lnTo>
                  <a:lnTo>
                    <a:pt x="954354" y="1670038"/>
                  </a:lnTo>
                  <a:lnTo>
                    <a:pt x="987088" y="1640201"/>
                  </a:lnTo>
                  <a:lnTo>
                    <a:pt x="1018400" y="1608889"/>
                  </a:lnTo>
                  <a:lnTo>
                    <a:pt x="1048237" y="1576157"/>
                  </a:lnTo>
                  <a:lnTo>
                    <a:pt x="1076545" y="1542058"/>
                  </a:lnTo>
                  <a:lnTo>
                    <a:pt x="1103268" y="1506647"/>
                  </a:lnTo>
                  <a:lnTo>
                    <a:pt x="1128352" y="1469979"/>
                  </a:lnTo>
                  <a:lnTo>
                    <a:pt x="1151743" y="1432108"/>
                  </a:lnTo>
                  <a:lnTo>
                    <a:pt x="1173386" y="1393089"/>
                  </a:lnTo>
                  <a:lnTo>
                    <a:pt x="1193226" y="1352976"/>
                  </a:lnTo>
                  <a:lnTo>
                    <a:pt x="1211210" y="1311824"/>
                  </a:lnTo>
                  <a:lnTo>
                    <a:pt x="1227282" y="1269687"/>
                  </a:lnTo>
                  <a:lnTo>
                    <a:pt x="1241388" y="1226620"/>
                  </a:lnTo>
                  <a:lnTo>
                    <a:pt x="1253473" y="1182678"/>
                  </a:lnTo>
                  <a:lnTo>
                    <a:pt x="1263483" y="1137914"/>
                  </a:lnTo>
                  <a:lnTo>
                    <a:pt x="1271364" y="1092383"/>
                  </a:lnTo>
                  <a:lnTo>
                    <a:pt x="1277061" y="1046141"/>
                  </a:lnTo>
                  <a:lnTo>
                    <a:pt x="1280519" y="999241"/>
                  </a:lnTo>
                  <a:lnTo>
                    <a:pt x="1281684" y="951738"/>
                  </a:lnTo>
                  <a:lnTo>
                    <a:pt x="1280519" y="904234"/>
                  </a:lnTo>
                  <a:lnTo>
                    <a:pt x="1277061" y="857334"/>
                  </a:lnTo>
                  <a:lnTo>
                    <a:pt x="1271364" y="811092"/>
                  </a:lnTo>
                  <a:lnTo>
                    <a:pt x="1263483" y="765561"/>
                  </a:lnTo>
                  <a:lnTo>
                    <a:pt x="1253473" y="720797"/>
                  </a:lnTo>
                  <a:lnTo>
                    <a:pt x="1241388" y="676855"/>
                  </a:lnTo>
                  <a:lnTo>
                    <a:pt x="1227282" y="633788"/>
                  </a:lnTo>
                  <a:lnTo>
                    <a:pt x="1211210" y="591651"/>
                  </a:lnTo>
                  <a:lnTo>
                    <a:pt x="1193226" y="550499"/>
                  </a:lnTo>
                  <a:lnTo>
                    <a:pt x="1173386" y="510386"/>
                  </a:lnTo>
                  <a:lnTo>
                    <a:pt x="1151743" y="471367"/>
                  </a:lnTo>
                  <a:lnTo>
                    <a:pt x="1128352" y="433496"/>
                  </a:lnTo>
                  <a:lnTo>
                    <a:pt x="1103268" y="396828"/>
                  </a:lnTo>
                  <a:lnTo>
                    <a:pt x="1076545" y="361417"/>
                  </a:lnTo>
                  <a:lnTo>
                    <a:pt x="1048237" y="327318"/>
                  </a:lnTo>
                  <a:lnTo>
                    <a:pt x="1018400" y="294586"/>
                  </a:lnTo>
                  <a:lnTo>
                    <a:pt x="987088" y="263274"/>
                  </a:lnTo>
                  <a:lnTo>
                    <a:pt x="954354" y="233437"/>
                  </a:lnTo>
                  <a:lnTo>
                    <a:pt x="920255" y="205130"/>
                  </a:lnTo>
                  <a:lnTo>
                    <a:pt x="884844" y="178408"/>
                  </a:lnTo>
                  <a:lnTo>
                    <a:pt x="848176" y="153325"/>
                  </a:lnTo>
                  <a:lnTo>
                    <a:pt x="810305" y="129935"/>
                  </a:lnTo>
                  <a:lnTo>
                    <a:pt x="771286" y="108292"/>
                  </a:lnTo>
                  <a:lnTo>
                    <a:pt x="731173" y="88453"/>
                  </a:lnTo>
                  <a:lnTo>
                    <a:pt x="690021" y="70470"/>
                  </a:lnTo>
                  <a:lnTo>
                    <a:pt x="647885" y="54399"/>
                  </a:lnTo>
                  <a:lnTo>
                    <a:pt x="604819" y="40293"/>
                  </a:lnTo>
                  <a:lnTo>
                    <a:pt x="560877" y="28208"/>
                  </a:lnTo>
                  <a:lnTo>
                    <a:pt x="516115" y="18199"/>
                  </a:lnTo>
                  <a:lnTo>
                    <a:pt x="470586" y="10318"/>
                  </a:lnTo>
                  <a:lnTo>
                    <a:pt x="424345" y="4622"/>
                  </a:lnTo>
                  <a:lnTo>
                    <a:pt x="377447" y="1164"/>
                  </a:lnTo>
                  <a:lnTo>
                    <a:pt x="329946" y="0"/>
                  </a:lnTo>
                  <a:close/>
                </a:path>
              </a:pathLst>
            </a:custGeom>
            <a:solidFill>
              <a:srgbClr val="68C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4548" y="915924"/>
              <a:ext cx="1222375" cy="1222375"/>
            </a:xfrm>
            <a:custGeom>
              <a:avLst/>
              <a:gdLst/>
              <a:ahLst/>
              <a:cxnLst/>
              <a:rect l="l" t="t" r="r" b="b"/>
              <a:pathLst>
                <a:path w="1222375" h="1222375">
                  <a:moveTo>
                    <a:pt x="611124" y="0"/>
                  </a:moveTo>
                  <a:lnTo>
                    <a:pt x="563364" y="1838"/>
                  </a:lnTo>
                  <a:lnTo>
                    <a:pt x="516611" y="7262"/>
                  </a:lnTo>
                  <a:lnTo>
                    <a:pt x="470998" y="16137"/>
                  </a:lnTo>
                  <a:lnTo>
                    <a:pt x="426663" y="28326"/>
                  </a:lnTo>
                  <a:lnTo>
                    <a:pt x="383740" y="43695"/>
                  </a:lnTo>
                  <a:lnTo>
                    <a:pt x="342366" y="62106"/>
                  </a:lnTo>
                  <a:lnTo>
                    <a:pt x="302677" y="83424"/>
                  </a:lnTo>
                  <a:lnTo>
                    <a:pt x="264809" y="107514"/>
                  </a:lnTo>
                  <a:lnTo>
                    <a:pt x="228896" y="134240"/>
                  </a:lnTo>
                  <a:lnTo>
                    <a:pt x="195076" y="163466"/>
                  </a:lnTo>
                  <a:lnTo>
                    <a:pt x="163484" y="195056"/>
                  </a:lnTo>
                  <a:lnTo>
                    <a:pt x="134256" y="228875"/>
                  </a:lnTo>
                  <a:lnTo>
                    <a:pt x="107528" y="264786"/>
                  </a:lnTo>
                  <a:lnTo>
                    <a:pt x="83436" y="302655"/>
                  </a:lnTo>
                  <a:lnTo>
                    <a:pt x="62115" y="342344"/>
                  </a:lnTo>
                  <a:lnTo>
                    <a:pt x="43701" y="383719"/>
                  </a:lnTo>
                  <a:lnTo>
                    <a:pt x="28331" y="426644"/>
                  </a:lnTo>
                  <a:lnTo>
                    <a:pt x="16140" y="470982"/>
                  </a:lnTo>
                  <a:lnTo>
                    <a:pt x="7263" y="516599"/>
                  </a:lnTo>
                  <a:lnTo>
                    <a:pt x="1838" y="563358"/>
                  </a:lnTo>
                  <a:lnTo>
                    <a:pt x="0" y="611124"/>
                  </a:lnTo>
                  <a:lnTo>
                    <a:pt x="1838" y="658889"/>
                  </a:lnTo>
                  <a:lnTo>
                    <a:pt x="7263" y="705648"/>
                  </a:lnTo>
                  <a:lnTo>
                    <a:pt x="16140" y="751265"/>
                  </a:lnTo>
                  <a:lnTo>
                    <a:pt x="28331" y="795603"/>
                  </a:lnTo>
                  <a:lnTo>
                    <a:pt x="43701" y="838528"/>
                  </a:lnTo>
                  <a:lnTo>
                    <a:pt x="62115" y="879903"/>
                  </a:lnTo>
                  <a:lnTo>
                    <a:pt x="83436" y="919592"/>
                  </a:lnTo>
                  <a:lnTo>
                    <a:pt x="107528" y="957461"/>
                  </a:lnTo>
                  <a:lnTo>
                    <a:pt x="134256" y="993372"/>
                  </a:lnTo>
                  <a:lnTo>
                    <a:pt x="163484" y="1027191"/>
                  </a:lnTo>
                  <a:lnTo>
                    <a:pt x="195076" y="1058781"/>
                  </a:lnTo>
                  <a:lnTo>
                    <a:pt x="228896" y="1088007"/>
                  </a:lnTo>
                  <a:lnTo>
                    <a:pt x="264809" y="1114733"/>
                  </a:lnTo>
                  <a:lnTo>
                    <a:pt x="302677" y="1138823"/>
                  </a:lnTo>
                  <a:lnTo>
                    <a:pt x="342366" y="1160141"/>
                  </a:lnTo>
                  <a:lnTo>
                    <a:pt x="383740" y="1178552"/>
                  </a:lnTo>
                  <a:lnTo>
                    <a:pt x="426663" y="1193921"/>
                  </a:lnTo>
                  <a:lnTo>
                    <a:pt x="470998" y="1206110"/>
                  </a:lnTo>
                  <a:lnTo>
                    <a:pt x="516611" y="1214985"/>
                  </a:lnTo>
                  <a:lnTo>
                    <a:pt x="563364" y="1220409"/>
                  </a:lnTo>
                  <a:lnTo>
                    <a:pt x="611124" y="1222248"/>
                  </a:lnTo>
                  <a:lnTo>
                    <a:pt x="658889" y="1220409"/>
                  </a:lnTo>
                  <a:lnTo>
                    <a:pt x="705648" y="1214985"/>
                  </a:lnTo>
                  <a:lnTo>
                    <a:pt x="751265" y="1206110"/>
                  </a:lnTo>
                  <a:lnTo>
                    <a:pt x="795603" y="1193921"/>
                  </a:lnTo>
                  <a:lnTo>
                    <a:pt x="838528" y="1178552"/>
                  </a:lnTo>
                  <a:lnTo>
                    <a:pt x="879903" y="1160141"/>
                  </a:lnTo>
                  <a:lnTo>
                    <a:pt x="919592" y="1138823"/>
                  </a:lnTo>
                  <a:lnTo>
                    <a:pt x="957461" y="1114733"/>
                  </a:lnTo>
                  <a:lnTo>
                    <a:pt x="993372" y="1088007"/>
                  </a:lnTo>
                  <a:lnTo>
                    <a:pt x="1027191" y="1058781"/>
                  </a:lnTo>
                  <a:lnTo>
                    <a:pt x="1058781" y="1027191"/>
                  </a:lnTo>
                  <a:lnTo>
                    <a:pt x="1088007" y="993372"/>
                  </a:lnTo>
                  <a:lnTo>
                    <a:pt x="1114733" y="957461"/>
                  </a:lnTo>
                  <a:lnTo>
                    <a:pt x="1138823" y="919592"/>
                  </a:lnTo>
                  <a:lnTo>
                    <a:pt x="1160141" y="879903"/>
                  </a:lnTo>
                  <a:lnTo>
                    <a:pt x="1178552" y="838528"/>
                  </a:lnTo>
                  <a:lnTo>
                    <a:pt x="1193921" y="795603"/>
                  </a:lnTo>
                  <a:lnTo>
                    <a:pt x="1206110" y="751265"/>
                  </a:lnTo>
                  <a:lnTo>
                    <a:pt x="1214985" y="705648"/>
                  </a:lnTo>
                  <a:lnTo>
                    <a:pt x="1220409" y="658889"/>
                  </a:lnTo>
                  <a:lnTo>
                    <a:pt x="1222247" y="611124"/>
                  </a:lnTo>
                  <a:lnTo>
                    <a:pt x="1220409" y="563358"/>
                  </a:lnTo>
                  <a:lnTo>
                    <a:pt x="1214985" y="516599"/>
                  </a:lnTo>
                  <a:lnTo>
                    <a:pt x="1206110" y="470982"/>
                  </a:lnTo>
                  <a:lnTo>
                    <a:pt x="1193921" y="426644"/>
                  </a:lnTo>
                  <a:lnTo>
                    <a:pt x="1178552" y="383719"/>
                  </a:lnTo>
                  <a:lnTo>
                    <a:pt x="1160141" y="342344"/>
                  </a:lnTo>
                  <a:lnTo>
                    <a:pt x="1138823" y="302655"/>
                  </a:lnTo>
                  <a:lnTo>
                    <a:pt x="1114733" y="264786"/>
                  </a:lnTo>
                  <a:lnTo>
                    <a:pt x="1088007" y="228875"/>
                  </a:lnTo>
                  <a:lnTo>
                    <a:pt x="1058781" y="195056"/>
                  </a:lnTo>
                  <a:lnTo>
                    <a:pt x="1027191" y="163466"/>
                  </a:lnTo>
                  <a:lnTo>
                    <a:pt x="993372" y="134240"/>
                  </a:lnTo>
                  <a:lnTo>
                    <a:pt x="957461" y="107514"/>
                  </a:lnTo>
                  <a:lnTo>
                    <a:pt x="919592" y="83424"/>
                  </a:lnTo>
                  <a:lnTo>
                    <a:pt x="879903" y="62106"/>
                  </a:lnTo>
                  <a:lnTo>
                    <a:pt x="838528" y="43695"/>
                  </a:lnTo>
                  <a:lnTo>
                    <a:pt x="795603" y="28326"/>
                  </a:lnTo>
                  <a:lnTo>
                    <a:pt x="751265" y="16137"/>
                  </a:lnTo>
                  <a:lnTo>
                    <a:pt x="705648" y="7262"/>
                  </a:lnTo>
                  <a:lnTo>
                    <a:pt x="658889" y="1838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4859" y="1120140"/>
              <a:ext cx="771144" cy="77114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778254" y="6952233"/>
            <a:ext cx="72834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в</a:t>
            </a:r>
            <a:r>
              <a:rPr sz="16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2021-</a:t>
            </a:r>
            <a:endParaRPr sz="1600" dirty="0">
              <a:latin typeface="Century Gothic"/>
              <a:cs typeface="Century Gothic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2023</a:t>
            </a:r>
            <a:r>
              <a:rPr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годах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273050" y="9144000"/>
            <a:ext cx="45720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2800" dirty="0">
                <a:solidFill>
                  <a:schemeClr val="bg1"/>
                </a:solidFill>
              </a:rPr>
              <a:pPr marL="38100">
                <a:lnSpc>
                  <a:spcPct val="100000"/>
                </a:lnSpc>
                <a:spcBef>
                  <a:spcPts val="110"/>
                </a:spcBef>
              </a:pPr>
              <a:t>25</a:t>
            </a:fld>
            <a:endParaRPr sz="28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105400"/>
            <a:ext cx="2540508" cy="139445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863850" y="55626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8080"/>
                </a:solidFill>
                <a:latin typeface="Century Gothic" pitchFamily="34" charset="0"/>
              </a:rPr>
              <a:t>ИНИЦИАТИВНОЕ БЮДЖЕТИРОВАНИЕ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87650" y="6400800"/>
            <a:ext cx="1341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8080"/>
                </a:solidFill>
                <a:latin typeface="Century Gothic" pitchFamily="34" charset="0"/>
              </a:rPr>
              <a:t>В СООТВЕТСТВИИ С ПОСТАНОВЛЕНИЕМ Правительства Челябинской области, в целях развития гражданского общества, ежегодно муниципальным образованиям предоставляется межбюджетный трансферт на реализацию инициативных проектов, в 2025 году финансирование составит 8,9 млн.руб.</a:t>
            </a: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388850493"/>
              </p:ext>
            </p:extLst>
          </p:nvPr>
        </p:nvGraphicFramePr>
        <p:xfrm>
          <a:off x="2038698" y="7324130"/>
          <a:ext cx="6468186" cy="1924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A6D393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A6D393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7416" y="3336035"/>
            <a:ext cx="10852785" cy="4471670"/>
          </a:xfrm>
          <a:custGeom>
            <a:avLst/>
            <a:gdLst/>
            <a:ahLst/>
            <a:cxnLst/>
            <a:rect l="l" t="t" r="r" b="b"/>
            <a:pathLst>
              <a:path w="10852785" h="4471670">
                <a:moveTo>
                  <a:pt x="10852403" y="0"/>
                </a:moveTo>
                <a:lnTo>
                  <a:pt x="0" y="0"/>
                </a:lnTo>
                <a:lnTo>
                  <a:pt x="0" y="4471415"/>
                </a:lnTo>
                <a:lnTo>
                  <a:pt x="10852403" y="4471415"/>
                </a:lnTo>
                <a:lnTo>
                  <a:pt x="10852403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18452" y="3483990"/>
            <a:ext cx="10534650" cy="414318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 algn="ctr">
              <a:lnSpc>
                <a:spcPct val="101099"/>
              </a:lnSpc>
              <a:spcBef>
                <a:spcPts val="10"/>
              </a:spcBef>
            </a:pPr>
            <a:r>
              <a:rPr sz="6600" b="1" dirty="0">
                <a:solidFill>
                  <a:srgbClr val="FFFFFF"/>
                </a:solidFill>
                <a:latin typeface="Century Gothic"/>
                <a:cs typeface="Century Gothic"/>
              </a:rPr>
              <a:t>СТРУКТУРА</a:t>
            </a:r>
            <a:r>
              <a:rPr sz="66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ru-RU" sz="6600" b="1" dirty="0">
                <a:solidFill>
                  <a:srgbClr val="FFFFFF"/>
                </a:solidFill>
                <a:latin typeface="Century Gothic"/>
                <a:cs typeface="Century Gothic"/>
              </a:rPr>
              <a:t>МЕСТНОГО </a:t>
            </a:r>
            <a:r>
              <a:rPr sz="6600" b="1" dirty="0">
                <a:solidFill>
                  <a:srgbClr val="FFFFFF"/>
                </a:solidFill>
                <a:latin typeface="Century Gothic"/>
                <a:cs typeface="Century Gothic"/>
              </a:rPr>
              <a:t>  БЮДЖЕТА В</a:t>
            </a:r>
            <a:r>
              <a:rPr sz="66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6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РАЗРЕЗЕ</a:t>
            </a:r>
            <a:endParaRPr sz="6600" dirty="0">
              <a:latin typeface="Century Gothic"/>
              <a:cs typeface="Century Gothic"/>
            </a:endParaRPr>
          </a:p>
          <a:p>
            <a:pPr marL="1080770" marR="1075690" algn="ctr">
              <a:lnSpc>
                <a:spcPts val="8000"/>
              </a:lnSpc>
              <a:spcBef>
                <a:spcPts val="275"/>
              </a:spcBef>
            </a:pPr>
            <a:r>
              <a:rPr lang="ru-RU" sz="6600" b="1" dirty="0">
                <a:solidFill>
                  <a:srgbClr val="FFFFFF"/>
                </a:solidFill>
                <a:latin typeface="Century Gothic"/>
                <a:cs typeface="Century Gothic"/>
              </a:rPr>
              <a:t>МУНИЦИПАЛЬНЫХ</a:t>
            </a:r>
            <a:r>
              <a:rPr sz="6600" b="1" dirty="0">
                <a:solidFill>
                  <a:srgbClr val="FFFFFF"/>
                </a:solidFill>
                <a:latin typeface="Century Gothic"/>
                <a:cs typeface="Century Gothic"/>
              </a:rPr>
              <a:t>  </a:t>
            </a:r>
            <a:r>
              <a:rPr sz="6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ПРОГРАММ</a:t>
            </a:r>
            <a:endParaRPr sz="6600" dirty="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28501" y="293623"/>
            <a:ext cx="4078604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УПРАВЛЕНИЕ </a:t>
            </a:r>
            <a:r>
              <a:rPr sz="23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FFFFFF"/>
                </a:solidFill>
                <a:latin typeface="Century Gothic"/>
                <a:cs typeface="Century Gothic"/>
              </a:rPr>
              <a:t>ФИНАНСОВ</a:t>
            </a:r>
            <a:endParaRPr sz="23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689460" y="644143"/>
            <a:ext cx="4017010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" dirty="0"/>
              <a:t>АДМИНИСТРАЦИИ</a:t>
            </a:r>
            <a:br>
              <a:rPr lang="ru-RU" spc="-10" dirty="0"/>
            </a:br>
            <a:r>
              <a:rPr lang="ru-RU" spc="-10" dirty="0"/>
              <a:t>КАРАБАШСКОГО</a:t>
            </a:r>
            <a:br>
              <a:rPr lang="ru-RU" spc="-10" dirty="0"/>
            </a:br>
            <a:r>
              <a:rPr lang="ru-RU" spc="-10" dirty="0"/>
              <a:t>ГОРОДСКОГО</a:t>
            </a:r>
            <a:br>
              <a:rPr lang="ru-RU" spc="-10" dirty="0"/>
            </a:br>
            <a:r>
              <a:rPr lang="ru-RU" spc="-10" dirty="0"/>
              <a:t>ОКРУГА</a:t>
            </a:r>
            <a:endParaRPr spc="-5" dirty="0"/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4050" y="380999"/>
            <a:ext cx="1371600" cy="191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850" y="9220200"/>
            <a:ext cx="63119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31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5807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РЕАЛИЗАЦИЮ </a:t>
            </a:r>
            <a:r>
              <a:rPr lang="ru-RU" sz="2400" dirty="0">
                <a:solidFill>
                  <a:srgbClr val="00A2AA"/>
                </a:solidFill>
              </a:rPr>
              <a:t>МУНИЦИПАЛЬНЫХ </a:t>
            </a:r>
            <a:r>
              <a:rPr sz="240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ПРОГРАММ </a:t>
            </a:r>
            <a:r>
              <a:rPr sz="2400" dirty="0">
                <a:solidFill>
                  <a:srgbClr val="00A2AA"/>
                </a:solidFill>
              </a:rPr>
              <a:t> В </a:t>
            </a:r>
            <a:r>
              <a:rPr sz="2400" spc="-5" dirty="0">
                <a:solidFill>
                  <a:srgbClr val="00A2AA"/>
                </a:solidFill>
              </a:rPr>
              <a:t>202</a:t>
            </a:r>
            <a:r>
              <a:rPr lang="ru-RU" sz="2400" spc="-5" dirty="0">
                <a:solidFill>
                  <a:srgbClr val="00A2AA"/>
                </a:solidFill>
              </a:rPr>
              <a:t>5</a:t>
            </a:r>
            <a:r>
              <a:rPr sz="2400" spc="-5" dirty="0">
                <a:solidFill>
                  <a:srgbClr val="00A2AA"/>
                </a:solidFill>
              </a:rPr>
              <a:t>-202</a:t>
            </a:r>
            <a:r>
              <a:rPr lang="ru-RU" sz="2400" spc="-5" dirty="0">
                <a:solidFill>
                  <a:srgbClr val="00A2AA"/>
                </a:solidFill>
              </a:rPr>
              <a:t>7</a:t>
            </a:r>
            <a:r>
              <a:rPr sz="2400" spc="114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ГОДАХ</a:t>
            </a:r>
            <a:endParaRPr sz="2400" dirty="0"/>
          </a:p>
        </p:txBody>
      </p:sp>
      <p:sp>
        <p:nvSpPr>
          <p:cNvPr id="157" name="object 157"/>
          <p:cNvSpPr txBox="1"/>
          <p:nvPr/>
        </p:nvSpPr>
        <p:spPr>
          <a:xfrm>
            <a:off x="15644876" y="2658618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17%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15649193" y="8433917"/>
            <a:ext cx="4781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17%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14735683" y="3170046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18%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4566772" y="6068948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19%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4761210" y="9016695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19%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3850873" y="2643885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12%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3912850" y="2819400"/>
            <a:ext cx="2276475" cy="2949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5675">
              <a:lnSpc>
                <a:spcPts val="2205"/>
              </a:lnSpc>
            </a:pPr>
            <a:r>
              <a:rPr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13805662" y="5465826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13%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4065250" y="5257800"/>
            <a:ext cx="1904999" cy="764953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784985">
              <a:lnSpc>
                <a:spcPct val="100000"/>
              </a:lnSpc>
              <a:spcBef>
                <a:spcPts val="805"/>
              </a:spcBef>
            </a:pPr>
            <a:endParaRPr sz="1800" dirty="0">
              <a:latin typeface="Century Gothic"/>
              <a:cs typeface="Century Gothic"/>
            </a:endParaRPr>
          </a:p>
          <a:p>
            <a:pPr marL="951865">
              <a:lnSpc>
                <a:spcPct val="100000"/>
              </a:lnSpc>
              <a:spcBef>
                <a:spcPts val="630"/>
              </a:spcBef>
            </a:pPr>
            <a:r>
              <a:rPr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3805662" y="8470493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14%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14065250" y="8839200"/>
            <a:ext cx="2255520" cy="409086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955675">
              <a:lnSpc>
                <a:spcPct val="100000"/>
              </a:lnSpc>
              <a:spcBef>
                <a:spcPts val="370"/>
              </a:spcBef>
            </a:pPr>
            <a:r>
              <a:rPr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2000" b="1" spc="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2000" dirty="0">
              <a:latin typeface="Century Gothic"/>
              <a:cs typeface="Century Gothic"/>
            </a:endParaRPr>
          </a:p>
        </p:txBody>
      </p:sp>
      <p:pic>
        <p:nvPicPr>
          <p:cNvPr id="16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0" name="Диаграмма 169"/>
          <p:cNvGraphicFramePr/>
          <p:nvPr>
            <p:extLst>
              <p:ext uri="{D42A27DB-BD31-4B8C-83A1-F6EECF244321}">
                <p14:modId xmlns:p14="http://schemas.microsoft.com/office/powerpoint/2010/main" val="2175920680"/>
              </p:ext>
            </p:extLst>
          </p:nvPr>
        </p:nvGraphicFramePr>
        <p:xfrm>
          <a:off x="13608050" y="304800"/>
          <a:ext cx="2976034" cy="2542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1" name="Диаграмма 170"/>
          <p:cNvGraphicFramePr/>
          <p:nvPr>
            <p:extLst>
              <p:ext uri="{D42A27DB-BD31-4B8C-83A1-F6EECF244321}">
                <p14:modId xmlns:p14="http://schemas.microsoft.com/office/powerpoint/2010/main" val="2790908812"/>
              </p:ext>
            </p:extLst>
          </p:nvPr>
        </p:nvGraphicFramePr>
        <p:xfrm>
          <a:off x="13531850" y="3124200"/>
          <a:ext cx="31284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2" name="Диаграмма 171"/>
          <p:cNvGraphicFramePr/>
          <p:nvPr>
            <p:extLst>
              <p:ext uri="{D42A27DB-BD31-4B8C-83A1-F6EECF244321}">
                <p14:modId xmlns:p14="http://schemas.microsoft.com/office/powerpoint/2010/main" val="3297020517"/>
              </p:ext>
            </p:extLst>
          </p:nvPr>
        </p:nvGraphicFramePr>
        <p:xfrm>
          <a:off x="13684250" y="6172200"/>
          <a:ext cx="3204634" cy="2695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335842" y="71040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млн.руб.</a:t>
            </a:r>
          </a:p>
        </p:txBody>
      </p:sp>
      <p:graphicFrame>
        <p:nvGraphicFramePr>
          <p:cNvPr id="23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51771"/>
              </p:ext>
            </p:extLst>
          </p:nvPr>
        </p:nvGraphicFramePr>
        <p:xfrm>
          <a:off x="1462634" y="1066915"/>
          <a:ext cx="11953329" cy="83058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1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175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88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88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88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75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600" b="1" spc="-10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Наименование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муниципальной</a:t>
                      </a:r>
                      <a:r>
                        <a:rPr lang="ru-RU" sz="1600" b="1" spc="-10" baseline="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1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программы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solidFill>
                      <a:srgbClr val="70B95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60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Капитальное строительство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37,5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74,1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99,4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D03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Развитие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системы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образования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245,4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239,4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238,9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6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A6D39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Социальная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поддержка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населения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185,8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190,0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193,3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Развитие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дошкольного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образования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114,8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112,1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113,2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2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03314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Содержание и развитие муниципального хозяйства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334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26,8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35,0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2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03314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Развитие культуры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33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71,7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73,0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71,7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8590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7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14236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Развитие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дорожного хозяйства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97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38,6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27,9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27,9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48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Развитие физической </a:t>
                      </a:r>
                      <a:r>
                        <a:rPr sz="1600" spc="-10" dirty="0" err="1">
                          <a:latin typeface="Century Gothic"/>
                          <a:cs typeface="Century Gothic"/>
                        </a:rPr>
                        <a:t>культуры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 массового </a:t>
                      </a:r>
                      <a:r>
                        <a:rPr sz="1600" spc="9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спорта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18,3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21,5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18,4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Поддержка социально-ориентированных некоммерческих организаций</a:t>
                      </a:r>
                      <a:endParaRPr lang="ru-RU"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Повышение пожарной безопасности</a:t>
                      </a:r>
                    </a:p>
                  </a:txBody>
                  <a:tcPr marL="0" marR="0" marT="4889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7,6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6,0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6,0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229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Оказание молодым</a:t>
                      </a:r>
                      <a:r>
                        <a:rPr lang="ru-RU" sz="1600" spc="-10" baseline="0" dirty="0">
                          <a:latin typeface="Century Gothic"/>
                          <a:cs typeface="Century Gothic"/>
                        </a:rPr>
                        <a:t> семьям государственной поддержки для улучшения жилищных условий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60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Формирование комфортной 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городской среды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93,1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9,8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9,7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5235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Создание благоприятных условий  в целях привлечения медицинских работников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95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029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Развитие молодежной политики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413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Развитие садоводческих и огороднических некоммерческих товариществ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5303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99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Улучшение условий охраны труда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  <a:spcBef>
                          <a:spcPts val="9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  <a:spcBef>
                          <a:spcPts val="9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  <a:spcBef>
                          <a:spcPts val="90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489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3919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Обеспечение мероприятий в области гражданской обороны</a:t>
                      </a:r>
                      <a:r>
                        <a:rPr lang="ru-RU" sz="1600" baseline="0" dirty="0">
                          <a:latin typeface="Century Gothic"/>
                          <a:cs typeface="Century Gothic"/>
                        </a:rPr>
                        <a:t> и экологии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13,3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11,2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>
                      <a:solidFill>
                        <a:srgbClr val="70B953"/>
                      </a:solidFill>
                      <a:prstDash val="solid"/>
                    </a:lnL>
                    <a:lnR w="28575">
                      <a:solidFill>
                        <a:srgbClr val="70B953"/>
                      </a:solidFill>
                      <a:prstDash val="solid"/>
                    </a:lnR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11,2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>
                      <a:solidFill>
                        <a:srgbClr val="70B953"/>
                      </a:solidFill>
                      <a:prstDash val="solid"/>
                    </a:lnL>
                    <a:lnT w="28575">
                      <a:solidFill>
                        <a:srgbClr val="70B953"/>
                      </a:solidFill>
                      <a:prstDash val="soli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3719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3919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Обеспечение общественной безопасности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2,6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1,6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3719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3919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Поддержка инициативных проектов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8,9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8,4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8,0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3719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90" marR="13919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Формирование доступной среды для инвалидов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0,0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lang="ru-RU" sz="1800" dirty="0">
                          <a:latin typeface="Century Gothic"/>
                          <a:cs typeface="Century Gothic"/>
                        </a:rPr>
                        <a:t>0,1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70B95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3775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ru-RU" sz="2000" dirty="0">
                          <a:latin typeface="Century Gothic"/>
                          <a:cs typeface="Century Gothic"/>
                        </a:rPr>
                        <a:t>858,0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ru-RU" sz="2000" dirty="0">
                          <a:latin typeface="Century Gothic"/>
                          <a:cs typeface="Century Gothic"/>
                        </a:rPr>
                        <a:t>808,9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0B95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ru-RU" sz="2000" dirty="0">
                          <a:latin typeface="Century Gothic"/>
                          <a:cs typeface="Century Gothic"/>
                        </a:rPr>
                        <a:t>841,5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28575">
                      <a:solidFill>
                        <a:srgbClr val="FFFFFF"/>
                      </a:solidFill>
                      <a:prstDash val="solid"/>
                    </a:lnL>
                    <a:lnT w="28575" cap="flat" cmpd="sng" algn="ctr">
                      <a:solidFill>
                        <a:srgbClr val="70B9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70B95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73050" y="9220200"/>
            <a:ext cx="7124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32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93553"/>
              </p:ext>
            </p:extLst>
          </p:nvPr>
        </p:nvGraphicFramePr>
        <p:xfrm>
          <a:off x="1231226" y="1551876"/>
          <a:ext cx="8957307" cy="620553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99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15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15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15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156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9156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72947">
                <a:tc>
                  <a:txBody>
                    <a:bodyPr/>
                    <a:lstStyle/>
                    <a:p>
                      <a:pPr marL="827405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0" dirty="0" err="1">
                          <a:latin typeface="Century Gothic" pitchFamily="34" charset="0"/>
                        </a:rPr>
                        <a:t>Наименование</a:t>
                      </a:r>
                      <a:r>
                        <a:rPr sz="1600" spc="50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М</a:t>
                      </a:r>
                      <a:r>
                        <a:rPr sz="1600" spc="-5" dirty="0">
                          <a:latin typeface="Century Gothic" pitchFamily="34" charset="0"/>
                        </a:rPr>
                        <a:t>П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23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1125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945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600" dirty="0" err="1">
                          <a:latin typeface="Century Gothic" pitchFamily="34" charset="0"/>
                        </a:rPr>
                        <a:t>Развитие</a:t>
                      </a:r>
                      <a:r>
                        <a:rPr sz="1600" spc="-2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25" dirty="0">
                          <a:latin typeface="Century Gothic" pitchFamily="34" charset="0"/>
                        </a:rPr>
                        <a:t> системы</a:t>
                      </a:r>
                      <a:r>
                        <a:rPr lang="ru-RU" sz="1600" spc="-25" baseline="0" dirty="0">
                          <a:latin typeface="Century Gothic" pitchFamily="34" charset="0"/>
                        </a:rPr>
                        <a:t> </a:t>
                      </a:r>
                      <a:r>
                        <a:rPr sz="1600" dirty="0" err="1">
                          <a:latin typeface="Century Gothic" pitchFamily="34" charset="0"/>
                        </a:rPr>
                        <a:t>образования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43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201,9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09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en-US" sz="1600" spc="-5" dirty="0">
                          <a:latin typeface="Century Gothic" pitchFamily="34" charset="0"/>
                        </a:rPr>
                        <a:t>245,2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09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245,4</a:t>
                      </a:r>
                    </a:p>
                  </a:txBody>
                  <a:tcPr marL="0" marR="0" marT="1009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239,4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096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238,9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0965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945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600" dirty="0" err="1">
                          <a:latin typeface="Century Gothic" pitchFamily="34" charset="0"/>
                        </a:rPr>
                        <a:t>Развитие</a:t>
                      </a:r>
                      <a:r>
                        <a:rPr sz="1600" spc="-2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0" baseline="0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dirty="0">
                          <a:latin typeface="Century Gothic" pitchFamily="34" charset="0"/>
                        </a:rPr>
                        <a:t>дошкольного  образования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43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100,6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en-US" sz="1600" spc="-5" dirty="0">
                          <a:latin typeface="Century Gothic" pitchFamily="34" charset="0"/>
                        </a:rPr>
                        <a:t>109,3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114,8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112,1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113,2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5679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600" dirty="0">
                          <a:latin typeface="Century Gothic" pitchFamily="34" charset="0"/>
                        </a:rPr>
                        <a:t>Социальная </a:t>
                      </a:r>
                      <a:r>
                        <a:rPr sz="1600" dirty="0" err="1">
                          <a:latin typeface="Century Gothic" pitchFamily="34" charset="0"/>
                        </a:rPr>
                        <a:t>поддержка</a:t>
                      </a:r>
                      <a:r>
                        <a:rPr sz="1600" spc="-6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dirty="0">
                          <a:latin typeface="Century Gothic" pitchFamily="34" charset="0"/>
                        </a:rPr>
                        <a:t>населения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12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158,2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600" spc="-5" dirty="0">
                          <a:latin typeface="Century Gothic" pitchFamily="34" charset="0"/>
                        </a:rPr>
                        <a:t>215,4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185,8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190,0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193,3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945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600" dirty="0">
                          <a:latin typeface="Century Gothic" pitchFamily="34" charset="0"/>
                        </a:rPr>
                        <a:t>Развитие</a:t>
                      </a:r>
                      <a:r>
                        <a:rPr sz="1600" spc="-25" dirty="0">
                          <a:latin typeface="Century Gothic" pitchFamily="34" charset="0"/>
                        </a:rPr>
                        <a:t> </a:t>
                      </a:r>
                      <a:r>
                        <a:rPr sz="1600" dirty="0">
                          <a:latin typeface="Century Gothic" pitchFamily="34" charset="0"/>
                        </a:rPr>
                        <a:t>культуры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43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58,1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en-US" sz="1600" spc="-5" dirty="0">
                          <a:latin typeface="Century Gothic" pitchFamily="34" charset="0"/>
                        </a:rPr>
                        <a:t>67,0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71,7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73,0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71,7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0160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23028">
                <a:tc>
                  <a:txBody>
                    <a:bodyPr/>
                    <a:lstStyle/>
                    <a:p>
                      <a:pPr marL="91440" marR="474980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sz="1600" dirty="0">
                          <a:latin typeface="Century Gothic" pitchFamily="34" charset="0"/>
                        </a:rPr>
                        <a:t>Развитие </a:t>
                      </a:r>
                      <a:r>
                        <a:rPr sz="1600" spc="-5" dirty="0">
                          <a:latin typeface="Century Gothic" pitchFamily="34" charset="0"/>
                        </a:rPr>
                        <a:t>физической </a:t>
                      </a:r>
                      <a:r>
                        <a:rPr sz="1600" dirty="0">
                          <a:latin typeface="Century Gothic" pitchFamily="34" charset="0"/>
                        </a:rPr>
                        <a:t>культуры</a:t>
                      </a:r>
                      <a:r>
                        <a:rPr sz="1600" spc="-150" dirty="0">
                          <a:latin typeface="Century Gothic" pitchFamily="34" charset="0"/>
                        </a:rPr>
                        <a:t> </a:t>
                      </a:r>
                      <a:r>
                        <a:rPr sz="1600" dirty="0">
                          <a:latin typeface="Century Gothic" pitchFamily="34" charset="0"/>
                        </a:rPr>
                        <a:t>и  спорта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19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11,7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spc="-5" dirty="0">
                          <a:latin typeface="Century Gothic" pitchFamily="34" charset="0"/>
                        </a:rPr>
                        <a:t>18,8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18,3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21,5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18,4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519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Поддержка социально ориентированных некоммерческих организаций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3,5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2,8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3,1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3,1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3,1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17278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Организация временной трудовой занятости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908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0,5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10" dirty="0">
                          <a:latin typeface="Century Gothic" pitchFamily="34" charset="0"/>
                        </a:rPr>
                        <a:t>0,6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Крепкая семья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9080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600" dirty="0">
                          <a:latin typeface="Century Gothic" pitchFamily="34" charset="0"/>
                          <a:cs typeface="Century Gothic"/>
                        </a:rPr>
                        <a:t>0</a:t>
                      </a: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3100">
                <a:tc>
                  <a:txBody>
                    <a:bodyPr/>
                    <a:lstStyle/>
                    <a:p>
                      <a:pPr marL="145351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600" b="1" spc="-5" dirty="0">
                          <a:latin typeface="Century Gothic" pitchFamily="34" charset="0"/>
                        </a:rPr>
                        <a:t>ВСЕГО,</a:t>
                      </a:r>
                      <a:r>
                        <a:rPr sz="1600" b="1" spc="-10" dirty="0">
                          <a:latin typeface="Century Gothic" pitchFamily="34" charset="0"/>
                        </a:rPr>
                        <a:t> млн.рублей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23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600" b="1" spc="-10" dirty="0">
                          <a:latin typeface="Century Gothic" pitchFamily="34" charset="0"/>
                        </a:rPr>
                        <a:t>534,52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en-US" sz="1600" b="1" spc="-10" dirty="0">
                          <a:latin typeface="Century Gothic" pitchFamily="34" charset="0"/>
                        </a:rPr>
                        <a:t>659,1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600" b="1" dirty="0">
                          <a:latin typeface="Century Gothic" pitchFamily="34" charset="0"/>
                          <a:cs typeface="Century Gothic"/>
                        </a:rPr>
                        <a:t>639,1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600" b="1" dirty="0">
                          <a:latin typeface="Century Gothic" pitchFamily="34" charset="0"/>
                          <a:cs typeface="Century Gothic"/>
                        </a:rPr>
                        <a:t>639,1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600" b="1" dirty="0">
                          <a:latin typeface="Century Gothic" pitchFamily="34" charset="0"/>
                          <a:cs typeface="Century Gothic"/>
                        </a:rPr>
                        <a:t>638,6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16839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048308" y="182626"/>
            <a:ext cx="12809855" cy="1205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РЕАЛИЗАЦИЮ </a:t>
            </a:r>
            <a:r>
              <a:rPr lang="ru-RU" sz="2400" b="1" dirty="0">
                <a:solidFill>
                  <a:srgbClr val="00A2AA"/>
                </a:solidFill>
                <a:latin typeface="Century Gothic"/>
                <a:cs typeface="Century Gothic"/>
              </a:rPr>
              <a:t>МУНИЦИПАЛЬНЫХ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ПРОГРАММ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250" dirty="0">
              <a:latin typeface="Century Gothic"/>
              <a:cs typeface="Century Gothic"/>
            </a:endParaRPr>
          </a:p>
          <a:p>
            <a:pPr marL="961390">
              <a:lnSpc>
                <a:spcPct val="100000"/>
              </a:lnSpc>
            </a:pPr>
            <a:r>
              <a:rPr lang="ru-RU" sz="2000" b="1" dirty="0">
                <a:solidFill>
                  <a:srgbClr val="00A2AA"/>
                </a:solidFill>
                <a:latin typeface="Century Gothic"/>
                <a:cs typeface="Century Gothic"/>
              </a:rPr>
              <a:t>МУНИЦИПАЛЬНЫЕ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 ПРОГРАММЫ </a:t>
            </a:r>
            <a:r>
              <a:rPr sz="20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СОЦИАЛЬНОЙ</a:t>
            </a:r>
            <a:r>
              <a:rPr sz="2000" b="1" spc="-8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НАПРАВЛЕННОСТИ</a:t>
            </a:r>
            <a:endParaRPr sz="2000" dirty="0">
              <a:latin typeface="Century Gothic"/>
              <a:cs typeface="Century Gothi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631428" y="1937783"/>
            <a:ext cx="1035050" cy="6551424"/>
            <a:chOff x="10585767" y="3195717"/>
            <a:chExt cx="1035050" cy="5789730"/>
          </a:xfrm>
        </p:grpSpPr>
        <p:sp>
          <p:nvSpPr>
            <p:cNvPr id="10" name="object 10"/>
            <p:cNvSpPr/>
            <p:nvPr/>
          </p:nvSpPr>
          <p:spPr>
            <a:xfrm>
              <a:off x="10585767" y="4947038"/>
              <a:ext cx="1035050" cy="4038409"/>
            </a:xfrm>
            <a:custGeom>
              <a:avLst/>
              <a:gdLst/>
              <a:ahLst/>
              <a:cxnLst/>
              <a:rect l="l" t="t" r="r" b="b"/>
              <a:pathLst>
                <a:path w="1035050" h="1870075">
                  <a:moveTo>
                    <a:pt x="1034796" y="0"/>
                  </a:moveTo>
                  <a:lnTo>
                    <a:pt x="0" y="0"/>
                  </a:lnTo>
                  <a:lnTo>
                    <a:pt x="0" y="1869948"/>
                  </a:lnTo>
                  <a:lnTo>
                    <a:pt x="1034796" y="1869948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585767" y="3195717"/>
              <a:ext cx="1035050" cy="1757283"/>
            </a:xfrm>
            <a:custGeom>
              <a:avLst/>
              <a:gdLst/>
              <a:ahLst/>
              <a:cxnLst/>
              <a:rect l="l" t="t" r="r" b="b"/>
              <a:pathLst>
                <a:path w="1035050" h="3390900">
                  <a:moveTo>
                    <a:pt x="1034796" y="0"/>
                  </a:moveTo>
                  <a:lnTo>
                    <a:pt x="0" y="0"/>
                  </a:lnTo>
                  <a:lnTo>
                    <a:pt x="0" y="3390899"/>
                  </a:lnTo>
                  <a:lnTo>
                    <a:pt x="1034796" y="3390899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1999978" y="2971549"/>
            <a:ext cx="1036319" cy="5512823"/>
            <a:chOff x="12007850" y="2663017"/>
            <a:chExt cx="1036319" cy="6129787"/>
          </a:xfrm>
        </p:grpSpPr>
        <p:sp>
          <p:nvSpPr>
            <p:cNvPr id="13" name="object 13"/>
            <p:cNvSpPr/>
            <p:nvPr/>
          </p:nvSpPr>
          <p:spPr>
            <a:xfrm>
              <a:off x="12007850" y="5377760"/>
              <a:ext cx="1036319" cy="3415044"/>
            </a:xfrm>
            <a:custGeom>
              <a:avLst/>
              <a:gdLst/>
              <a:ahLst/>
              <a:cxnLst/>
              <a:rect l="l" t="t" r="r" b="b"/>
              <a:pathLst>
                <a:path w="1036319" h="1940559">
                  <a:moveTo>
                    <a:pt x="1036320" y="0"/>
                  </a:moveTo>
                  <a:lnTo>
                    <a:pt x="0" y="0"/>
                  </a:lnTo>
                  <a:lnTo>
                    <a:pt x="0" y="1940052"/>
                  </a:lnTo>
                  <a:lnTo>
                    <a:pt x="1036320" y="1940052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007850" y="2663017"/>
              <a:ext cx="1036319" cy="3003871"/>
            </a:xfrm>
            <a:custGeom>
              <a:avLst/>
              <a:gdLst/>
              <a:ahLst/>
              <a:cxnLst/>
              <a:rect l="l" t="t" r="r" b="b"/>
              <a:pathLst>
                <a:path w="1036319" h="3560445">
                  <a:moveTo>
                    <a:pt x="1036320" y="0"/>
                  </a:moveTo>
                  <a:lnTo>
                    <a:pt x="0" y="0"/>
                  </a:lnTo>
                  <a:lnTo>
                    <a:pt x="0" y="3560064"/>
                  </a:lnTo>
                  <a:lnTo>
                    <a:pt x="1036320" y="3560064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13379450" y="6906165"/>
            <a:ext cx="1036319" cy="1578208"/>
          </a:xfrm>
          <a:custGeom>
            <a:avLst/>
            <a:gdLst/>
            <a:ahLst/>
            <a:cxnLst/>
            <a:rect l="l" t="t" r="r" b="b"/>
            <a:pathLst>
              <a:path w="1036319" h="2127884">
                <a:moveTo>
                  <a:pt x="1036320" y="0"/>
                </a:moveTo>
                <a:lnTo>
                  <a:pt x="0" y="0"/>
                </a:lnTo>
                <a:lnTo>
                  <a:pt x="0" y="2127504"/>
                </a:lnTo>
                <a:lnTo>
                  <a:pt x="1036320" y="2127504"/>
                </a:lnTo>
                <a:lnTo>
                  <a:pt x="1036320" y="0"/>
                </a:lnTo>
                <a:close/>
              </a:path>
            </a:pathLst>
          </a:custGeom>
          <a:solidFill>
            <a:srgbClr val="AE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374623" y="4444500"/>
            <a:ext cx="1036319" cy="2678830"/>
          </a:xfrm>
          <a:custGeom>
            <a:avLst/>
            <a:gdLst/>
            <a:ahLst/>
            <a:cxnLst/>
            <a:rect l="l" t="t" r="r" b="b"/>
            <a:pathLst>
              <a:path w="1036319" h="3872865">
                <a:moveTo>
                  <a:pt x="1036320" y="0"/>
                </a:moveTo>
                <a:lnTo>
                  <a:pt x="0" y="0"/>
                </a:lnTo>
                <a:lnTo>
                  <a:pt x="0" y="3872484"/>
                </a:lnTo>
                <a:lnTo>
                  <a:pt x="1036320" y="3872484"/>
                </a:lnTo>
                <a:lnTo>
                  <a:pt x="103632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4674850" y="4660900"/>
            <a:ext cx="1041146" cy="3855191"/>
            <a:chOff x="14670023" y="2552700"/>
            <a:chExt cx="1041146" cy="5757302"/>
          </a:xfrm>
        </p:grpSpPr>
        <p:sp>
          <p:nvSpPr>
            <p:cNvPr id="19" name="object 19"/>
            <p:cNvSpPr/>
            <p:nvPr/>
          </p:nvSpPr>
          <p:spPr>
            <a:xfrm>
              <a:off x="14674850" y="4405853"/>
              <a:ext cx="1036319" cy="3904149"/>
            </a:xfrm>
            <a:custGeom>
              <a:avLst/>
              <a:gdLst/>
              <a:ahLst/>
              <a:cxnLst/>
              <a:rect l="l" t="t" r="r" b="b"/>
              <a:pathLst>
                <a:path w="1036319" h="2115820">
                  <a:moveTo>
                    <a:pt x="1036320" y="0"/>
                  </a:moveTo>
                  <a:lnTo>
                    <a:pt x="0" y="0"/>
                  </a:lnTo>
                  <a:lnTo>
                    <a:pt x="0" y="2115312"/>
                  </a:lnTo>
                  <a:lnTo>
                    <a:pt x="1036320" y="2115312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70023" y="2552700"/>
              <a:ext cx="1036319" cy="3984907"/>
            </a:xfrm>
            <a:custGeom>
              <a:avLst/>
              <a:gdLst/>
              <a:ahLst/>
              <a:cxnLst/>
              <a:rect l="l" t="t" r="r" b="b"/>
              <a:pathLst>
                <a:path w="1036319" h="3766185">
                  <a:moveTo>
                    <a:pt x="1036320" y="0"/>
                  </a:moveTo>
                  <a:lnTo>
                    <a:pt x="0" y="0"/>
                  </a:lnTo>
                  <a:lnTo>
                    <a:pt x="0" y="3765804"/>
                  </a:lnTo>
                  <a:lnTo>
                    <a:pt x="1036320" y="3765804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5929428" y="4109435"/>
            <a:ext cx="1040312" cy="4382285"/>
            <a:chOff x="15960161" y="-136032"/>
            <a:chExt cx="1040312" cy="8742302"/>
          </a:xfrm>
        </p:grpSpPr>
        <p:sp>
          <p:nvSpPr>
            <p:cNvPr id="22" name="object 22"/>
            <p:cNvSpPr/>
            <p:nvPr/>
          </p:nvSpPr>
          <p:spPr>
            <a:xfrm>
              <a:off x="15965423" y="6184389"/>
              <a:ext cx="1035050" cy="2421881"/>
            </a:xfrm>
            <a:custGeom>
              <a:avLst/>
              <a:gdLst/>
              <a:ahLst/>
              <a:cxnLst/>
              <a:rect l="l" t="t" r="r" b="b"/>
              <a:pathLst>
                <a:path w="1035050" h="2249804">
                  <a:moveTo>
                    <a:pt x="1034796" y="0"/>
                  </a:moveTo>
                  <a:lnTo>
                    <a:pt x="0" y="0"/>
                  </a:lnTo>
                  <a:lnTo>
                    <a:pt x="0" y="2249424"/>
                  </a:lnTo>
                  <a:lnTo>
                    <a:pt x="1034796" y="2249424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960161" y="-136032"/>
              <a:ext cx="1035050" cy="7278646"/>
            </a:xfrm>
            <a:custGeom>
              <a:avLst/>
              <a:gdLst/>
              <a:ahLst/>
              <a:cxnLst/>
              <a:rect l="l" t="t" r="r" b="b"/>
              <a:pathLst>
                <a:path w="1035050" h="3822700">
                  <a:moveTo>
                    <a:pt x="1034796" y="0"/>
                  </a:moveTo>
                  <a:lnTo>
                    <a:pt x="0" y="0"/>
                  </a:lnTo>
                  <a:lnTo>
                    <a:pt x="0" y="3822191"/>
                  </a:lnTo>
                  <a:lnTo>
                    <a:pt x="1034796" y="3822191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0864850" y="8534400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360909" y="854913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656056" y="854913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951202" y="854913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246220" y="854913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56022" y="1314681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1660,7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17821" y="1999659"/>
            <a:ext cx="108648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5" dirty="0" smtClean="0">
                <a:solidFill>
                  <a:srgbClr val="AEABAB"/>
                </a:solidFill>
                <a:latin typeface="Century Gothic"/>
                <a:cs typeface="Century Gothic"/>
              </a:rPr>
              <a:t>1309,1</a:t>
            </a:r>
            <a:endParaRPr sz="2000" dirty="0">
              <a:latin typeface="Century Gothic"/>
              <a:cs typeface="Century Gothic"/>
            </a:endParaRPr>
          </a:p>
          <a:p>
            <a:pPr marL="2286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396649" y="2958215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Century Gothic"/>
                <a:cs typeface="Century Gothic"/>
              </a:rPr>
              <a:t>858,0</a:t>
            </a:r>
            <a:endParaRPr sz="20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626288" y="3419351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808,9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 err="1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909108" y="3106817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841,5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 err="1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663764" y="2971549"/>
            <a:ext cx="970378" cy="550792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5778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455"/>
              </a:spcBef>
            </a:pPr>
            <a:r>
              <a:rPr lang="ru-RU"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32</a:t>
            </a:r>
            <a:r>
              <a:rPr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999977" y="3267235"/>
            <a:ext cx="1036319" cy="771365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276225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2175"/>
              </a:spcBef>
            </a:pPr>
            <a:r>
              <a:rPr lang="en-US" sz="3200" b="1" spc="5" dirty="0" smtClean="0">
                <a:solidFill>
                  <a:srgbClr val="FFFFFF"/>
                </a:solidFill>
                <a:latin typeface="Century Gothic"/>
                <a:cs typeface="Century Gothic"/>
              </a:rPr>
              <a:t>50</a:t>
            </a:r>
            <a:r>
              <a:rPr sz="3200" b="1" spc="5" dirty="0" smtClean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368911" y="3652917"/>
            <a:ext cx="1036319" cy="1077218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800" dirty="0">
              <a:latin typeface="Times New Roman"/>
              <a:cs typeface="Times New Roman"/>
            </a:endParaRPr>
          </a:p>
          <a:p>
            <a:pPr marL="106680">
              <a:lnSpc>
                <a:spcPct val="100000"/>
              </a:lnSpc>
              <a:spcBef>
                <a:spcPts val="5"/>
              </a:spcBef>
            </a:pPr>
            <a:r>
              <a:rPr lang="ru-RU"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74</a:t>
            </a:r>
            <a:r>
              <a:rPr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665659" y="4109435"/>
            <a:ext cx="1036319" cy="1110560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4000" dirty="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  <a:spcBef>
                <a:spcPts val="5"/>
              </a:spcBef>
            </a:pPr>
            <a:r>
              <a:rPr lang="ru-RU" sz="3200" b="1" dirty="0">
                <a:solidFill>
                  <a:srgbClr val="FFFFFF"/>
                </a:solidFill>
                <a:latin typeface="Century Gothic"/>
                <a:cs typeface="Century Gothic"/>
              </a:rPr>
              <a:t>79</a:t>
            </a:r>
            <a:r>
              <a:rPr sz="3200" b="1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32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952470" y="3791736"/>
            <a:ext cx="999490" cy="493725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127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5"/>
              </a:spcBef>
            </a:pPr>
            <a:r>
              <a:rPr lang="ru-RU" sz="3200" b="1" spc="5" dirty="0">
                <a:solidFill>
                  <a:srgbClr val="FFFFFF"/>
                </a:solidFill>
                <a:latin typeface="Century Gothic"/>
                <a:cs typeface="Century Gothic"/>
              </a:rPr>
              <a:t>80%</a:t>
            </a:r>
            <a:endParaRPr sz="3200" dirty="0">
              <a:latin typeface="Century Gothic"/>
              <a:cs typeface="Century Gothic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24255" y="393191"/>
            <a:ext cx="1671955" cy="1670685"/>
            <a:chOff x="524255" y="393191"/>
            <a:chExt cx="1671955" cy="1670685"/>
          </a:xfrm>
        </p:grpSpPr>
        <p:sp>
          <p:nvSpPr>
            <p:cNvPr id="41" name="object 41"/>
            <p:cNvSpPr/>
            <p:nvPr/>
          </p:nvSpPr>
          <p:spPr>
            <a:xfrm>
              <a:off x="749807" y="659891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64" y="1836"/>
                  </a:lnTo>
                  <a:lnTo>
                    <a:pt x="516611" y="7255"/>
                  </a:lnTo>
                  <a:lnTo>
                    <a:pt x="470998" y="16121"/>
                  </a:lnTo>
                  <a:lnTo>
                    <a:pt x="426663" y="28299"/>
                  </a:lnTo>
                  <a:lnTo>
                    <a:pt x="383740" y="43651"/>
                  </a:lnTo>
                  <a:lnTo>
                    <a:pt x="342366" y="62044"/>
                  </a:lnTo>
                  <a:lnTo>
                    <a:pt x="302677" y="83340"/>
                  </a:lnTo>
                  <a:lnTo>
                    <a:pt x="264809" y="107404"/>
                  </a:lnTo>
                  <a:lnTo>
                    <a:pt x="228896" y="134100"/>
                  </a:lnTo>
                  <a:lnTo>
                    <a:pt x="195076" y="163293"/>
                  </a:lnTo>
                  <a:lnTo>
                    <a:pt x="163484" y="194847"/>
                  </a:lnTo>
                  <a:lnTo>
                    <a:pt x="134256" y="228626"/>
                  </a:lnTo>
                  <a:lnTo>
                    <a:pt x="107528" y="264494"/>
                  </a:lnTo>
                  <a:lnTo>
                    <a:pt x="83436" y="302316"/>
                  </a:lnTo>
                  <a:lnTo>
                    <a:pt x="62115" y="341955"/>
                  </a:lnTo>
                  <a:lnTo>
                    <a:pt x="43701" y="383277"/>
                  </a:lnTo>
                  <a:lnTo>
                    <a:pt x="28331" y="426144"/>
                  </a:lnTo>
                  <a:lnTo>
                    <a:pt x="16140" y="470422"/>
                  </a:lnTo>
                  <a:lnTo>
                    <a:pt x="7263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3" y="704748"/>
                  </a:lnTo>
                  <a:lnTo>
                    <a:pt x="16140" y="750301"/>
                  </a:lnTo>
                  <a:lnTo>
                    <a:pt x="28331" y="794579"/>
                  </a:lnTo>
                  <a:lnTo>
                    <a:pt x="43701" y="837446"/>
                  </a:lnTo>
                  <a:lnTo>
                    <a:pt x="62115" y="878768"/>
                  </a:lnTo>
                  <a:lnTo>
                    <a:pt x="83436" y="918407"/>
                  </a:lnTo>
                  <a:lnTo>
                    <a:pt x="107528" y="956229"/>
                  </a:lnTo>
                  <a:lnTo>
                    <a:pt x="134256" y="992097"/>
                  </a:lnTo>
                  <a:lnTo>
                    <a:pt x="163484" y="1025876"/>
                  </a:lnTo>
                  <a:lnTo>
                    <a:pt x="195076" y="1057430"/>
                  </a:lnTo>
                  <a:lnTo>
                    <a:pt x="228896" y="1086623"/>
                  </a:lnTo>
                  <a:lnTo>
                    <a:pt x="264809" y="1113319"/>
                  </a:lnTo>
                  <a:lnTo>
                    <a:pt x="302677" y="1137383"/>
                  </a:lnTo>
                  <a:lnTo>
                    <a:pt x="342366" y="1158679"/>
                  </a:lnTo>
                  <a:lnTo>
                    <a:pt x="383740" y="1177072"/>
                  </a:lnTo>
                  <a:lnTo>
                    <a:pt x="426663" y="1192424"/>
                  </a:lnTo>
                  <a:lnTo>
                    <a:pt x="470998" y="1204602"/>
                  </a:lnTo>
                  <a:lnTo>
                    <a:pt x="516611" y="1213468"/>
                  </a:lnTo>
                  <a:lnTo>
                    <a:pt x="563364" y="1218887"/>
                  </a:lnTo>
                  <a:lnTo>
                    <a:pt x="611124" y="1220724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A6D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255" y="393191"/>
              <a:ext cx="1671827" cy="1670303"/>
            </a:xfrm>
            <a:prstGeom prst="rect">
              <a:avLst/>
            </a:prstGeom>
          </p:spPr>
        </p:pic>
      </p:grp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850" y="9144000"/>
            <a:ext cx="685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33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8308" y="182626"/>
            <a:ext cx="12809855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РЕАЛИЗАЦИЮ </a:t>
            </a:r>
            <a:r>
              <a:rPr lang="ru-RU" sz="2400" b="1" dirty="0">
                <a:solidFill>
                  <a:srgbClr val="00A2AA"/>
                </a:solidFill>
                <a:latin typeface="Century Gothic"/>
                <a:cs typeface="Century Gothic"/>
              </a:rPr>
              <a:t>МУНИЦИПАЛЬНЫХ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ПРОГРАММ </a:t>
            </a:r>
            <a:endParaRPr sz="2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00" dirty="0">
              <a:latin typeface="Century Gothic"/>
              <a:cs typeface="Century Gothic"/>
            </a:endParaRPr>
          </a:p>
          <a:p>
            <a:pPr marL="1040765">
              <a:lnSpc>
                <a:spcPct val="100000"/>
              </a:lnSpc>
              <a:spcBef>
                <a:spcPts val="5"/>
              </a:spcBef>
            </a:pPr>
            <a:r>
              <a:rPr lang="ru-RU" sz="2000" b="1" dirty="0">
                <a:solidFill>
                  <a:srgbClr val="00856F"/>
                </a:solidFill>
                <a:latin typeface="Century Gothic"/>
                <a:cs typeface="Century Gothic"/>
              </a:rPr>
              <a:t>МУНИЦИПАЛЬНЫЕ</a:t>
            </a:r>
            <a:r>
              <a:rPr sz="2000" b="1" dirty="0">
                <a:solidFill>
                  <a:srgbClr val="00856F"/>
                </a:solidFill>
                <a:latin typeface="Century Gothic"/>
                <a:cs typeface="Century Gothic"/>
              </a:rPr>
              <a:t> ПРОГРАММЫ </a:t>
            </a:r>
            <a:r>
              <a:rPr sz="20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ПОДДЕРЖКИ </a:t>
            </a:r>
            <a:r>
              <a:rPr sz="2000" b="1" dirty="0">
                <a:solidFill>
                  <a:srgbClr val="00856F"/>
                </a:solidFill>
                <a:latin typeface="Century Gothic"/>
                <a:cs typeface="Century Gothic"/>
              </a:rPr>
              <a:t>ОТРАСЛЕЙ</a:t>
            </a:r>
            <a:r>
              <a:rPr sz="2000" b="1" spc="-114" dirty="0">
                <a:solidFill>
                  <a:srgbClr val="00856F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856F"/>
                </a:solidFill>
                <a:latin typeface="Century Gothic"/>
                <a:cs typeface="Century Gothic"/>
              </a:rPr>
              <a:t>ЭКОНОМИКИ</a:t>
            </a:r>
            <a:endParaRPr sz="2000" dirty="0">
              <a:latin typeface="Century Gothic"/>
              <a:cs typeface="Century Gothic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530808"/>
              </p:ext>
            </p:extLst>
          </p:nvPr>
        </p:nvGraphicFramePr>
        <p:xfrm>
          <a:off x="1328480" y="1595564"/>
          <a:ext cx="8559089" cy="56504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29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52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52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452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452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4523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64937">
                <a:tc>
                  <a:txBody>
                    <a:bodyPr/>
                    <a:lstStyle/>
                    <a:p>
                      <a:pPr marL="74104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10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Наименование</a:t>
                      </a:r>
                      <a:r>
                        <a:rPr sz="1600" b="1" spc="5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338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Капитальное строительство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065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610,64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162,3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37,5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74,1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99,4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3169">
                <a:tc>
                  <a:txBody>
                    <a:bodyPr/>
                    <a:lstStyle/>
                    <a:p>
                      <a:pPr marL="97790" marR="9398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Оказание молодым семьям государственной поддержки для улучшения жилищных условий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181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2,3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70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72969">
                <a:tc>
                  <a:txBody>
                    <a:bodyPr/>
                    <a:lstStyle/>
                    <a:p>
                      <a:pPr marL="91440" marR="453390">
                        <a:lnSpc>
                          <a:spcPct val="100000"/>
                        </a:lnSpc>
                        <a:spcBef>
                          <a:spcPts val="1380"/>
                        </a:spcBef>
                      </a:pPr>
                      <a:r>
                        <a:rPr sz="1600" dirty="0" err="1">
                          <a:latin typeface="Century Gothic"/>
                          <a:cs typeface="Century Gothic"/>
                        </a:rPr>
                        <a:t>Развитие</a:t>
                      </a:r>
                      <a:r>
                        <a:rPr sz="16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дорожного хозяйства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52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257,7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160,1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38,6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27,9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27,9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94283">
                <a:tc>
                  <a:txBody>
                    <a:bodyPr/>
                    <a:lstStyle/>
                    <a:p>
                      <a:pPr marL="97790" marR="41910"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Содержание и развитие муниципального хозяйства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733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50,2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139,3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13,3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26,8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35,0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46582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Развитие садоводческих и огороднических некоммерческих товариществ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255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65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11455" marB="0">
                    <a:lnL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4796">
                <a:tc>
                  <a:txBody>
                    <a:bodyPr/>
                    <a:lstStyle/>
                    <a:p>
                      <a:pPr marL="12814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ВСЕГО,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млн.рублей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920,74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en-US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464,0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Century Gothic"/>
                          <a:cs typeface="Century Gothic"/>
                        </a:rPr>
                        <a:t>91,5</a:t>
                      </a:r>
                      <a:endParaRPr sz="1600" b="1" dirty="0">
                        <a:solidFill>
                          <a:schemeClr val="bg1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164,3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33985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ap="flat" cmpd="sng" algn="ctr">
                      <a:solidFill>
                        <a:srgbClr val="0085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10785347" y="1903032"/>
            <a:ext cx="1035050" cy="5849830"/>
            <a:chOff x="10785347" y="3023616"/>
            <a:chExt cx="1035050" cy="4729226"/>
          </a:xfrm>
        </p:grpSpPr>
        <p:sp>
          <p:nvSpPr>
            <p:cNvPr id="10" name="object 10"/>
            <p:cNvSpPr/>
            <p:nvPr/>
          </p:nvSpPr>
          <p:spPr>
            <a:xfrm>
              <a:off x="10785347" y="4073652"/>
              <a:ext cx="1035050" cy="3679190"/>
            </a:xfrm>
            <a:custGeom>
              <a:avLst/>
              <a:gdLst/>
              <a:ahLst/>
              <a:cxnLst/>
              <a:rect l="l" t="t" r="r" b="b"/>
              <a:pathLst>
                <a:path w="1035050" h="3679190">
                  <a:moveTo>
                    <a:pt x="1034796" y="0"/>
                  </a:moveTo>
                  <a:lnTo>
                    <a:pt x="0" y="0"/>
                  </a:lnTo>
                  <a:lnTo>
                    <a:pt x="0" y="3678936"/>
                  </a:lnTo>
                  <a:lnTo>
                    <a:pt x="1034796" y="3678936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85347" y="3023616"/>
              <a:ext cx="1035050" cy="2552663"/>
            </a:xfrm>
            <a:custGeom>
              <a:avLst/>
              <a:gdLst/>
              <a:ahLst/>
              <a:cxnLst/>
              <a:rect l="l" t="t" r="r" b="b"/>
              <a:pathLst>
                <a:path w="1035050" h="1050289">
                  <a:moveTo>
                    <a:pt x="1034796" y="0"/>
                  </a:moveTo>
                  <a:lnTo>
                    <a:pt x="0" y="0"/>
                  </a:lnTo>
                  <a:lnTo>
                    <a:pt x="0" y="1050035"/>
                  </a:lnTo>
                  <a:lnTo>
                    <a:pt x="1034796" y="1050035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2008105" y="2522143"/>
            <a:ext cx="1110105" cy="5230698"/>
            <a:chOff x="12079223" y="4031231"/>
            <a:chExt cx="1038987" cy="3721611"/>
          </a:xfrm>
        </p:grpSpPr>
        <p:sp>
          <p:nvSpPr>
            <p:cNvPr id="13" name="object 13"/>
            <p:cNvSpPr/>
            <p:nvPr/>
          </p:nvSpPr>
          <p:spPr>
            <a:xfrm>
              <a:off x="12079223" y="5064913"/>
              <a:ext cx="1036319" cy="2687929"/>
            </a:xfrm>
            <a:custGeom>
              <a:avLst/>
              <a:gdLst/>
              <a:ahLst/>
              <a:cxnLst/>
              <a:rect l="l" t="t" r="r" b="b"/>
              <a:pathLst>
                <a:path w="1036319" h="3938270">
                  <a:moveTo>
                    <a:pt x="1036320" y="0"/>
                  </a:moveTo>
                  <a:lnTo>
                    <a:pt x="0" y="0"/>
                  </a:lnTo>
                  <a:lnTo>
                    <a:pt x="0" y="3938016"/>
                  </a:lnTo>
                  <a:lnTo>
                    <a:pt x="1036320" y="3938016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081891" y="4031231"/>
              <a:ext cx="1036319" cy="1327644"/>
            </a:xfrm>
            <a:custGeom>
              <a:avLst/>
              <a:gdLst/>
              <a:ahLst/>
              <a:cxnLst/>
              <a:rect l="l" t="t" r="r" b="b"/>
              <a:pathLst>
                <a:path w="1036319" h="1005839">
                  <a:moveTo>
                    <a:pt x="1036320" y="0"/>
                  </a:moveTo>
                  <a:lnTo>
                    <a:pt x="0" y="0"/>
                  </a:lnTo>
                  <a:lnTo>
                    <a:pt x="0" y="1005840"/>
                  </a:lnTo>
                  <a:lnTo>
                    <a:pt x="1036320" y="1005840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3374623" y="2978345"/>
            <a:ext cx="1050806" cy="4774750"/>
            <a:chOff x="13374623" y="3306335"/>
            <a:chExt cx="1050806" cy="4446760"/>
          </a:xfrm>
        </p:grpSpPr>
        <p:sp>
          <p:nvSpPr>
            <p:cNvPr id="16" name="object 16"/>
            <p:cNvSpPr/>
            <p:nvPr/>
          </p:nvSpPr>
          <p:spPr>
            <a:xfrm>
              <a:off x="13374623" y="3381755"/>
              <a:ext cx="1050806" cy="4371340"/>
            </a:xfrm>
            <a:custGeom>
              <a:avLst/>
              <a:gdLst/>
              <a:ahLst/>
              <a:cxnLst/>
              <a:rect l="l" t="t" r="r" b="b"/>
              <a:pathLst>
                <a:path w="1036319" h="4371340">
                  <a:moveTo>
                    <a:pt x="1036320" y="0"/>
                  </a:moveTo>
                  <a:lnTo>
                    <a:pt x="0" y="0"/>
                  </a:lnTo>
                  <a:lnTo>
                    <a:pt x="0" y="4370832"/>
                  </a:lnTo>
                  <a:lnTo>
                    <a:pt x="1036320" y="4370832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389110" y="3306335"/>
              <a:ext cx="1036319" cy="537085"/>
            </a:xfrm>
            <a:custGeom>
              <a:avLst/>
              <a:gdLst/>
              <a:ahLst/>
              <a:cxnLst/>
              <a:rect l="l" t="t" r="r" b="b"/>
              <a:pathLst>
                <a:path w="1036319" h="1022985">
                  <a:moveTo>
                    <a:pt x="1036320" y="0"/>
                  </a:moveTo>
                  <a:lnTo>
                    <a:pt x="0" y="0"/>
                  </a:lnTo>
                  <a:lnTo>
                    <a:pt x="0" y="1022603"/>
                  </a:lnTo>
                  <a:lnTo>
                    <a:pt x="1036320" y="1022603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4664938" y="3415857"/>
            <a:ext cx="1048148" cy="4336983"/>
            <a:chOff x="14645605" y="1942534"/>
            <a:chExt cx="1055654" cy="6661642"/>
          </a:xfrm>
        </p:grpSpPr>
        <p:sp>
          <p:nvSpPr>
            <p:cNvPr id="19" name="object 19"/>
            <p:cNvSpPr/>
            <p:nvPr/>
          </p:nvSpPr>
          <p:spPr>
            <a:xfrm>
              <a:off x="14645605" y="2385530"/>
              <a:ext cx="1036320" cy="6218646"/>
            </a:xfrm>
            <a:custGeom>
              <a:avLst/>
              <a:gdLst/>
              <a:ahLst/>
              <a:cxnLst/>
              <a:rect l="l" t="t" r="r" b="b"/>
              <a:pathLst>
                <a:path w="1036319" h="4337684">
                  <a:moveTo>
                    <a:pt x="1036320" y="0"/>
                  </a:moveTo>
                  <a:lnTo>
                    <a:pt x="0" y="0"/>
                  </a:lnTo>
                  <a:lnTo>
                    <a:pt x="0" y="4337304"/>
                  </a:lnTo>
                  <a:lnTo>
                    <a:pt x="1036320" y="4337304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64940" y="1942534"/>
              <a:ext cx="1036319" cy="442996"/>
            </a:xfrm>
            <a:custGeom>
              <a:avLst/>
              <a:gdLst/>
              <a:ahLst/>
              <a:cxnLst/>
              <a:rect l="l" t="t" r="r" b="b"/>
              <a:pathLst>
                <a:path w="1036319" h="951229">
                  <a:moveTo>
                    <a:pt x="1036320" y="0"/>
                  </a:moveTo>
                  <a:lnTo>
                    <a:pt x="0" y="0"/>
                  </a:lnTo>
                  <a:lnTo>
                    <a:pt x="0" y="950976"/>
                  </a:lnTo>
                  <a:lnTo>
                    <a:pt x="1036320" y="950976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5876241" y="3180421"/>
            <a:ext cx="1035050" cy="4550963"/>
            <a:chOff x="15965423" y="2293620"/>
            <a:chExt cx="1035050" cy="8595544"/>
          </a:xfrm>
        </p:grpSpPr>
        <p:sp>
          <p:nvSpPr>
            <p:cNvPr id="22" name="object 22"/>
            <p:cNvSpPr/>
            <p:nvPr/>
          </p:nvSpPr>
          <p:spPr>
            <a:xfrm>
              <a:off x="15965423" y="3396994"/>
              <a:ext cx="1035050" cy="7492170"/>
            </a:xfrm>
            <a:custGeom>
              <a:avLst/>
              <a:gdLst/>
              <a:ahLst/>
              <a:cxnLst/>
              <a:rect l="l" t="t" r="r" b="b"/>
              <a:pathLst>
                <a:path w="1035050" h="4356100">
                  <a:moveTo>
                    <a:pt x="1034796" y="0"/>
                  </a:moveTo>
                  <a:lnTo>
                    <a:pt x="0" y="0"/>
                  </a:lnTo>
                  <a:lnTo>
                    <a:pt x="0" y="4355592"/>
                  </a:lnTo>
                  <a:lnTo>
                    <a:pt x="1034796" y="4355592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965423" y="2293620"/>
              <a:ext cx="1035050" cy="1103630"/>
            </a:xfrm>
            <a:custGeom>
              <a:avLst/>
              <a:gdLst/>
              <a:ahLst/>
              <a:cxnLst/>
              <a:rect l="l" t="t" r="r" b="b"/>
              <a:pathLst>
                <a:path w="1035050" h="1103629">
                  <a:moveTo>
                    <a:pt x="1034796" y="0"/>
                  </a:moveTo>
                  <a:lnTo>
                    <a:pt x="0" y="0"/>
                  </a:lnTo>
                  <a:lnTo>
                    <a:pt x="0" y="1103376"/>
                  </a:lnTo>
                  <a:lnTo>
                    <a:pt x="1034796" y="1103376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1065891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360909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656056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951202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246220" y="7868539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787621" y="2648221"/>
            <a:ext cx="1035050" cy="610424"/>
          </a:xfrm>
          <a:prstGeom prst="rect">
            <a:avLst/>
          </a:prstGeom>
          <a:solidFill>
            <a:srgbClr val="00856F"/>
          </a:solidFill>
        </p:spPr>
        <p:txBody>
          <a:bodyPr vert="horz" wrap="square" lIns="0" tIns="238760" rIns="0" bIns="0" rtlCol="0">
            <a:spAutoFit/>
          </a:bodyPr>
          <a:lstStyle/>
          <a:p>
            <a:pPr marL="139700">
              <a:lnSpc>
                <a:spcPct val="100000"/>
              </a:lnSpc>
              <a:spcBef>
                <a:spcPts val="1880"/>
              </a:spcBef>
            </a:pPr>
            <a:r>
              <a:rPr lang="ru-RU"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55</a:t>
            </a:r>
            <a:r>
              <a:rPr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84165" y="2759926"/>
            <a:ext cx="1026550" cy="556563"/>
          </a:xfrm>
          <a:prstGeom prst="rect">
            <a:avLst/>
          </a:prstGeom>
          <a:solidFill>
            <a:srgbClr val="00856F"/>
          </a:solidFill>
        </p:spPr>
        <p:txBody>
          <a:bodyPr vert="horz" wrap="square" lIns="0" tIns="185420" rIns="0" bIns="0" rtlCol="0">
            <a:spAutoFit/>
          </a:bodyPr>
          <a:lstStyle/>
          <a:p>
            <a:pPr marL="145415">
              <a:lnSpc>
                <a:spcPct val="100000"/>
              </a:lnSpc>
              <a:spcBef>
                <a:spcPts val="1460"/>
              </a:spcBef>
            </a:pPr>
            <a:r>
              <a:rPr lang="en-US" sz="24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35,4</a:t>
            </a:r>
            <a:r>
              <a:rPr sz="24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675169" y="3308836"/>
            <a:ext cx="1028950" cy="578363"/>
          </a:xfrm>
          <a:prstGeom prst="rect">
            <a:avLst/>
          </a:prstGeom>
          <a:solidFill>
            <a:srgbClr val="00856F"/>
          </a:solidFill>
        </p:spPr>
        <p:txBody>
          <a:bodyPr vert="horz" wrap="square" lIns="0" tIns="207010" rIns="0" bIns="0" rtlCol="0">
            <a:spAutoFit/>
          </a:bodyPr>
          <a:lstStyle/>
          <a:p>
            <a:pPr marL="123189">
              <a:lnSpc>
                <a:spcPct val="100000"/>
              </a:lnSpc>
              <a:spcBef>
                <a:spcPts val="1630"/>
              </a:spcBef>
            </a:pPr>
            <a:r>
              <a:rPr lang="ru-RU"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16,2</a:t>
            </a:r>
            <a:r>
              <a:rPr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876241" y="3154970"/>
            <a:ext cx="1035050" cy="652743"/>
          </a:xfrm>
          <a:prstGeom prst="rect">
            <a:avLst/>
          </a:prstGeom>
          <a:solidFill>
            <a:srgbClr val="00856F"/>
          </a:solidFill>
        </p:spPr>
        <p:txBody>
          <a:bodyPr vert="horz" wrap="square" lIns="0" tIns="280670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2210"/>
              </a:spcBef>
            </a:pPr>
            <a:r>
              <a:rPr lang="ru-RU"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19,5</a:t>
            </a:r>
            <a:r>
              <a:rPr sz="2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785347" y="1299094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1660,7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008105" y="1851532"/>
            <a:ext cx="108648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5" dirty="0" smtClean="0">
                <a:solidFill>
                  <a:srgbClr val="AEABAB"/>
                </a:solidFill>
                <a:latin typeface="Century Gothic"/>
                <a:cs typeface="Century Gothic"/>
              </a:rPr>
              <a:t>1309,1</a:t>
            </a:r>
            <a:endParaRPr sz="2000" dirty="0">
              <a:latin typeface="Century Gothic"/>
              <a:cs typeface="Century Gothic"/>
            </a:endParaRPr>
          </a:p>
          <a:p>
            <a:pPr marL="2286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390003" y="2349303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dirty="0">
                <a:latin typeface="Century Gothic"/>
                <a:cs typeface="Century Gothic"/>
              </a:rPr>
              <a:t>858,0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</a:t>
            </a:r>
            <a:r>
              <a:rPr sz="1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н.</a:t>
            </a:r>
            <a:r>
              <a:rPr sz="1400" b="1" spc="-10" dirty="0">
                <a:solidFill>
                  <a:srgbClr val="AEABAB"/>
                </a:solidFill>
                <a:latin typeface="Century Gothic"/>
                <a:cs typeface="Century Gothic"/>
              </a:rPr>
              <a:t>р</a:t>
            </a:r>
            <a:r>
              <a:rPr sz="14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уб</a:t>
            </a: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641568" y="2610060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808,9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5876241" y="2522143"/>
            <a:ext cx="107569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841,5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 err="1">
                <a:solidFill>
                  <a:srgbClr val="AEABAB"/>
                </a:solidFill>
                <a:latin typeface="Century Gothic"/>
                <a:cs typeface="Century Gothic"/>
              </a:rPr>
              <a:t>млн.рубле</a:t>
            </a:r>
            <a:r>
              <a:rPr lang="ru-RU" sz="1400" b="1" dirty="0">
                <a:solidFill>
                  <a:srgbClr val="AEABAB"/>
                </a:solidFill>
                <a:latin typeface="Century Gothic"/>
                <a:cs typeface="Century Gothic"/>
              </a:rPr>
              <a:t>й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49808" y="659891"/>
            <a:ext cx="1222375" cy="1221105"/>
            <a:chOff x="749808" y="659891"/>
            <a:chExt cx="1222375" cy="1221105"/>
          </a:xfrm>
        </p:grpSpPr>
        <p:sp>
          <p:nvSpPr>
            <p:cNvPr id="41" name="object 41"/>
            <p:cNvSpPr/>
            <p:nvPr/>
          </p:nvSpPr>
          <p:spPr>
            <a:xfrm>
              <a:off x="749808" y="659891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64" y="1836"/>
                  </a:lnTo>
                  <a:lnTo>
                    <a:pt x="516611" y="7255"/>
                  </a:lnTo>
                  <a:lnTo>
                    <a:pt x="470998" y="16121"/>
                  </a:lnTo>
                  <a:lnTo>
                    <a:pt x="426663" y="28299"/>
                  </a:lnTo>
                  <a:lnTo>
                    <a:pt x="383740" y="43651"/>
                  </a:lnTo>
                  <a:lnTo>
                    <a:pt x="342366" y="62044"/>
                  </a:lnTo>
                  <a:lnTo>
                    <a:pt x="302677" y="83340"/>
                  </a:lnTo>
                  <a:lnTo>
                    <a:pt x="264809" y="107404"/>
                  </a:lnTo>
                  <a:lnTo>
                    <a:pt x="228896" y="134100"/>
                  </a:lnTo>
                  <a:lnTo>
                    <a:pt x="195076" y="163293"/>
                  </a:lnTo>
                  <a:lnTo>
                    <a:pt x="163484" y="194847"/>
                  </a:lnTo>
                  <a:lnTo>
                    <a:pt x="134256" y="228626"/>
                  </a:lnTo>
                  <a:lnTo>
                    <a:pt x="107528" y="264494"/>
                  </a:lnTo>
                  <a:lnTo>
                    <a:pt x="83436" y="302316"/>
                  </a:lnTo>
                  <a:lnTo>
                    <a:pt x="62115" y="341955"/>
                  </a:lnTo>
                  <a:lnTo>
                    <a:pt x="43701" y="383277"/>
                  </a:lnTo>
                  <a:lnTo>
                    <a:pt x="28331" y="426144"/>
                  </a:lnTo>
                  <a:lnTo>
                    <a:pt x="16140" y="470422"/>
                  </a:lnTo>
                  <a:lnTo>
                    <a:pt x="7263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3" y="704748"/>
                  </a:lnTo>
                  <a:lnTo>
                    <a:pt x="16140" y="750301"/>
                  </a:lnTo>
                  <a:lnTo>
                    <a:pt x="28331" y="794579"/>
                  </a:lnTo>
                  <a:lnTo>
                    <a:pt x="43701" y="837446"/>
                  </a:lnTo>
                  <a:lnTo>
                    <a:pt x="62115" y="878768"/>
                  </a:lnTo>
                  <a:lnTo>
                    <a:pt x="83436" y="918407"/>
                  </a:lnTo>
                  <a:lnTo>
                    <a:pt x="107528" y="956229"/>
                  </a:lnTo>
                  <a:lnTo>
                    <a:pt x="134256" y="992097"/>
                  </a:lnTo>
                  <a:lnTo>
                    <a:pt x="163484" y="1025876"/>
                  </a:lnTo>
                  <a:lnTo>
                    <a:pt x="195076" y="1057430"/>
                  </a:lnTo>
                  <a:lnTo>
                    <a:pt x="228896" y="1086623"/>
                  </a:lnTo>
                  <a:lnTo>
                    <a:pt x="264809" y="1113319"/>
                  </a:lnTo>
                  <a:lnTo>
                    <a:pt x="302677" y="1137383"/>
                  </a:lnTo>
                  <a:lnTo>
                    <a:pt x="342366" y="1158679"/>
                  </a:lnTo>
                  <a:lnTo>
                    <a:pt x="383740" y="1177072"/>
                  </a:lnTo>
                  <a:lnTo>
                    <a:pt x="426663" y="1192424"/>
                  </a:lnTo>
                  <a:lnTo>
                    <a:pt x="470998" y="1204602"/>
                  </a:lnTo>
                  <a:lnTo>
                    <a:pt x="516611" y="1213468"/>
                  </a:lnTo>
                  <a:lnTo>
                    <a:pt x="563364" y="1218887"/>
                  </a:lnTo>
                  <a:lnTo>
                    <a:pt x="611124" y="1220724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A6D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496" y="829055"/>
              <a:ext cx="854964" cy="854964"/>
            </a:xfrm>
            <a:prstGeom prst="rect">
              <a:avLst/>
            </a:prstGeom>
          </p:spPr>
        </p:pic>
      </p:grp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413158" y="3078004"/>
            <a:ext cx="1228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10,7%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Группа 59"/>
          <p:cNvGrpSpPr/>
          <p:nvPr/>
        </p:nvGrpSpPr>
        <p:grpSpPr>
          <a:xfrm>
            <a:off x="7698255" y="3080793"/>
            <a:ext cx="1430181" cy="3254574"/>
            <a:chOff x="4466963" y="3290912"/>
            <a:chExt cx="1430181" cy="2973112"/>
          </a:xfrm>
        </p:grpSpPr>
        <p:sp>
          <p:nvSpPr>
            <p:cNvPr id="61" name="object 9"/>
            <p:cNvSpPr/>
            <p:nvPr/>
          </p:nvSpPr>
          <p:spPr>
            <a:xfrm>
              <a:off x="5307714" y="3290912"/>
              <a:ext cx="589430" cy="2973112"/>
            </a:xfrm>
            <a:custGeom>
              <a:avLst/>
              <a:gdLst/>
              <a:ahLst/>
              <a:cxnLst/>
              <a:rect l="l" t="t" r="r" b="b"/>
              <a:pathLst>
                <a:path w="617219" h="4097020">
                  <a:moveTo>
                    <a:pt x="617220" y="0"/>
                  </a:moveTo>
                  <a:lnTo>
                    <a:pt x="0" y="0"/>
                  </a:lnTo>
                  <a:lnTo>
                    <a:pt x="0" y="4096512"/>
                  </a:lnTo>
                  <a:lnTo>
                    <a:pt x="617220" y="4096512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15"/>
            <p:cNvSpPr/>
            <p:nvPr/>
          </p:nvSpPr>
          <p:spPr>
            <a:xfrm>
              <a:off x="4466963" y="3290912"/>
              <a:ext cx="617220" cy="2937083"/>
            </a:xfrm>
            <a:custGeom>
              <a:avLst/>
              <a:gdLst/>
              <a:ahLst/>
              <a:cxnLst/>
              <a:rect l="l" t="t" r="r" b="b"/>
              <a:pathLst>
                <a:path w="617220" h="4538980">
                  <a:moveTo>
                    <a:pt x="617220" y="0"/>
                  </a:moveTo>
                  <a:lnTo>
                    <a:pt x="0" y="0"/>
                  </a:lnTo>
                  <a:lnTo>
                    <a:pt x="0" y="4538471"/>
                  </a:lnTo>
                  <a:lnTo>
                    <a:pt x="617220" y="4538471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6084273" y="3655645"/>
            <a:ext cx="1430181" cy="2659380"/>
            <a:chOff x="4466963" y="3290912"/>
            <a:chExt cx="1430181" cy="2973112"/>
          </a:xfrm>
        </p:grpSpPr>
        <p:sp>
          <p:nvSpPr>
            <p:cNvPr id="58" name="object 9"/>
            <p:cNvSpPr/>
            <p:nvPr/>
          </p:nvSpPr>
          <p:spPr>
            <a:xfrm>
              <a:off x="5307714" y="3290912"/>
              <a:ext cx="589430" cy="2973112"/>
            </a:xfrm>
            <a:custGeom>
              <a:avLst/>
              <a:gdLst/>
              <a:ahLst/>
              <a:cxnLst/>
              <a:rect l="l" t="t" r="r" b="b"/>
              <a:pathLst>
                <a:path w="617219" h="4097020">
                  <a:moveTo>
                    <a:pt x="617220" y="0"/>
                  </a:moveTo>
                  <a:lnTo>
                    <a:pt x="0" y="0"/>
                  </a:lnTo>
                  <a:lnTo>
                    <a:pt x="0" y="4096512"/>
                  </a:lnTo>
                  <a:lnTo>
                    <a:pt x="617220" y="4096512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5"/>
            <p:cNvSpPr/>
            <p:nvPr/>
          </p:nvSpPr>
          <p:spPr>
            <a:xfrm>
              <a:off x="4466963" y="3290912"/>
              <a:ext cx="617220" cy="2937083"/>
            </a:xfrm>
            <a:custGeom>
              <a:avLst/>
              <a:gdLst/>
              <a:ahLst/>
              <a:cxnLst/>
              <a:rect l="l" t="t" r="r" b="b"/>
              <a:pathLst>
                <a:path w="617220" h="4538980">
                  <a:moveTo>
                    <a:pt x="617220" y="0"/>
                  </a:moveTo>
                  <a:lnTo>
                    <a:pt x="0" y="0"/>
                  </a:lnTo>
                  <a:lnTo>
                    <a:pt x="0" y="4538471"/>
                  </a:lnTo>
                  <a:lnTo>
                    <a:pt x="617220" y="4538471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466963" y="2937143"/>
            <a:ext cx="1430181" cy="3326881"/>
            <a:chOff x="4466963" y="3290912"/>
            <a:chExt cx="1430181" cy="2973112"/>
          </a:xfrm>
        </p:grpSpPr>
        <p:sp>
          <p:nvSpPr>
            <p:cNvPr id="56" name="object 9"/>
            <p:cNvSpPr/>
            <p:nvPr/>
          </p:nvSpPr>
          <p:spPr>
            <a:xfrm>
              <a:off x="5307714" y="3290912"/>
              <a:ext cx="589430" cy="2973112"/>
            </a:xfrm>
            <a:custGeom>
              <a:avLst/>
              <a:gdLst/>
              <a:ahLst/>
              <a:cxnLst/>
              <a:rect l="l" t="t" r="r" b="b"/>
              <a:pathLst>
                <a:path w="617219" h="4097020">
                  <a:moveTo>
                    <a:pt x="617220" y="0"/>
                  </a:moveTo>
                  <a:lnTo>
                    <a:pt x="0" y="0"/>
                  </a:lnTo>
                  <a:lnTo>
                    <a:pt x="0" y="4096512"/>
                  </a:lnTo>
                  <a:lnTo>
                    <a:pt x="617220" y="4096512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0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15"/>
            <p:cNvSpPr/>
            <p:nvPr/>
          </p:nvSpPr>
          <p:spPr>
            <a:xfrm>
              <a:off x="4466963" y="3290912"/>
              <a:ext cx="617220" cy="2937083"/>
            </a:xfrm>
            <a:custGeom>
              <a:avLst/>
              <a:gdLst/>
              <a:ahLst/>
              <a:cxnLst/>
              <a:rect l="l" t="t" r="r" b="b"/>
              <a:pathLst>
                <a:path w="617220" h="4538980">
                  <a:moveTo>
                    <a:pt x="617220" y="0"/>
                  </a:moveTo>
                  <a:lnTo>
                    <a:pt x="0" y="0"/>
                  </a:lnTo>
                  <a:lnTo>
                    <a:pt x="0" y="4538471"/>
                  </a:lnTo>
                  <a:lnTo>
                    <a:pt x="617220" y="4538471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15"/>
          <p:cNvSpPr/>
          <p:nvPr/>
        </p:nvSpPr>
        <p:spPr>
          <a:xfrm>
            <a:off x="2807615" y="2576736"/>
            <a:ext cx="617220" cy="3645346"/>
          </a:xfrm>
          <a:custGeom>
            <a:avLst/>
            <a:gdLst/>
            <a:ahLst/>
            <a:cxnLst/>
            <a:rect l="l" t="t" r="r" b="b"/>
            <a:pathLst>
              <a:path w="617220" h="4538980">
                <a:moveTo>
                  <a:pt x="617220" y="0"/>
                </a:moveTo>
                <a:lnTo>
                  <a:pt x="0" y="0"/>
                </a:lnTo>
                <a:lnTo>
                  <a:pt x="0" y="4538471"/>
                </a:lnTo>
                <a:lnTo>
                  <a:pt x="617220" y="4538471"/>
                </a:lnTo>
                <a:lnTo>
                  <a:pt x="61722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Группа 42"/>
          <p:cNvGrpSpPr/>
          <p:nvPr/>
        </p:nvGrpSpPr>
        <p:grpSpPr>
          <a:xfrm>
            <a:off x="1264636" y="1672837"/>
            <a:ext cx="1301422" cy="4554795"/>
            <a:chOff x="1239328" y="1565325"/>
            <a:chExt cx="1301422" cy="4554795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1239328" y="2194997"/>
              <a:ext cx="593204" cy="391674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1963009" y="1565325"/>
              <a:ext cx="577741" cy="4554795"/>
            </a:xfrm>
            <a:prstGeom prst="rect">
              <a:avLst/>
            </a:prstGeom>
            <a:solidFill>
              <a:srgbClr val="0080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3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2200" y="193929"/>
            <a:ext cx="83369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2AA"/>
                </a:solidFill>
              </a:rPr>
              <a:t>ОСНОВНЫЕ </a:t>
            </a:r>
            <a:r>
              <a:rPr sz="2400" spc="-5" dirty="0">
                <a:solidFill>
                  <a:srgbClr val="00A2AA"/>
                </a:solidFill>
              </a:rPr>
              <a:t>ХАРАКТЕРИСТИКИ </a:t>
            </a:r>
            <a:r>
              <a:rPr sz="2400" dirty="0">
                <a:solidFill>
                  <a:srgbClr val="00A2AA"/>
                </a:solidFill>
              </a:rPr>
              <a:t>БЮДЖЕТА</a:t>
            </a:r>
            <a:r>
              <a:rPr lang="ru-RU" sz="2400" dirty="0">
                <a:solidFill>
                  <a:srgbClr val="00A2AA"/>
                </a:solidFill>
              </a:rPr>
              <a:t> КАРАБАШСКОГО ГОРОДСКОГО ОКРУГА</a:t>
            </a:r>
            <a:endParaRPr sz="2400" dirty="0"/>
          </a:p>
        </p:txBody>
      </p:sp>
      <p:sp>
        <p:nvSpPr>
          <p:cNvPr id="9" name="object 9"/>
          <p:cNvSpPr/>
          <p:nvPr/>
        </p:nvSpPr>
        <p:spPr>
          <a:xfrm>
            <a:off x="3594761" y="2302509"/>
            <a:ext cx="589430" cy="3926901"/>
          </a:xfrm>
          <a:custGeom>
            <a:avLst/>
            <a:gdLst/>
            <a:ahLst/>
            <a:cxnLst/>
            <a:rect l="l" t="t" r="r" b="b"/>
            <a:pathLst>
              <a:path w="617219" h="4097020">
                <a:moveTo>
                  <a:pt x="617220" y="0"/>
                </a:moveTo>
                <a:lnTo>
                  <a:pt x="0" y="0"/>
                </a:lnTo>
                <a:lnTo>
                  <a:pt x="0" y="4096512"/>
                </a:lnTo>
                <a:lnTo>
                  <a:pt x="617220" y="4096512"/>
                </a:lnTo>
                <a:lnTo>
                  <a:pt x="617220" y="0"/>
                </a:lnTo>
                <a:close/>
              </a:path>
            </a:pathLst>
          </a:custGeom>
          <a:solidFill>
            <a:srgbClr val="0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696973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34308" y="6365875"/>
            <a:ext cx="4959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400" dirty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47335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22516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997697" y="6365875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403128" y="4777341"/>
            <a:ext cx="337820" cy="1234440"/>
          </a:xfrm>
          <a:prstGeom prst="rect">
            <a:avLst/>
          </a:prstGeom>
        </p:spPr>
        <p:txBody>
          <a:bodyPr vert="vert270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dirty="0">
                <a:solidFill>
                  <a:srgbClr val="FFFFFF"/>
                </a:solidFill>
                <a:latin typeface="Century Gothic"/>
                <a:cs typeface="Century Gothic"/>
              </a:rPr>
              <a:t>ДОХОДЫ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36858" y="4656791"/>
            <a:ext cx="337820" cy="1355090"/>
          </a:xfrm>
          <a:prstGeom prst="rect">
            <a:avLst/>
          </a:prstGeom>
        </p:spPr>
        <p:txBody>
          <a:bodyPr vert="vert270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Р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А</a:t>
            </a:r>
            <a:r>
              <a:rPr sz="2000" b="1" dirty="0">
                <a:solidFill>
                  <a:srgbClr val="FFFFFF"/>
                </a:solidFill>
                <a:latin typeface="Century Gothic"/>
                <a:cs typeface="Century Gothic"/>
              </a:rPr>
              <a:t>СХОДЫ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197279" y="4856667"/>
            <a:ext cx="306070" cy="137096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spc="-5" dirty="0">
                <a:solidFill>
                  <a:srgbClr val="767070"/>
                </a:solidFill>
                <a:latin typeface="Century Gothic"/>
                <a:cs typeface="Century Gothic"/>
              </a:rPr>
              <a:t>млн.рублей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89599" y="2618734"/>
            <a:ext cx="1066959" cy="1830584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1461,3</a:t>
            </a:r>
            <a:endParaRPr sz="2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625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 1725,0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962031" y="2937143"/>
            <a:ext cx="1105431" cy="143700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2800" b="1" dirty="0">
                <a:solidFill>
                  <a:schemeClr val="bg1"/>
                </a:solidFill>
                <a:latin typeface="Century Gothic"/>
                <a:cs typeface="Century Gothic"/>
              </a:rPr>
              <a:t>1272,3</a:t>
            </a:r>
            <a:endParaRPr sz="2800" b="1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35560">
              <a:lnSpc>
                <a:spcPct val="100000"/>
              </a:lnSpc>
              <a:spcBef>
                <a:spcPts val="1860"/>
              </a:spcBef>
            </a:pPr>
            <a:r>
              <a:rPr lang="ru-RU" sz="2800" b="1" dirty="0">
                <a:solidFill>
                  <a:schemeClr val="bg1"/>
                </a:solidFill>
                <a:latin typeface="Century Gothic"/>
                <a:cs typeface="Century Gothic"/>
              </a:rPr>
              <a:t>1309,1</a:t>
            </a:r>
            <a:endParaRPr sz="28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88513" y="2778058"/>
            <a:ext cx="1054135" cy="151193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 949,5</a:t>
            </a:r>
            <a:endParaRPr sz="2800" dirty="0">
              <a:latin typeface="Century Gothic"/>
              <a:cs typeface="Century Gothic"/>
            </a:endParaRPr>
          </a:p>
          <a:p>
            <a:pPr marL="109855">
              <a:lnSpc>
                <a:spcPct val="100000"/>
              </a:lnSpc>
              <a:spcBef>
                <a:spcPts val="1540"/>
              </a:spcBef>
            </a:pPr>
            <a:r>
              <a:rPr lang="ru-RU" sz="2800" b="1" dirty="0">
                <a:solidFill>
                  <a:schemeClr val="bg1"/>
                </a:solidFill>
                <a:latin typeface="Century Gothic"/>
                <a:cs typeface="Century Gothic"/>
              </a:rPr>
              <a:t>949,5</a:t>
            </a:r>
            <a:endParaRPr sz="28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295946" y="3318212"/>
            <a:ext cx="1092607" cy="152590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10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906,2</a:t>
            </a:r>
          </a:p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lang="ru-RU" sz="2800" dirty="0">
                <a:latin typeface="Century Gothic"/>
                <a:cs typeface="Century Gothic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Century Gothic"/>
                <a:cs typeface="Century Gothic"/>
              </a:rPr>
              <a:t>906,2</a:t>
            </a:r>
            <a:endParaRPr sz="28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880937" y="2871683"/>
            <a:ext cx="1092607" cy="161226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210185">
              <a:lnSpc>
                <a:spcPct val="100000"/>
              </a:lnSpc>
              <a:spcBef>
                <a:spcPts val="110"/>
              </a:spcBef>
            </a:pPr>
            <a:r>
              <a:rPr lang="ru-RU" sz="2800" b="1" dirty="0">
                <a:solidFill>
                  <a:schemeClr val="bg1"/>
                </a:solidFill>
                <a:latin typeface="Century Gothic"/>
                <a:cs typeface="Century Gothic"/>
              </a:rPr>
              <a:t>944,8</a:t>
            </a:r>
            <a:endParaRPr sz="2800" b="1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835"/>
              </a:spcBef>
            </a:pPr>
            <a:r>
              <a:rPr lang="ru-RU" sz="2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 944,8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815562" y="7852442"/>
            <a:ext cx="722503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500" dirty="0">
                <a:latin typeface="Century Gothic"/>
                <a:cs typeface="Century Gothic"/>
              </a:rPr>
              <a:t>Источник покрытия дефицита бюджета в 2023-2024 гг. –остаток  средств бюджета на 01.01.2023 г., на 01.01.2024 г.</a:t>
            </a:r>
            <a:endParaRPr sz="1500" dirty="0">
              <a:latin typeface="Century Gothic"/>
              <a:cs typeface="Century Gothic"/>
            </a:endParaRPr>
          </a:p>
        </p:txBody>
      </p:sp>
      <p:graphicFrame>
        <p:nvGraphicFramePr>
          <p:cNvPr id="45" name="object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018819"/>
              </p:ext>
            </p:extLst>
          </p:nvPr>
        </p:nvGraphicFramePr>
        <p:xfrm>
          <a:off x="9843833" y="638615"/>
          <a:ext cx="7383141" cy="6834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42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3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337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37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3377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3377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021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0718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*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3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20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20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00797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21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ДОХОДЫ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1461,3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1272,3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949,5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906,2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944,8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28575">
                      <a:solidFill>
                        <a:srgbClr val="00A2AA"/>
                      </a:solidFill>
                      <a:prstDash val="solid"/>
                    </a:lnL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1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налоговые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189,4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173,0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182,4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194,0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204,1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21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неналоговые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42,5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54,5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35,0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35,3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35,3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219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безвозмездные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поступления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1229,4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1044,8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732,1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spc="-5" dirty="0">
                          <a:latin typeface="Century Gothic"/>
                          <a:cs typeface="Century Gothic"/>
                        </a:rPr>
                        <a:t>676,9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lang="ru-RU" sz="1400" dirty="0">
                          <a:latin typeface="Century Gothic"/>
                          <a:cs typeface="Century Gothic"/>
                        </a:rPr>
                        <a:t>705,4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49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РАСХОДЫ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1725,0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1309,1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949,5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906,2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944,8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A7D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92075" marR="102616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ПР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ОФИЦ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Т  (ДЕ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Ф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ИЦ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И</a:t>
                      </a:r>
                      <a:r>
                        <a:rPr sz="1600" b="1" dirty="0">
                          <a:latin typeface="Century Gothic"/>
                          <a:cs typeface="Century Gothic"/>
                        </a:rPr>
                        <a:t>Т)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985" marB="0"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-263,7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10" dirty="0">
                          <a:latin typeface="Century Gothic" pitchFamily="34" charset="0"/>
                          <a:cs typeface="Century Gothic"/>
                        </a:rPr>
                        <a:t>-36,8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dirty="0">
                          <a:latin typeface="Century Gothic" pitchFamily="34" charset="0"/>
                          <a:cs typeface="Times New Roman"/>
                        </a:rPr>
                        <a:t>0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28575">
                      <a:solidFill>
                        <a:srgbClr val="00A2AA"/>
                      </a:solidFill>
                      <a:prstDash val="solid"/>
                    </a:lnL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5240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20332" y="9142603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850" y="9067800"/>
            <a:ext cx="685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34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954485"/>
              </p:ext>
            </p:extLst>
          </p:nvPr>
        </p:nvGraphicFramePr>
        <p:xfrm>
          <a:off x="1534641" y="958263"/>
          <a:ext cx="8902724" cy="72201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501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705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79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7305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7051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705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52157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0" dirty="0" err="1">
                          <a:latin typeface="Century Gothic" pitchFamily="34" charset="0"/>
                        </a:rPr>
                        <a:t>Наименование</a:t>
                      </a:r>
                      <a:r>
                        <a:rPr sz="1600" spc="50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М</a:t>
                      </a:r>
                      <a:r>
                        <a:rPr sz="1600" spc="-5" dirty="0">
                          <a:latin typeface="Century Gothic" pitchFamily="34" charset="0"/>
                        </a:rPr>
                        <a:t>П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23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600" spc="-15" dirty="0">
                          <a:latin typeface="Century Gothic" pitchFamily="34" charset="0"/>
                        </a:rPr>
                        <a:t>202</a:t>
                      </a:r>
                      <a:r>
                        <a:rPr lang="ru-RU" sz="1600" spc="-15" dirty="0">
                          <a:latin typeface="Century Gothic" pitchFamily="34" charset="0"/>
                        </a:rPr>
                        <a:t>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6256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1612">
                <a:tc>
                  <a:txBody>
                    <a:bodyPr/>
                    <a:lstStyle/>
                    <a:p>
                      <a:pPr marL="91440" marR="414020">
                        <a:lnSpc>
                          <a:spcPct val="100000"/>
                        </a:lnSpc>
                      </a:pPr>
                      <a:r>
                        <a:rPr sz="1600" spc="-5" dirty="0" err="1">
                          <a:latin typeface="Century Gothic" pitchFamily="34" charset="0"/>
                        </a:rPr>
                        <a:t>Управление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 муниципальными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 </a:t>
                      </a:r>
                      <a:r>
                        <a:rPr sz="1600" spc="-5" dirty="0" err="1">
                          <a:latin typeface="Century Gothic" pitchFamily="34" charset="0"/>
                        </a:rPr>
                        <a:t>финансами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 и муниципальным долгом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12,3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n-US" sz="1600" spc="-5" dirty="0">
                          <a:latin typeface="Century Gothic" pitchFamily="34" charset="0"/>
                        </a:rPr>
                        <a:t>14,8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4784">
                <a:tc>
                  <a:txBody>
                    <a:bodyPr/>
                    <a:lstStyle/>
                    <a:p>
                      <a:pPr marL="91440" marR="805180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Совершенствование муниципального </a:t>
                      </a:r>
                      <a:r>
                        <a:rPr sz="1600" dirty="0" err="1">
                          <a:latin typeface="Century Gothic" pitchFamily="34" charset="0"/>
                        </a:rPr>
                        <a:t>управления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marR="48895"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61,6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spc="-5" dirty="0">
                          <a:latin typeface="Century Gothic" pitchFamily="34" charset="0"/>
                        </a:rPr>
                        <a:t>59,3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635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3623">
                <a:tc>
                  <a:txBody>
                    <a:bodyPr/>
                    <a:lstStyle/>
                    <a:p>
                      <a:pPr marL="97790" marR="416559">
                        <a:lnSpc>
                          <a:spcPct val="100000"/>
                        </a:lnSpc>
                      </a:pPr>
                      <a:r>
                        <a:rPr sz="1600" spc="-5" dirty="0" err="1">
                          <a:latin typeface="Century Gothic" pitchFamily="34" charset="0"/>
                        </a:rPr>
                        <a:t>Формирование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</a:t>
                      </a:r>
                      <a:r>
                        <a:rPr lang="ru-RU" sz="1600" spc="-5" dirty="0">
                          <a:latin typeface="Century Gothic" pitchFamily="34" charset="0"/>
                        </a:rPr>
                        <a:t>комфортной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 </a:t>
                      </a:r>
                      <a:r>
                        <a:rPr sz="1600" spc="-5" dirty="0" err="1">
                          <a:latin typeface="Century Gothic" pitchFamily="34" charset="0"/>
                        </a:rPr>
                        <a:t>городской</a:t>
                      </a:r>
                      <a:r>
                        <a:rPr sz="1600" spc="-5" dirty="0">
                          <a:latin typeface="Century Gothic" pitchFamily="34" charset="0"/>
                        </a:rPr>
                        <a:t> </a:t>
                      </a:r>
                      <a:r>
                        <a:rPr sz="1600" dirty="0" err="1">
                          <a:latin typeface="Century Gothic" pitchFamily="34" charset="0"/>
                        </a:rPr>
                        <a:t>среды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endParaRPr lang="ru-RU" sz="1600" spc="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114,1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Century Gothic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lang="en-US" sz="1600" spc="-5" dirty="0">
                          <a:latin typeface="Century Gothic" pitchFamily="34" charset="0"/>
                        </a:rPr>
                        <a:t>60,4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93,1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9,8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9,7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653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Создание благоприятных условий в целях привлечения медицинских работников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8415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1,</a:t>
                      </a:r>
                      <a:r>
                        <a:rPr lang="en-US" sz="1600" dirty="0">
                          <a:latin typeface="Century Gothic" pitchFamily="34" charset="0"/>
                          <a:cs typeface="Century Gothic"/>
                        </a:rPr>
                        <a:t>7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1,5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70815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2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Развитие молодежной</a:t>
                      </a:r>
                      <a:r>
                        <a:rPr lang="ru-RU" sz="1600" baseline="0" dirty="0">
                          <a:latin typeface="Century Gothic" pitchFamily="34" charset="0"/>
                        </a:rPr>
                        <a:t> политики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en-US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0,3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en-US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1600" dirty="0">
                          <a:latin typeface="Century Gothic" pitchFamily="34" charset="0"/>
                          <a:cs typeface="Century Gothic"/>
                        </a:rPr>
                        <a:t>0,5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 pitchFamily="34" charset="0"/>
                        </a:rPr>
                        <a:t>Программа профилактики</a:t>
                      </a:r>
                      <a:r>
                        <a:rPr lang="ru-RU" sz="1600" baseline="0" dirty="0">
                          <a:latin typeface="Century Gothic" pitchFamily="34" charset="0"/>
                        </a:rPr>
                        <a:t> преступлений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en-US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en-US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0,3</a:t>
                      </a: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011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itchFamily="34" charset="0"/>
                          <a:cs typeface="Century Gothic"/>
                        </a:rPr>
                        <a:t>Поддержка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Century Gothic" pitchFamily="34" charset="0"/>
                          <a:cs typeface="Century Gothic"/>
                        </a:rPr>
                        <a:t> инициативных проектов</a:t>
                      </a:r>
                      <a:endParaRPr sz="1600" dirty="0">
                        <a:solidFill>
                          <a:schemeClr val="tx1"/>
                        </a:solidFill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9,2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8,9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8,4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8,0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229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entury Gothic" pitchFamily="34" charset="0"/>
                          <a:cs typeface="Century Gothic"/>
                        </a:rPr>
                        <a:t>Комплексное развитие сельских территорий</a:t>
                      </a:r>
                      <a:endParaRPr sz="1600" dirty="0">
                        <a:solidFill>
                          <a:schemeClr val="tx1"/>
                        </a:solidFill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2,0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03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Century Gothic" pitchFamily="34" charset="0"/>
                        </a:rPr>
                        <a:t>Иные программы</a:t>
                      </a:r>
                      <a:endParaRPr sz="16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1600" dirty="0">
                          <a:latin typeface="Century Gothic" pitchFamily="34" charset="0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0,2</a:t>
                      </a:r>
                      <a:endParaRPr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1590"/>
                        </a:spcBef>
                      </a:pPr>
                      <a:r>
                        <a:rPr sz="1600" b="1" spc="-5" dirty="0">
                          <a:latin typeface="Century Gothic" pitchFamily="34" charset="0"/>
                        </a:rPr>
                        <a:t>ВСЕГО,</a:t>
                      </a:r>
                      <a:r>
                        <a:rPr sz="1600" b="1" spc="15" dirty="0">
                          <a:latin typeface="Century Gothic" pitchFamily="34" charset="0"/>
                        </a:rPr>
                        <a:t> </a:t>
                      </a:r>
                      <a:r>
                        <a:rPr sz="1600" b="1" spc="-10" dirty="0">
                          <a:latin typeface="Century Gothic" pitchFamily="34" charset="0"/>
                        </a:rPr>
                        <a:t>млн.рублей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193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b="1" spc="-5" dirty="0">
                          <a:latin typeface="Century Gothic" pitchFamily="34" charset="0"/>
                          <a:cs typeface="+mn-cs"/>
                        </a:rPr>
                        <a:t>190,6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1600" b="1" spc="-15" dirty="0">
                          <a:latin typeface="Century Gothic" pitchFamily="34" charset="0"/>
                        </a:rPr>
                        <a:t> </a:t>
                      </a:r>
                      <a:r>
                        <a:rPr lang="en-US" sz="1600" b="1" spc="-10" dirty="0">
                          <a:latin typeface="Century Gothic" pitchFamily="34" charset="0"/>
                        </a:rPr>
                        <a:t>149,1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b="1" dirty="0">
                          <a:latin typeface="Century Gothic" pitchFamily="34" charset="0"/>
                          <a:cs typeface="Century Gothic"/>
                        </a:rPr>
                        <a:t>103,9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b="1" dirty="0">
                          <a:latin typeface="Century Gothic" pitchFamily="34" charset="0"/>
                          <a:cs typeface="Century Gothic"/>
                        </a:rPr>
                        <a:t>20,2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lang="ru-RU" sz="1600" b="1" dirty="0">
                          <a:latin typeface="Century Gothic" pitchFamily="34" charset="0"/>
                          <a:cs typeface="Century Gothic"/>
                        </a:rPr>
                        <a:t>19,8</a:t>
                      </a:r>
                      <a:endParaRPr sz="1600" b="1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20701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323085" y="86195"/>
            <a:ext cx="1280985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РАСХОДЫ НА РЕАЛИЗА</a:t>
            </a:r>
            <a:r>
              <a:rPr lang="ru-RU"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ЦИЮ МУНИЦИПАЛЬНЫХ</a:t>
            </a: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ПРОГРАММ </a:t>
            </a:r>
            <a:endParaRPr sz="3300" dirty="0">
              <a:latin typeface="Century Gothic"/>
              <a:cs typeface="Century Gothic"/>
            </a:endParaRPr>
          </a:p>
          <a:p>
            <a:pPr marL="1022985">
              <a:lnSpc>
                <a:spcPct val="100000"/>
              </a:lnSpc>
            </a:pPr>
            <a:r>
              <a:rPr lang="ru-RU" sz="2000" b="1" dirty="0">
                <a:solidFill>
                  <a:srgbClr val="00A2AA"/>
                </a:solidFill>
                <a:latin typeface="Century Gothic"/>
                <a:cs typeface="Century Gothic"/>
              </a:rPr>
              <a:t>МУНИЦИПАЛЬНЫЕ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 ПРОГРАММЫ ОБЩЕГО</a:t>
            </a:r>
            <a:r>
              <a:rPr sz="2000" b="1" spc="-9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ХАРАКТЕРА</a:t>
            </a:r>
            <a:endParaRPr sz="2000" dirty="0">
              <a:latin typeface="Century Gothic"/>
              <a:cs typeface="Century Gothic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783301" y="1922680"/>
            <a:ext cx="1045191" cy="5513036"/>
            <a:chOff x="10785347" y="2959608"/>
            <a:chExt cx="1045191" cy="4432137"/>
          </a:xfrm>
        </p:grpSpPr>
        <p:sp>
          <p:nvSpPr>
            <p:cNvPr id="10" name="object 10"/>
            <p:cNvSpPr/>
            <p:nvPr/>
          </p:nvSpPr>
          <p:spPr>
            <a:xfrm>
              <a:off x="10795488" y="3370926"/>
              <a:ext cx="1035050" cy="4020819"/>
            </a:xfrm>
            <a:custGeom>
              <a:avLst/>
              <a:gdLst/>
              <a:ahLst/>
              <a:cxnLst/>
              <a:rect l="l" t="t" r="r" b="b"/>
              <a:pathLst>
                <a:path w="1035050" h="4020820">
                  <a:moveTo>
                    <a:pt x="1034796" y="0"/>
                  </a:moveTo>
                  <a:lnTo>
                    <a:pt x="0" y="0"/>
                  </a:lnTo>
                  <a:lnTo>
                    <a:pt x="0" y="4020311"/>
                  </a:lnTo>
                  <a:lnTo>
                    <a:pt x="1034796" y="4020311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85347" y="2959608"/>
              <a:ext cx="1035050" cy="588026"/>
            </a:xfrm>
            <a:custGeom>
              <a:avLst/>
              <a:gdLst/>
              <a:ahLst/>
              <a:cxnLst/>
              <a:rect l="l" t="t" r="r" b="b"/>
              <a:pathLst>
                <a:path w="1035050" h="477520">
                  <a:moveTo>
                    <a:pt x="1034796" y="0"/>
                  </a:moveTo>
                  <a:lnTo>
                    <a:pt x="0" y="0"/>
                  </a:lnTo>
                  <a:lnTo>
                    <a:pt x="0" y="477012"/>
                  </a:lnTo>
                  <a:lnTo>
                    <a:pt x="1034796" y="477012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2079223" y="2434309"/>
            <a:ext cx="1041146" cy="5001407"/>
            <a:chOff x="12074396" y="3026349"/>
            <a:chExt cx="1041146" cy="4430709"/>
          </a:xfrm>
        </p:grpSpPr>
        <p:sp>
          <p:nvSpPr>
            <p:cNvPr id="13" name="object 13"/>
            <p:cNvSpPr/>
            <p:nvPr/>
          </p:nvSpPr>
          <p:spPr>
            <a:xfrm>
              <a:off x="12079223" y="3112262"/>
              <a:ext cx="1036319" cy="4344796"/>
            </a:xfrm>
            <a:custGeom>
              <a:avLst/>
              <a:gdLst/>
              <a:ahLst/>
              <a:cxnLst/>
              <a:rect l="l" t="t" r="r" b="b"/>
              <a:pathLst>
                <a:path w="1036319" h="4072254">
                  <a:moveTo>
                    <a:pt x="1036320" y="0"/>
                  </a:moveTo>
                  <a:lnTo>
                    <a:pt x="0" y="0"/>
                  </a:lnTo>
                  <a:lnTo>
                    <a:pt x="0" y="4072128"/>
                  </a:lnTo>
                  <a:lnTo>
                    <a:pt x="1036320" y="4072128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074396" y="3026349"/>
              <a:ext cx="1036319" cy="356870"/>
            </a:xfrm>
            <a:custGeom>
              <a:avLst/>
              <a:gdLst/>
              <a:ahLst/>
              <a:cxnLst/>
              <a:rect l="l" t="t" r="r" b="b"/>
              <a:pathLst>
                <a:path w="1036319" h="629920">
                  <a:moveTo>
                    <a:pt x="1036320" y="0"/>
                  </a:moveTo>
                  <a:lnTo>
                    <a:pt x="0" y="0"/>
                  </a:lnTo>
                  <a:lnTo>
                    <a:pt x="0" y="629411"/>
                  </a:lnTo>
                  <a:lnTo>
                    <a:pt x="1036320" y="629411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13379450" y="2867986"/>
            <a:ext cx="1041146" cy="4495569"/>
            <a:chOff x="13374623" y="2327148"/>
            <a:chExt cx="1041146" cy="5143627"/>
          </a:xfrm>
        </p:grpSpPr>
        <p:sp>
          <p:nvSpPr>
            <p:cNvPr id="16" name="object 16"/>
            <p:cNvSpPr/>
            <p:nvPr/>
          </p:nvSpPr>
          <p:spPr>
            <a:xfrm>
              <a:off x="13379450" y="2743200"/>
              <a:ext cx="1036319" cy="4727575"/>
            </a:xfrm>
            <a:custGeom>
              <a:avLst/>
              <a:gdLst/>
              <a:ahLst/>
              <a:cxnLst/>
              <a:rect l="l" t="t" r="r" b="b"/>
              <a:pathLst>
                <a:path w="1036319" h="4346575">
                  <a:moveTo>
                    <a:pt x="1036320" y="0"/>
                  </a:moveTo>
                  <a:lnTo>
                    <a:pt x="0" y="0"/>
                  </a:lnTo>
                  <a:lnTo>
                    <a:pt x="0" y="4346448"/>
                  </a:lnTo>
                  <a:lnTo>
                    <a:pt x="1036320" y="4346448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374623" y="2327148"/>
              <a:ext cx="1036319" cy="647487"/>
            </a:xfrm>
            <a:custGeom>
              <a:avLst/>
              <a:gdLst/>
              <a:ahLst/>
              <a:cxnLst/>
              <a:rect l="l" t="t" r="r" b="b"/>
              <a:pathLst>
                <a:path w="1036319" h="783589">
                  <a:moveTo>
                    <a:pt x="1036320" y="0"/>
                  </a:moveTo>
                  <a:lnTo>
                    <a:pt x="0" y="0"/>
                  </a:lnTo>
                  <a:lnTo>
                    <a:pt x="0" y="783335"/>
                  </a:lnTo>
                  <a:lnTo>
                    <a:pt x="1036320" y="783335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4670023" y="3343441"/>
            <a:ext cx="1036319" cy="4080082"/>
            <a:chOff x="14670023" y="2427734"/>
            <a:chExt cx="1036319" cy="5029325"/>
          </a:xfrm>
        </p:grpSpPr>
        <p:sp>
          <p:nvSpPr>
            <p:cNvPr id="19" name="object 19"/>
            <p:cNvSpPr/>
            <p:nvPr/>
          </p:nvSpPr>
          <p:spPr>
            <a:xfrm>
              <a:off x="14670023" y="2781611"/>
              <a:ext cx="1036319" cy="4675448"/>
            </a:xfrm>
            <a:custGeom>
              <a:avLst/>
              <a:gdLst/>
              <a:ahLst/>
              <a:cxnLst/>
              <a:rect l="l" t="t" r="r" b="b"/>
              <a:pathLst>
                <a:path w="1036319" h="4270375">
                  <a:moveTo>
                    <a:pt x="1036320" y="0"/>
                  </a:moveTo>
                  <a:lnTo>
                    <a:pt x="0" y="0"/>
                  </a:lnTo>
                  <a:lnTo>
                    <a:pt x="0" y="4270248"/>
                  </a:lnTo>
                  <a:lnTo>
                    <a:pt x="1036320" y="4270248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70023" y="2427734"/>
              <a:ext cx="1036319" cy="370068"/>
            </a:xfrm>
            <a:custGeom>
              <a:avLst/>
              <a:gdLst/>
              <a:ahLst/>
              <a:cxnLst/>
              <a:rect l="l" t="t" r="r" b="b"/>
              <a:pathLst>
                <a:path w="1036319" h="759460">
                  <a:moveTo>
                    <a:pt x="1036320" y="0"/>
                  </a:moveTo>
                  <a:lnTo>
                    <a:pt x="0" y="0"/>
                  </a:lnTo>
                  <a:lnTo>
                    <a:pt x="0" y="758951"/>
                  </a:lnTo>
                  <a:lnTo>
                    <a:pt x="1036320" y="758951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15965423" y="2961560"/>
            <a:ext cx="1035050" cy="4495379"/>
          </a:xfrm>
          <a:custGeom>
            <a:avLst/>
            <a:gdLst/>
            <a:ahLst/>
            <a:cxnLst/>
            <a:rect l="l" t="t" r="r" b="b"/>
            <a:pathLst>
              <a:path w="1035050" h="4381500">
                <a:moveTo>
                  <a:pt x="1034796" y="0"/>
                </a:moveTo>
                <a:lnTo>
                  <a:pt x="0" y="0"/>
                </a:lnTo>
                <a:lnTo>
                  <a:pt x="0" y="4381500"/>
                </a:lnTo>
                <a:lnTo>
                  <a:pt x="1034796" y="4381500"/>
                </a:lnTo>
                <a:lnTo>
                  <a:pt x="1034796" y="0"/>
                </a:lnTo>
                <a:close/>
              </a:path>
            </a:pathLst>
          </a:custGeom>
          <a:solidFill>
            <a:srgbClr val="AE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065891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360909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656056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951202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246220" y="7571993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795488" y="2080949"/>
            <a:ext cx="991504" cy="474489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3695"/>
              </a:lnSpc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11,5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76943" y="2670754"/>
            <a:ext cx="1036319" cy="332783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2476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95"/>
              </a:spcBef>
            </a:pPr>
            <a:r>
              <a:rPr lang="ru-RU" sz="2000" b="1" spc="5" dirty="0" smtClean="0">
                <a:solidFill>
                  <a:srgbClr val="FFFFFF"/>
                </a:solidFill>
                <a:latin typeface="Century Gothic"/>
                <a:cs typeface="Century Gothic"/>
              </a:rPr>
              <a:t>1</a:t>
            </a:r>
            <a:r>
              <a:rPr lang="en-US" sz="2000" b="1" spc="5" dirty="0" smtClean="0">
                <a:solidFill>
                  <a:srgbClr val="FFFFFF"/>
                </a:solidFill>
                <a:latin typeface="Century Gothic"/>
                <a:cs typeface="Century Gothic"/>
              </a:rPr>
              <a:t>1,4</a:t>
            </a:r>
            <a:r>
              <a:rPr sz="2000" b="1" spc="5" dirty="0" smtClean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670023" y="3400749"/>
            <a:ext cx="996948" cy="322524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10604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835"/>
              </a:spcBef>
            </a:pPr>
            <a:r>
              <a:rPr lang="ru-RU" sz="1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2,5</a:t>
            </a:r>
            <a:r>
              <a:rPr sz="1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747692" y="1279035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1660,7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076943" y="1669225"/>
            <a:ext cx="108648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5" dirty="0" smtClean="0">
                <a:solidFill>
                  <a:srgbClr val="AEABAB"/>
                </a:solidFill>
                <a:latin typeface="Century Gothic"/>
                <a:cs typeface="Century Gothic"/>
              </a:rPr>
              <a:t>1309,1</a:t>
            </a:r>
            <a:endParaRPr sz="2000" dirty="0">
              <a:latin typeface="Century Gothic"/>
              <a:cs typeface="Century Gothic"/>
            </a:endParaRPr>
          </a:p>
          <a:p>
            <a:pPr marL="2286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399135" y="3099691"/>
            <a:ext cx="1036319" cy="407803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129539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19"/>
              </a:spcBef>
            </a:pPr>
            <a:r>
              <a:rPr lang="ru-RU" b="1" spc="5" dirty="0">
                <a:solidFill>
                  <a:srgbClr val="FFFFFF"/>
                </a:solidFill>
                <a:latin typeface="Century Gothic"/>
                <a:cs typeface="Century Gothic"/>
              </a:rPr>
              <a:t>12,1</a:t>
            </a:r>
            <a:r>
              <a:rPr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965423" y="2933823"/>
            <a:ext cx="1035050" cy="352661"/>
          </a:xfrm>
          <a:prstGeom prst="rect">
            <a:avLst/>
          </a:prstGeom>
          <a:solidFill>
            <a:srgbClr val="00A2AA"/>
          </a:solidFill>
        </p:spPr>
        <p:txBody>
          <a:bodyPr vert="horz" wrap="square" lIns="0" tIns="135890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1070"/>
              </a:spcBef>
            </a:pPr>
            <a:r>
              <a:rPr lang="ru-RU" sz="1400" b="1" dirty="0">
                <a:solidFill>
                  <a:srgbClr val="FFFFFF"/>
                </a:solidFill>
                <a:latin typeface="Century Gothic"/>
                <a:cs typeface="Century Gothic"/>
              </a:rPr>
              <a:t>2,4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379450" y="2222874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858,0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630652" y="2757493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808,9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959047" y="2318193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841,5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49808" y="659891"/>
            <a:ext cx="1222375" cy="1221105"/>
            <a:chOff x="749808" y="659891"/>
            <a:chExt cx="1222375" cy="1221105"/>
          </a:xfrm>
        </p:grpSpPr>
        <p:sp>
          <p:nvSpPr>
            <p:cNvPr id="41" name="object 41"/>
            <p:cNvSpPr/>
            <p:nvPr/>
          </p:nvSpPr>
          <p:spPr>
            <a:xfrm>
              <a:off x="749808" y="659891"/>
              <a:ext cx="1222375" cy="1221105"/>
            </a:xfrm>
            <a:custGeom>
              <a:avLst/>
              <a:gdLst/>
              <a:ahLst/>
              <a:cxnLst/>
              <a:rect l="l" t="t" r="r" b="b"/>
              <a:pathLst>
                <a:path w="1222375" h="1221105">
                  <a:moveTo>
                    <a:pt x="611124" y="0"/>
                  </a:moveTo>
                  <a:lnTo>
                    <a:pt x="563364" y="1836"/>
                  </a:lnTo>
                  <a:lnTo>
                    <a:pt x="516611" y="7255"/>
                  </a:lnTo>
                  <a:lnTo>
                    <a:pt x="470998" y="16121"/>
                  </a:lnTo>
                  <a:lnTo>
                    <a:pt x="426663" y="28299"/>
                  </a:lnTo>
                  <a:lnTo>
                    <a:pt x="383740" y="43651"/>
                  </a:lnTo>
                  <a:lnTo>
                    <a:pt x="342366" y="62044"/>
                  </a:lnTo>
                  <a:lnTo>
                    <a:pt x="302677" y="83340"/>
                  </a:lnTo>
                  <a:lnTo>
                    <a:pt x="264809" y="107404"/>
                  </a:lnTo>
                  <a:lnTo>
                    <a:pt x="228896" y="134100"/>
                  </a:lnTo>
                  <a:lnTo>
                    <a:pt x="195076" y="163293"/>
                  </a:lnTo>
                  <a:lnTo>
                    <a:pt x="163484" y="194847"/>
                  </a:lnTo>
                  <a:lnTo>
                    <a:pt x="134256" y="228626"/>
                  </a:lnTo>
                  <a:lnTo>
                    <a:pt x="107528" y="264494"/>
                  </a:lnTo>
                  <a:lnTo>
                    <a:pt x="83436" y="302316"/>
                  </a:lnTo>
                  <a:lnTo>
                    <a:pt x="62115" y="341955"/>
                  </a:lnTo>
                  <a:lnTo>
                    <a:pt x="43701" y="383277"/>
                  </a:lnTo>
                  <a:lnTo>
                    <a:pt x="28331" y="426144"/>
                  </a:lnTo>
                  <a:lnTo>
                    <a:pt x="16140" y="470422"/>
                  </a:lnTo>
                  <a:lnTo>
                    <a:pt x="7263" y="515975"/>
                  </a:lnTo>
                  <a:lnTo>
                    <a:pt x="1838" y="562667"/>
                  </a:lnTo>
                  <a:lnTo>
                    <a:pt x="0" y="610361"/>
                  </a:lnTo>
                  <a:lnTo>
                    <a:pt x="1838" y="658056"/>
                  </a:lnTo>
                  <a:lnTo>
                    <a:pt x="7263" y="704748"/>
                  </a:lnTo>
                  <a:lnTo>
                    <a:pt x="16140" y="750301"/>
                  </a:lnTo>
                  <a:lnTo>
                    <a:pt x="28331" y="794579"/>
                  </a:lnTo>
                  <a:lnTo>
                    <a:pt x="43701" y="837446"/>
                  </a:lnTo>
                  <a:lnTo>
                    <a:pt x="62115" y="878768"/>
                  </a:lnTo>
                  <a:lnTo>
                    <a:pt x="83436" y="918407"/>
                  </a:lnTo>
                  <a:lnTo>
                    <a:pt x="107528" y="956229"/>
                  </a:lnTo>
                  <a:lnTo>
                    <a:pt x="134256" y="992097"/>
                  </a:lnTo>
                  <a:lnTo>
                    <a:pt x="163484" y="1025876"/>
                  </a:lnTo>
                  <a:lnTo>
                    <a:pt x="195076" y="1057430"/>
                  </a:lnTo>
                  <a:lnTo>
                    <a:pt x="228896" y="1086623"/>
                  </a:lnTo>
                  <a:lnTo>
                    <a:pt x="264809" y="1113319"/>
                  </a:lnTo>
                  <a:lnTo>
                    <a:pt x="302677" y="1137383"/>
                  </a:lnTo>
                  <a:lnTo>
                    <a:pt x="342366" y="1158679"/>
                  </a:lnTo>
                  <a:lnTo>
                    <a:pt x="383740" y="1177072"/>
                  </a:lnTo>
                  <a:lnTo>
                    <a:pt x="426663" y="1192424"/>
                  </a:lnTo>
                  <a:lnTo>
                    <a:pt x="470998" y="1204602"/>
                  </a:lnTo>
                  <a:lnTo>
                    <a:pt x="516611" y="1213468"/>
                  </a:lnTo>
                  <a:lnTo>
                    <a:pt x="563364" y="1218887"/>
                  </a:lnTo>
                  <a:lnTo>
                    <a:pt x="611124" y="1220724"/>
                  </a:lnTo>
                  <a:lnTo>
                    <a:pt x="658889" y="1218887"/>
                  </a:lnTo>
                  <a:lnTo>
                    <a:pt x="705648" y="1213468"/>
                  </a:lnTo>
                  <a:lnTo>
                    <a:pt x="751265" y="1204602"/>
                  </a:lnTo>
                  <a:lnTo>
                    <a:pt x="795603" y="1192424"/>
                  </a:lnTo>
                  <a:lnTo>
                    <a:pt x="838528" y="1177072"/>
                  </a:lnTo>
                  <a:lnTo>
                    <a:pt x="879903" y="1158679"/>
                  </a:lnTo>
                  <a:lnTo>
                    <a:pt x="919592" y="1137383"/>
                  </a:lnTo>
                  <a:lnTo>
                    <a:pt x="957461" y="1113319"/>
                  </a:lnTo>
                  <a:lnTo>
                    <a:pt x="993372" y="1086623"/>
                  </a:lnTo>
                  <a:lnTo>
                    <a:pt x="1027191" y="1057430"/>
                  </a:lnTo>
                  <a:lnTo>
                    <a:pt x="1058781" y="1025876"/>
                  </a:lnTo>
                  <a:lnTo>
                    <a:pt x="1088007" y="992097"/>
                  </a:lnTo>
                  <a:lnTo>
                    <a:pt x="1114733" y="956229"/>
                  </a:lnTo>
                  <a:lnTo>
                    <a:pt x="1138823" y="918407"/>
                  </a:lnTo>
                  <a:lnTo>
                    <a:pt x="1160141" y="878768"/>
                  </a:lnTo>
                  <a:lnTo>
                    <a:pt x="1178552" y="837446"/>
                  </a:lnTo>
                  <a:lnTo>
                    <a:pt x="1193921" y="794579"/>
                  </a:lnTo>
                  <a:lnTo>
                    <a:pt x="1206110" y="750301"/>
                  </a:lnTo>
                  <a:lnTo>
                    <a:pt x="1214985" y="704748"/>
                  </a:lnTo>
                  <a:lnTo>
                    <a:pt x="1220409" y="658056"/>
                  </a:lnTo>
                  <a:lnTo>
                    <a:pt x="1222248" y="610361"/>
                  </a:lnTo>
                  <a:lnTo>
                    <a:pt x="1220409" y="562667"/>
                  </a:lnTo>
                  <a:lnTo>
                    <a:pt x="1214985" y="515975"/>
                  </a:lnTo>
                  <a:lnTo>
                    <a:pt x="1206110" y="470422"/>
                  </a:lnTo>
                  <a:lnTo>
                    <a:pt x="1193921" y="426144"/>
                  </a:lnTo>
                  <a:lnTo>
                    <a:pt x="1178552" y="383277"/>
                  </a:lnTo>
                  <a:lnTo>
                    <a:pt x="1160141" y="341955"/>
                  </a:lnTo>
                  <a:lnTo>
                    <a:pt x="1138823" y="302316"/>
                  </a:lnTo>
                  <a:lnTo>
                    <a:pt x="1114733" y="264494"/>
                  </a:lnTo>
                  <a:lnTo>
                    <a:pt x="1088007" y="228626"/>
                  </a:lnTo>
                  <a:lnTo>
                    <a:pt x="1058781" y="194847"/>
                  </a:lnTo>
                  <a:lnTo>
                    <a:pt x="1027191" y="163293"/>
                  </a:lnTo>
                  <a:lnTo>
                    <a:pt x="993372" y="134100"/>
                  </a:lnTo>
                  <a:lnTo>
                    <a:pt x="957461" y="107404"/>
                  </a:lnTo>
                  <a:lnTo>
                    <a:pt x="919592" y="83340"/>
                  </a:lnTo>
                  <a:lnTo>
                    <a:pt x="879903" y="62044"/>
                  </a:lnTo>
                  <a:lnTo>
                    <a:pt x="838528" y="43651"/>
                  </a:lnTo>
                  <a:lnTo>
                    <a:pt x="795603" y="28299"/>
                  </a:lnTo>
                  <a:lnTo>
                    <a:pt x="751265" y="16121"/>
                  </a:lnTo>
                  <a:lnTo>
                    <a:pt x="705648" y="7255"/>
                  </a:lnTo>
                  <a:lnTo>
                    <a:pt x="658889" y="1836"/>
                  </a:lnTo>
                  <a:lnTo>
                    <a:pt x="611124" y="0"/>
                  </a:lnTo>
                  <a:close/>
                </a:path>
              </a:pathLst>
            </a:custGeom>
            <a:solidFill>
              <a:srgbClr val="A6D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264" y="883919"/>
              <a:ext cx="818388" cy="818388"/>
            </a:xfrm>
            <a:prstGeom prst="rect">
              <a:avLst/>
            </a:prstGeom>
          </p:spPr>
        </p:pic>
      </p:grp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70B9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850" y="9144000"/>
            <a:ext cx="7620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chemeClr val="bg1"/>
                </a:solidFill>
                <a:latin typeface="Century Gothic"/>
                <a:cs typeface="Century Gothic"/>
              </a:rPr>
              <a:t>35</a:t>
            </a:r>
            <a:endParaRPr sz="28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752621" y="2094545"/>
            <a:ext cx="1035050" cy="4791266"/>
            <a:chOff x="10796016" y="2731007"/>
            <a:chExt cx="1035050" cy="3023870"/>
          </a:xfrm>
        </p:grpSpPr>
        <p:sp>
          <p:nvSpPr>
            <p:cNvPr id="8" name="object 8"/>
            <p:cNvSpPr/>
            <p:nvPr/>
          </p:nvSpPr>
          <p:spPr>
            <a:xfrm>
              <a:off x="10796016" y="2770631"/>
              <a:ext cx="1035050" cy="2984500"/>
            </a:xfrm>
            <a:custGeom>
              <a:avLst/>
              <a:gdLst/>
              <a:ahLst/>
              <a:cxnLst/>
              <a:rect l="l" t="t" r="r" b="b"/>
              <a:pathLst>
                <a:path w="1035050" h="2984500">
                  <a:moveTo>
                    <a:pt x="1034795" y="0"/>
                  </a:moveTo>
                  <a:lnTo>
                    <a:pt x="0" y="0"/>
                  </a:lnTo>
                  <a:lnTo>
                    <a:pt x="0" y="2983992"/>
                  </a:lnTo>
                  <a:lnTo>
                    <a:pt x="1034795" y="2983992"/>
                  </a:lnTo>
                  <a:lnTo>
                    <a:pt x="1034795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796016" y="2731007"/>
              <a:ext cx="1035050" cy="40005"/>
            </a:xfrm>
            <a:custGeom>
              <a:avLst/>
              <a:gdLst/>
              <a:ahLst/>
              <a:cxnLst/>
              <a:rect l="l" t="t" r="r" b="b"/>
              <a:pathLst>
                <a:path w="1035050" h="40005">
                  <a:moveTo>
                    <a:pt x="1034795" y="0"/>
                  </a:moveTo>
                  <a:lnTo>
                    <a:pt x="0" y="0"/>
                  </a:lnTo>
                  <a:lnTo>
                    <a:pt x="0" y="39624"/>
                  </a:lnTo>
                  <a:lnTo>
                    <a:pt x="1034795" y="39624"/>
                  </a:lnTo>
                  <a:lnTo>
                    <a:pt x="1034795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2125420" y="2504728"/>
            <a:ext cx="1036319" cy="4367380"/>
            <a:chOff x="12089892" y="2592323"/>
            <a:chExt cx="1036319" cy="3162808"/>
          </a:xfrm>
        </p:grpSpPr>
        <p:sp>
          <p:nvSpPr>
            <p:cNvPr id="11" name="object 11"/>
            <p:cNvSpPr/>
            <p:nvPr/>
          </p:nvSpPr>
          <p:spPr>
            <a:xfrm>
              <a:off x="12089892" y="2641091"/>
              <a:ext cx="1036319" cy="3114040"/>
            </a:xfrm>
            <a:custGeom>
              <a:avLst/>
              <a:gdLst/>
              <a:ahLst/>
              <a:cxnLst/>
              <a:rect l="l" t="t" r="r" b="b"/>
              <a:pathLst>
                <a:path w="1036319" h="3114040">
                  <a:moveTo>
                    <a:pt x="1036319" y="0"/>
                  </a:moveTo>
                  <a:lnTo>
                    <a:pt x="0" y="0"/>
                  </a:lnTo>
                  <a:lnTo>
                    <a:pt x="0" y="3113531"/>
                  </a:lnTo>
                  <a:lnTo>
                    <a:pt x="1036319" y="3113531"/>
                  </a:lnTo>
                  <a:lnTo>
                    <a:pt x="1036319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089892" y="2592323"/>
              <a:ext cx="1036319" cy="100129"/>
            </a:xfrm>
            <a:custGeom>
              <a:avLst/>
              <a:gdLst/>
              <a:ahLst/>
              <a:cxnLst/>
              <a:rect l="l" t="t" r="r" b="b"/>
              <a:pathLst>
                <a:path w="1036319" h="48894">
                  <a:moveTo>
                    <a:pt x="1036319" y="0"/>
                  </a:moveTo>
                  <a:lnTo>
                    <a:pt x="0" y="0"/>
                  </a:lnTo>
                  <a:lnTo>
                    <a:pt x="0" y="48768"/>
                  </a:lnTo>
                  <a:lnTo>
                    <a:pt x="1036319" y="48768"/>
                  </a:lnTo>
                  <a:lnTo>
                    <a:pt x="1036319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3420819" y="2892837"/>
            <a:ext cx="1036319" cy="3978571"/>
            <a:chOff x="13385291" y="2305810"/>
            <a:chExt cx="1036319" cy="3448813"/>
          </a:xfrm>
        </p:grpSpPr>
        <p:sp>
          <p:nvSpPr>
            <p:cNvPr id="14" name="object 14"/>
            <p:cNvSpPr/>
            <p:nvPr/>
          </p:nvSpPr>
          <p:spPr>
            <a:xfrm>
              <a:off x="13385291" y="2348483"/>
              <a:ext cx="1036319" cy="3406140"/>
            </a:xfrm>
            <a:custGeom>
              <a:avLst/>
              <a:gdLst/>
              <a:ahLst/>
              <a:cxnLst/>
              <a:rect l="l" t="t" r="r" b="b"/>
              <a:pathLst>
                <a:path w="1036319" h="3406140">
                  <a:moveTo>
                    <a:pt x="1036319" y="0"/>
                  </a:moveTo>
                  <a:lnTo>
                    <a:pt x="0" y="0"/>
                  </a:lnTo>
                  <a:lnTo>
                    <a:pt x="0" y="3406140"/>
                  </a:lnTo>
                  <a:lnTo>
                    <a:pt x="1036319" y="3406140"/>
                  </a:lnTo>
                  <a:lnTo>
                    <a:pt x="1036319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385291" y="2305810"/>
              <a:ext cx="1036319" cy="263213"/>
            </a:xfrm>
            <a:custGeom>
              <a:avLst/>
              <a:gdLst/>
              <a:ahLst/>
              <a:cxnLst/>
              <a:rect l="l" t="t" r="r" b="b"/>
              <a:pathLst>
                <a:path w="1036319" h="43180">
                  <a:moveTo>
                    <a:pt x="1036319" y="0"/>
                  </a:moveTo>
                  <a:lnTo>
                    <a:pt x="0" y="0"/>
                  </a:lnTo>
                  <a:lnTo>
                    <a:pt x="0" y="42672"/>
                  </a:lnTo>
                  <a:lnTo>
                    <a:pt x="1036319" y="42672"/>
                  </a:lnTo>
                  <a:lnTo>
                    <a:pt x="1036319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4675477" y="3177564"/>
            <a:ext cx="1035050" cy="3715819"/>
            <a:chOff x="14680691" y="2372866"/>
            <a:chExt cx="1035050" cy="3381757"/>
          </a:xfrm>
        </p:grpSpPr>
        <p:sp>
          <p:nvSpPr>
            <p:cNvPr id="17" name="object 17"/>
            <p:cNvSpPr/>
            <p:nvPr/>
          </p:nvSpPr>
          <p:spPr>
            <a:xfrm>
              <a:off x="14680691" y="2417063"/>
              <a:ext cx="1035050" cy="3337560"/>
            </a:xfrm>
            <a:custGeom>
              <a:avLst/>
              <a:gdLst/>
              <a:ahLst/>
              <a:cxnLst/>
              <a:rect l="l" t="t" r="r" b="b"/>
              <a:pathLst>
                <a:path w="1035050" h="3337560">
                  <a:moveTo>
                    <a:pt x="1034796" y="0"/>
                  </a:moveTo>
                  <a:lnTo>
                    <a:pt x="0" y="0"/>
                  </a:lnTo>
                  <a:lnTo>
                    <a:pt x="0" y="3337559"/>
                  </a:lnTo>
                  <a:lnTo>
                    <a:pt x="1034796" y="3337559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680691" y="2372866"/>
              <a:ext cx="1035050" cy="255345"/>
            </a:xfrm>
            <a:custGeom>
              <a:avLst/>
              <a:gdLst/>
              <a:ahLst/>
              <a:cxnLst/>
              <a:rect l="l" t="t" r="r" b="b"/>
              <a:pathLst>
                <a:path w="1035050" h="44450">
                  <a:moveTo>
                    <a:pt x="1034796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1034796" y="44196"/>
                  </a:lnTo>
                  <a:lnTo>
                    <a:pt x="1034796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6005778" y="3044658"/>
            <a:ext cx="1036319" cy="3848726"/>
            <a:chOff x="15974567" y="2264663"/>
            <a:chExt cx="1036319" cy="3490469"/>
          </a:xfrm>
        </p:grpSpPr>
        <p:sp>
          <p:nvSpPr>
            <p:cNvPr id="20" name="object 20"/>
            <p:cNvSpPr/>
            <p:nvPr/>
          </p:nvSpPr>
          <p:spPr>
            <a:xfrm>
              <a:off x="15974567" y="2305812"/>
              <a:ext cx="1036319" cy="3449320"/>
            </a:xfrm>
            <a:custGeom>
              <a:avLst/>
              <a:gdLst/>
              <a:ahLst/>
              <a:cxnLst/>
              <a:rect l="l" t="t" r="r" b="b"/>
              <a:pathLst>
                <a:path w="1036319" h="3449320">
                  <a:moveTo>
                    <a:pt x="1036320" y="0"/>
                  </a:moveTo>
                  <a:lnTo>
                    <a:pt x="0" y="0"/>
                  </a:lnTo>
                  <a:lnTo>
                    <a:pt x="0" y="3448812"/>
                  </a:lnTo>
                  <a:lnTo>
                    <a:pt x="1036320" y="3448812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974567" y="2264663"/>
              <a:ext cx="1036319" cy="265914"/>
            </a:xfrm>
            <a:custGeom>
              <a:avLst/>
              <a:gdLst/>
              <a:ahLst/>
              <a:cxnLst/>
              <a:rect l="l" t="t" r="r" b="b"/>
              <a:pathLst>
                <a:path w="1036319" h="41275">
                  <a:moveTo>
                    <a:pt x="1036320" y="0"/>
                  </a:moveTo>
                  <a:lnTo>
                    <a:pt x="0" y="0"/>
                  </a:lnTo>
                  <a:lnTo>
                    <a:pt x="0" y="41147"/>
                  </a:lnTo>
                  <a:lnTo>
                    <a:pt x="1036320" y="41147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111706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406851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4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701997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997016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292163" y="6986471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AEABAB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graphicFrame>
        <p:nvGraphicFramePr>
          <p:cNvPr id="27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774291"/>
              </p:ext>
            </p:extLst>
          </p:nvPr>
        </p:nvGraphicFramePr>
        <p:xfrm>
          <a:off x="1346136" y="1734756"/>
          <a:ext cx="8943975" cy="55397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12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985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49731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0" dirty="0" err="1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Наименование</a:t>
                      </a:r>
                      <a:r>
                        <a:rPr sz="1600" b="1" spc="5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П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R="314960" algn="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93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14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91440" marR="2108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Повышение</a:t>
                      </a:r>
                      <a:r>
                        <a:rPr lang="ru-RU" sz="1600" spc="-5" baseline="0" dirty="0">
                          <a:latin typeface="Century Gothic"/>
                          <a:cs typeface="Century Gothic"/>
                        </a:rPr>
                        <a:t> пожарной безопасности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5,7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288925" algn="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63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100965" marR="293370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Профилактика терроризма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5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2,24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R="288925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016D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3356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lang="ru-RU" sz="1600" dirty="0">
                          <a:latin typeface="Century Gothic" pitchFamily="34" charset="0"/>
                          <a:cs typeface="Century Gothic"/>
                        </a:rPr>
                        <a:t>Обеспечение общественной</a:t>
                      </a:r>
                      <a:r>
                        <a:rPr lang="ru-RU" sz="1600" baseline="0" dirty="0">
                          <a:latin typeface="Century Gothic" pitchFamily="34" charset="0"/>
                          <a:cs typeface="Century Gothic"/>
                        </a:rPr>
                        <a:t> безопасности</a:t>
                      </a: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9560" algn="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0</a:t>
                      </a: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8925" algn="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marR="288925" algn="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2,6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1,6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 cap="flat" cmpd="sng" algn="ctr">
                      <a:solidFill>
                        <a:srgbClr val="016D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117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endParaRPr lang="ru-RU" sz="1600" spc="-5" dirty="0">
                        <a:latin typeface="Century Gothic" pitchFamily="34" charset="0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lang="ru-RU" sz="1600" spc="-5" dirty="0">
                          <a:latin typeface="Century Gothic" pitchFamily="34" charset="0"/>
                        </a:rPr>
                        <a:t>Обеспечение мероприятий в области гражданской обороны и экологии</a:t>
                      </a:r>
                      <a:endParaRPr lang="ru-RU" sz="1600" dirty="0">
                        <a:latin typeface="Century Gothic" pitchFamily="34" charset="0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8,7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</a:pP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  <a:p>
                      <a:pPr marR="289560" algn="r">
                        <a:lnSpc>
                          <a:spcPct val="100000"/>
                        </a:lnSpc>
                      </a:pPr>
                      <a:r>
                        <a:rPr lang="en-US" sz="1600" spc="-5" dirty="0">
                          <a:latin typeface="Century Gothic"/>
                          <a:cs typeface="Century Gothic"/>
                        </a:rPr>
                        <a:t>10,1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R="288925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13,3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16D63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9732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ВСЕГО,</a:t>
                      </a:r>
                      <a:r>
                        <a:rPr sz="1600" b="1" spc="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20002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14,84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en-US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17,6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R="253365" algn="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23,5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18,8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905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2103882" y="963548"/>
            <a:ext cx="807516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16D63"/>
                </a:solidFill>
                <a:latin typeface="Century Gothic"/>
                <a:cs typeface="Century Gothic"/>
              </a:rPr>
              <a:t>МУНИЦИПААЛЬНЫЕ </a:t>
            </a:r>
            <a:r>
              <a:rPr sz="2000" b="1" dirty="0">
                <a:solidFill>
                  <a:srgbClr val="016D63"/>
                </a:solidFill>
                <a:latin typeface="Century Gothic"/>
                <a:cs typeface="Century Gothic"/>
              </a:rPr>
              <a:t> ПРОГРАММЫ</a:t>
            </a:r>
            <a:r>
              <a:rPr sz="2000" b="1" spc="-90" dirty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16D63"/>
                </a:solidFill>
                <a:latin typeface="Century Gothic"/>
                <a:cs typeface="Century Gothic"/>
              </a:rPr>
              <a:t>ОБЕСПЕЧЕНИЯ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16D63"/>
                </a:solidFill>
                <a:latin typeface="Century Gothic"/>
                <a:cs typeface="Century Gothic"/>
              </a:rPr>
              <a:t>БЕЗОПАСНЫХ УСЛОВИЙ</a:t>
            </a:r>
            <a:r>
              <a:rPr sz="2000" b="1" spc="-55" dirty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2000" b="1" spc="-5" dirty="0">
                <a:solidFill>
                  <a:srgbClr val="016D63"/>
                </a:solidFill>
                <a:latin typeface="Century Gothic"/>
                <a:cs typeface="Century Gothic"/>
              </a:rPr>
              <a:t>ЖИЗНЕДЕЯТЕЛЬНОСТИ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752621" y="2274332"/>
            <a:ext cx="103505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6375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0,9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72713" y="2732537"/>
            <a:ext cx="124612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749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 smtClean="0">
                <a:solidFill>
                  <a:srgbClr val="FFFFFF"/>
                </a:solidFill>
                <a:latin typeface="Century Gothic"/>
                <a:cs typeface="Century Gothic"/>
              </a:rPr>
              <a:t>1,</a:t>
            </a:r>
            <a:r>
              <a:rPr lang="en-US" sz="2000" b="1" spc="5" dirty="0" smtClean="0">
                <a:solidFill>
                  <a:srgbClr val="FFFFFF"/>
                </a:solidFill>
                <a:latin typeface="Century Gothic"/>
                <a:cs typeface="Century Gothic"/>
              </a:rPr>
              <a:t>4</a:t>
            </a:r>
            <a:r>
              <a:rPr sz="2000" b="1" spc="5" dirty="0" smtClean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317360" y="2884358"/>
            <a:ext cx="134696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2,7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684640" y="3204959"/>
            <a:ext cx="103505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2,3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985150" y="3029132"/>
            <a:ext cx="103631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2,2</a:t>
            </a:r>
            <a:r>
              <a:rPr sz="2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29354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2AA"/>
                </a:solidFill>
              </a:rPr>
              <a:t>РАСХОДЫ НА РЕАЛИЗАЦИЮ </a:t>
            </a:r>
            <a:r>
              <a:rPr lang="ru-RU" sz="2400" dirty="0">
                <a:solidFill>
                  <a:srgbClr val="00A2AA"/>
                </a:solidFill>
              </a:rPr>
              <a:t>МУНИЦИПАЛЬНЫХ</a:t>
            </a:r>
            <a:r>
              <a:rPr sz="2400" dirty="0">
                <a:solidFill>
                  <a:srgbClr val="00A2AA"/>
                </a:solidFill>
              </a:rPr>
              <a:t> </a:t>
            </a:r>
            <a:r>
              <a:rPr sz="2400" spc="-5" dirty="0">
                <a:solidFill>
                  <a:srgbClr val="00A2AA"/>
                </a:solidFill>
              </a:rPr>
              <a:t>ПРОГРАММ</a:t>
            </a:r>
            <a:r>
              <a:rPr lang="ru-RU" sz="2400" spc="-5" dirty="0">
                <a:solidFill>
                  <a:srgbClr val="00A2AA"/>
                </a:solidFill>
              </a:rPr>
              <a:t> КАРАБАШСКОГО ГОРОДСКОГО ОКРУГА</a:t>
            </a:r>
            <a:endParaRPr sz="2400" dirty="0"/>
          </a:p>
        </p:txBody>
      </p:sp>
      <p:sp>
        <p:nvSpPr>
          <p:cNvPr id="35" name="object 35"/>
          <p:cNvSpPr txBox="1"/>
          <p:nvPr/>
        </p:nvSpPr>
        <p:spPr>
          <a:xfrm>
            <a:off x="10771799" y="1375353"/>
            <a:ext cx="1075690" cy="546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>
                <a:solidFill>
                  <a:srgbClr val="AEABAB"/>
                </a:solidFill>
                <a:latin typeface="Century Gothic"/>
                <a:cs typeface="Century Gothic"/>
              </a:rPr>
              <a:t>1660,7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106536" y="1825033"/>
            <a:ext cx="108648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 smtClean="0">
                <a:solidFill>
                  <a:srgbClr val="AEABAB"/>
                </a:solidFill>
                <a:latin typeface="Century Gothic"/>
                <a:cs typeface="Century Gothic"/>
              </a:rPr>
              <a:t>1</a:t>
            </a:r>
            <a:r>
              <a:rPr lang="en-US" sz="2000" b="1" spc="-5" dirty="0" smtClean="0">
                <a:solidFill>
                  <a:srgbClr val="AEABAB"/>
                </a:solidFill>
                <a:latin typeface="Century Gothic"/>
                <a:cs typeface="Century Gothic"/>
              </a:rPr>
              <a:t>309,1</a:t>
            </a:r>
            <a:endParaRPr sz="2000" dirty="0">
              <a:latin typeface="Century Gothic"/>
              <a:cs typeface="Century Gothic"/>
            </a:endParaRPr>
          </a:p>
          <a:p>
            <a:pPr marL="2286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469446" y="2274332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858,0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664320" y="2594933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808,9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966407" y="2507038"/>
            <a:ext cx="1075690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AEABAB"/>
                </a:solidFill>
                <a:latin typeface="Century Gothic"/>
                <a:cs typeface="Century Gothic"/>
              </a:rPr>
              <a:t>841,5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b="1" dirty="0">
                <a:solidFill>
                  <a:srgbClr val="AEABAB"/>
                </a:solidFill>
                <a:latin typeface="Century Gothic"/>
                <a:cs typeface="Century Gothic"/>
              </a:rPr>
              <a:t>млн.рублей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49808" y="659891"/>
            <a:ext cx="1222375" cy="1221105"/>
          </a:xfrm>
          <a:custGeom>
            <a:avLst/>
            <a:gdLst/>
            <a:ahLst/>
            <a:cxnLst/>
            <a:rect l="l" t="t" r="r" b="b"/>
            <a:pathLst>
              <a:path w="1222375" h="1221105">
                <a:moveTo>
                  <a:pt x="611124" y="0"/>
                </a:moveTo>
                <a:lnTo>
                  <a:pt x="563364" y="1836"/>
                </a:lnTo>
                <a:lnTo>
                  <a:pt x="516611" y="7255"/>
                </a:lnTo>
                <a:lnTo>
                  <a:pt x="470998" y="16121"/>
                </a:lnTo>
                <a:lnTo>
                  <a:pt x="426663" y="28299"/>
                </a:lnTo>
                <a:lnTo>
                  <a:pt x="383740" y="43651"/>
                </a:lnTo>
                <a:lnTo>
                  <a:pt x="342366" y="62044"/>
                </a:lnTo>
                <a:lnTo>
                  <a:pt x="302677" y="83340"/>
                </a:lnTo>
                <a:lnTo>
                  <a:pt x="264809" y="107404"/>
                </a:lnTo>
                <a:lnTo>
                  <a:pt x="228896" y="134100"/>
                </a:lnTo>
                <a:lnTo>
                  <a:pt x="195076" y="163293"/>
                </a:lnTo>
                <a:lnTo>
                  <a:pt x="163484" y="194847"/>
                </a:lnTo>
                <a:lnTo>
                  <a:pt x="134256" y="228626"/>
                </a:lnTo>
                <a:lnTo>
                  <a:pt x="107528" y="264494"/>
                </a:lnTo>
                <a:lnTo>
                  <a:pt x="83436" y="302316"/>
                </a:lnTo>
                <a:lnTo>
                  <a:pt x="62115" y="341955"/>
                </a:lnTo>
                <a:lnTo>
                  <a:pt x="43701" y="383277"/>
                </a:lnTo>
                <a:lnTo>
                  <a:pt x="28331" y="426144"/>
                </a:lnTo>
                <a:lnTo>
                  <a:pt x="16140" y="470422"/>
                </a:lnTo>
                <a:lnTo>
                  <a:pt x="7263" y="515975"/>
                </a:lnTo>
                <a:lnTo>
                  <a:pt x="1838" y="562667"/>
                </a:lnTo>
                <a:lnTo>
                  <a:pt x="0" y="610361"/>
                </a:lnTo>
                <a:lnTo>
                  <a:pt x="1838" y="658056"/>
                </a:lnTo>
                <a:lnTo>
                  <a:pt x="7263" y="704748"/>
                </a:lnTo>
                <a:lnTo>
                  <a:pt x="16140" y="750301"/>
                </a:lnTo>
                <a:lnTo>
                  <a:pt x="28331" y="794579"/>
                </a:lnTo>
                <a:lnTo>
                  <a:pt x="43701" y="837446"/>
                </a:lnTo>
                <a:lnTo>
                  <a:pt x="62115" y="878768"/>
                </a:lnTo>
                <a:lnTo>
                  <a:pt x="83436" y="918407"/>
                </a:lnTo>
                <a:lnTo>
                  <a:pt x="107528" y="956229"/>
                </a:lnTo>
                <a:lnTo>
                  <a:pt x="134256" y="992097"/>
                </a:lnTo>
                <a:lnTo>
                  <a:pt x="163484" y="1025876"/>
                </a:lnTo>
                <a:lnTo>
                  <a:pt x="195076" y="1057430"/>
                </a:lnTo>
                <a:lnTo>
                  <a:pt x="228896" y="1086623"/>
                </a:lnTo>
                <a:lnTo>
                  <a:pt x="264809" y="1113319"/>
                </a:lnTo>
                <a:lnTo>
                  <a:pt x="302677" y="1137383"/>
                </a:lnTo>
                <a:lnTo>
                  <a:pt x="342366" y="1158679"/>
                </a:lnTo>
                <a:lnTo>
                  <a:pt x="383740" y="1177072"/>
                </a:lnTo>
                <a:lnTo>
                  <a:pt x="426663" y="1192424"/>
                </a:lnTo>
                <a:lnTo>
                  <a:pt x="470998" y="1204602"/>
                </a:lnTo>
                <a:lnTo>
                  <a:pt x="516611" y="1213468"/>
                </a:lnTo>
                <a:lnTo>
                  <a:pt x="563364" y="1218887"/>
                </a:lnTo>
                <a:lnTo>
                  <a:pt x="611124" y="1220724"/>
                </a:lnTo>
                <a:lnTo>
                  <a:pt x="658889" y="1218887"/>
                </a:lnTo>
                <a:lnTo>
                  <a:pt x="705648" y="1213468"/>
                </a:lnTo>
                <a:lnTo>
                  <a:pt x="751265" y="1204602"/>
                </a:lnTo>
                <a:lnTo>
                  <a:pt x="795603" y="1192424"/>
                </a:lnTo>
                <a:lnTo>
                  <a:pt x="838528" y="1177072"/>
                </a:lnTo>
                <a:lnTo>
                  <a:pt x="879903" y="1158679"/>
                </a:lnTo>
                <a:lnTo>
                  <a:pt x="919592" y="1137383"/>
                </a:lnTo>
                <a:lnTo>
                  <a:pt x="957461" y="1113319"/>
                </a:lnTo>
                <a:lnTo>
                  <a:pt x="993372" y="1086623"/>
                </a:lnTo>
                <a:lnTo>
                  <a:pt x="1027191" y="1057430"/>
                </a:lnTo>
                <a:lnTo>
                  <a:pt x="1058781" y="1025876"/>
                </a:lnTo>
                <a:lnTo>
                  <a:pt x="1088007" y="992097"/>
                </a:lnTo>
                <a:lnTo>
                  <a:pt x="1114733" y="956229"/>
                </a:lnTo>
                <a:lnTo>
                  <a:pt x="1138823" y="918407"/>
                </a:lnTo>
                <a:lnTo>
                  <a:pt x="1160141" y="878768"/>
                </a:lnTo>
                <a:lnTo>
                  <a:pt x="1178552" y="837446"/>
                </a:lnTo>
                <a:lnTo>
                  <a:pt x="1193921" y="794579"/>
                </a:lnTo>
                <a:lnTo>
                  <a:pt x="1206110" y="750301"/>
                </a:lnTo>
                <a:lnTo>
                  <a:pt x="1214985" y="704748"/>
                </a:lnTo>
                <a:lnTo>
                  <a:pt x="1220409" y="658056"/>
                </a:lnTo>
                <a:lnTo>
                  <a:pt x="1222248" y="610361"/>
                </a:lnTo>
                <a:lnTo>
                  <a:pt x="1220409" y="562667"/>
                </a:lnTo>
                <a:lnTo>
                  <a:pt x="1214985" y="515975"/>
                </a:lnTo>
                <a:lnTo>
                  <a:pt x="1206110" y="470422"/>
                </a:lnTo>
                <a:lnTo>
                  <a:pt x="1193921" y="426144"/>
                </a:lnTo>
                <a:lnTo>
                  <a:pt x="1178552" y="383277"/>
                </a:lnTo>
                <a:lnTo>
                  <a:pt x="1160141" y="341955"/>
                </a:lnTo>
                <a:lnTo>
                  <a:pt x="1138823" y="302316"/>
                </a:lnTo>
                <a:lnTo>
                  <a:pt x="1114733" y="264494"/>
                </a:lnTo>
                <a:lnTo>
                  <a:pt x="1088007" y="228626"/>
                </a:lnTo>
                <a:lnTo>
                  <a:pt x="1058781" y="194847"/>
                </a:lnTo>
                <a:lnTo>
                  <a:pt x="1027191" y="163293"/>
                </a:lnTo>
                <a:lnTo>
                  <a:pt x="993372" y="134100"/>
                </a:lnTo>
                <a:lnTo>
                  <a:pt x="957461" y="107404"/>
                </a:lnTo>
                <a:lnTo>
                  <a:pt x="919592" y="83340"/>
                </a:lnTo>
                <a:lnTo>
                  <a:pt x="879903" y="62044"/>
                </a:lnTo>
                <a:lnTo>
                  <a:pt x="838528" y="43651"/>
                </a:lnTo>
                <a:lnTo>
                  <a:pt x="795603" y="28299"/>
                </a:lnTo>
                <a:lnTo>
                  <a:pt x="751265" y="16121"/>
                </a:lnTo>
                <a:lnTo>
                  <a:pt x="705648" y="7255"/>
                </a:lnTo>
                <a:lnTo>
                  <a:pt x="658889" y="1836"/>
                </a:lnTo>
                <a:lnTo>
                  <a:pt x="611124" y="0"/>
                </a:lnTo>
                <a:close/>
              </a:path>
            </a:pathLst>
          </a:custGeom>
          <a:solidFill>
            <a:srgbClr val="A6D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object 4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8303" y="824483"/>
            <a:ext cx="923544" cy="925068"/>
          </a:xfrm>
          <a:prstGeom prst="rect">
            <a:avLst/>
          </a:prstGeom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0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4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71399"/>
            <a:ext cx="1064641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2AA"/>
                </a:solidFill>
              </a:rPr>
              <a:t>ОБЪЕМ И </a:t>
            </a:r>
            <a:r>
              <a:rPr sz="2400" spc="-5" dirty="0">
                <a:solidFill>
                  <a:srgbClr val="00A2AA"/>
                </a:solidFill>
              </a:rPr>
              <a:t>СТРУКТУРА НАЛОГОВЫХ ДОХОДОВ </a:t>
            </a:r>
            <a:r>
              <a:rPr sz="2400" dirty="0">
                <a:solidFill>
                  <a:srgbClr val="00A2AA"/>
                </a:solidFill>
              </a:rPr>
              <a:t>БЮДЖЕТА</a:t>
            </a:r>
            <a:r>
              <a:rPr lang="ru-RU" sz="2400" dirty="0">
                <a:solidFill>
                  <a:srgbClr val="00A2AA"/>
                </a:solidFill>
              </a:rPr>
              <a:t> КАРАБАШСКОГО ГОРОДСКОГО ОКРУГА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72830"/>
              </p:ext>
            </p:extLst>
          </p:nvPr>
        </p:nvGraphicFramePr>
        <p:xfrm>
          <a:off x="1460119" y="922882"/>
          <a:ext cx="11309348" cy="84724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829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52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52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452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452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4528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4379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143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00A2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Налоговые </a:t>
                      </a: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доходы,</a:t>
                      </a:r>
                      <a:r>
                        <a:rPr sz="1600" b="1" spc="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всего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189,4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173,0</a:t>
                      </a: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182,4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194,0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204,1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77F8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587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 на доходы</a:t>
                      </a:r>
                      <a:r>
                        <a:rPr sz="1600" spc="-5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физических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лиц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158,4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131,3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145,0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164,0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911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83,6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75,9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79,5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79,8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80,4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35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5751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Единый налог на вмененный доход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-0,05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20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0,03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600" dirty="0">
                          <a:latin typeface="Century Gothic"/>
                          <a:cs typeface="Century Gothic"/>
                        </a:rPr>
                        <a:t>Акцизы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9,3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9,6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911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4,5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5,4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5,3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5,2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5,2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79270">
                <a:tc>
                  <a:txBody>
                    <a:bodyPr/>
                    <a:lstStyle/>
                    <a:p>
                      <a:pPr marL="9525" marR="231140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Единый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налог, взимаемый в  связи с 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применением 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упрощенной системы  налогообложения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58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12,7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1650" dirty="0">
                          <a:latin typeface="Times New Roman"/>
                          <a:cs typeface="Times New Roman"/>
                        </a:rPr>
                        <a:t>15,8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16,0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6,7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10,3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8,5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8,1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7,8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45877">
                <a:tc>
                  <a:txBody>
                    <a:bodyPr/>
                    <a:lstStyle/>
                    <a:p>
                      <a:pPr marL="9525" marR="916305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Налог на</a:t>
                      </a:r>
                      <a:r>
                        <a:rPr sz="1600" spc="-10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имущество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 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физических лиц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0383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911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Земельный налог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dirty="0">
                          <a:latin typeface="Century Gothic"/>
                          <a:cs typeface="Century Gothic"/>
                        </a:rPr>
                        <a:t>6,4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8,0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9117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3,4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4,6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3,8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4,1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28992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Госпошлина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2911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2,8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1,8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9626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Налог , взимаемый в связи с применением патентной системы налогообложения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0,8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28575">
                      <a:solidFill>
                        <a:srgbClr val="00A2AA"/>
                      </a:solidFill>
                      <a:prstDash val="solid"/>
                    </a:lnB>
                    <a:solidFill>
                      <a:srgbClr val="DCF1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2910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8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28575">
                      <a:solidFill>
                        <a:srgbClr val="00A2AA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lang="ru-RU" sz="1600" b="1" i="1" spc="-10" dirty="0">
                          <a:latin typeface="Century Gothic"/>
                          <a:cs typeface="Century Gothic"/>
                        </a:rPr>
                        <a:t>0,4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>
                    <a:lnL w="28575">
                      <a:solidFill>
                        <a:srgbClr val="00A2AA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A2AA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244321" y="2587574"/>
            <a:ext cx="3794125" cy="44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55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4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</a:t>
            </a:r>
            <a:endParaRPr sz="1400" dirty="0">
              <a:latin typeface="Century Gothic"/>
              <a:cs typeface="Century Gothic"/>
            </a:endParaRPr>
          </a:p>
          <a:p>
            <a:pPr marL="30480">
              <a:lnSpc>
                <a:spcPts val="1655"/>
              </a:lnSpc>
            </a:pP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5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370050" y="1205229"/>
            <a:ext cx="115434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19,2</a:t>
            </a:r>
            <a:r>
              <a:rPr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244321" y="5849238"/>
            <a:ext cx="3793490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0480" marR="5080" indent="-18415">
              <a:lnSpc>
                <a:spcPts val="1630"/>
              </a:lnSpc>
              <a:spcBef>
                <a:spcPts val="200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i="1" spc="-5" dirty="0" err="1">
                <a:latin typeface="Century Gothic"/>
                <a:cs typeface="Century Gothic"/>
              </a:rPr>
              <a:t>налоговых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в </a:t>
            </a:r>
            <a:r>
              <a:rPr sz="1400" i="1" dirty="0" err="1">
                <a:latin typeface="Century Gothic"/>
                <a:cs typeface="Century Gothic"/>
              </a:rPr>
              <a:t>общем</a:t>
            </a:r>
            <a:r>
              <a:rPr sz="1400" i="1" spc="-14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объеме</a:t>
            </a:r>
            <a:r>
              <a:rPr sz="1400" i="1" dirty="0">
                <a:latin typeface="Century Gothic"/>
                <a:cs typeface="Century Gothic"/>
              </a:rPr>
              <a:t>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бюджета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6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400143" y="4191000"/>
            <a:ext cx="112928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21,4</a:t>
            </a:r>
            <a:r>
              <a:rPr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225017" y="9160256"/>
            <a:ext cx="3793490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0480" marR="5080" indent="-18415">
              <a:lnSpc>
                <a:spcPts val="1630"/>
              </a:lnSpc>
              <a:spcBef>
                <a:spcPts val="200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i="1" spc="-5" dirty="0" err="1">
                <a:latin typeface="Century Gothic"/>
                <a:cs typeface="Century Gothic"/>
              </a:rPr>
              <a:t>налоговых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в </a:t>
            </a:r>
            <a:r>
              <a:rPr sz="1400" i="1" dirty="0" err="1">
                <a:latin typeface="Century Gothic"/>
                <a:cs typeface="Century Gothic"/>
              </a:rPr>
              <a:t>общем</a:t>
            </a:r>
            <a:r>
              <a:rPr sz="1400" i="1" spc="-14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объеме</a:t>
            </a:r>
            <a:r>
              <a:rPr sz="1400" i="1" dirty="0">
                <a:latin typeface="Century Gothic"/>
                <a:cs typeface="Century Gothic"/>
              </a:rPr>
              <a:t>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 err="1">
                <a:latin typeface="Century Gothic"/>
                <a:cs typeface="Century Gothic"/>
              </a:rPr>
              <a:t>бюджета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7</a:t>
            </a:r>
            <a:r>
              <a:rPr sz="1400" b="1" i="1" spc="-140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568091" y="7696200"/>
            <a:ext cx="109018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21,6</a:t>
            </a:r>
            <a:r>
              <a:rPr sz="2800" b="1" spc="-1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" y="241617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73050" y="8959977"/>
            <a:ext cx="49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4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763553914"/>
              </p:ext>
            </p:extLst>
          </p:nvPr>
        </p:nvGraphicFramePr>
        <p:xfrm>
          <a:off x="13725903" y="231553"/>
          <a:ext cx="2442633" cy="23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709329835"/>
              </p:ext>
            </p:extLst>
          </p:nvPr>
        </p:nvGraphicFramePr>
        <p:xfrm>
          <a:off x="13651820" y="3255424"/>
          <a:ext cx="2590800" cy="2314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750383262"/>
              </p:ext>
            </p:extLst>
          </p:nvPr>
        </p:nvGraphicFramePr>
        <p:xfrm>
          <a:off x="13736016" y="6714055"/>
          <a:ext cx="2754332" cy="2314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5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1206" y="117474"/>
            <a:ext cx="17112487" cy="759952"/>
          </a:xfrm>
          <a:prstGeom prst="rect">
            <a:avLst/>
          </a:prstGeom>
        </p:spPr>
        <p:txBody>
          <a:bodyPr vert="horz" wrap="square" lIns="0" tIns="75311" rIns="0" bIns="0" rtlCol="0">
            <a:spAutoFit/>
          </a:bodyPr>
          <a:lstStyle/>
          <a:p>
            <a:pPr marL="809625" marR="5080">
              <a:lnSpc>
                <a:spcPct val="100600"/>
              </a:lnSpc>
              <a:spcBef>
                <a:spcPts val="80"/>
              </a:spcBef>
            </a:pPr>
            <a:r>
              <a:rPr sz="2400" spc="-5" dirty="0">
                <a:solidFill>
                  <a:srgbClr val="00A2AA"/>
                </a:solidFill>
              </a:rPr>
              <a:t>НАЛОГОВЫЕ </a:t>
            </a:r>
            <a:r>
              <a:rPr sz="2400" dirty="0">
                <a:solidFill>
                  <a:srgbClr val="00A2AA"/>
                </a:solidFill>
              </a:rPr>
              <a:t>ДОХОДЫ </a:t>
            </a:r>
            <a:r>
              <a:rPr lang="ru-RU" sz="2400" spc="-5" dirty="0">
                <a:solidFill>
                  <a:srgbClr val="00A2AA"/>
                </a:solidFill>
              </a:rPr>
              <a:t>МЕСТНОГО</a:t>
            </a:r>
            <a:r>
              <a:rPr sz="2400" spc="-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БЮДЖЕТА: </a:t>
            </a:r>
            <a:r>
              <a:rPr sz="2000" spc="-5" dirty="0">
                <a:solidFill>
                  <a:srgbClr val="00A2AA"/>
                </a:solidFill>
              </a:rPr>
              <a:t>налог </a:t>
            </a:r>
            <a:r>
              <a:rPr sz="2000" dirty="0">
                <a:solidFill>
                  <a:srgbClr val="00A2AA"/>
                </a:solidFill>
              </a:rPr>
              <a:t>на </a:t>
            </a:r>
            <a:r>
              <a:rPr sz="2000" spc="-5" dirty="0">
                <a:solidFill>
                  <a:srgbClr val="00A2AA"/>
                </a:solidFill>
              </a:rPr>
              <a:t>доходы физических </a:t>
            </a:r>
            <a:r>
              <a:rPr sz="2000" spc="-5" dirty="0" err="1">
                <a:solidFill>
                  <a:srgbClr val="00A2AA"/>
                </a:solidFill>
              </a:rPr>
              <a:t>лиц</a:t>
            </a:r>
            <a:r>
              <a:rPr sz="2000" spc="-5" dirty="0">
                <a:solidFill>
                  <a:srgbClr val="00A2AA"/>
                </a:solidFill>
              </a:rPr>
              <a:t>,  </a:t>
            </a:r>
            <a:r>
              <a:rPr lang="ru-RU" sz="2000" spc="-5" dirty="0">
                <a:solidFill>
                  <a:srgbClr val="00A2AA"/>
                </a:solidFill>
              </a:rPr>
              <a:t>земельный налог, налог на имущество физических лиц</a:t>
            </a:r>
            <a:endParaRPr sz="2000" dirty="0"/>
          </a:p>
        </p:txBody>
      </p:sp>
      <p:sp>
        <p:nvSpPr>
          <p:cNvPr id="8" name="object 8"/>
          <p:cNvSpPr txBox="1"/>
          <p:nvPr/>
        </p:nvSpPr>
        <p:spPr>
          <a:xfrm>
            <a:off x="1171143" y="1037589"/>
            <a:ext cx="51193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НАЛОГ НА ДОХОДЫ ФИЗИЧЕСКИХ</a:t>
            </a:r>
            <a:r>
              <a:rPr sz="2000" b="1" spc="-120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ЛИЦ</a:t>
            </a:r>
            <a:endParaRPr sz="2000" dirty="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tabLst>
                <a:tab pos="1329055" algn="l"/>
                <a:tab pos="2178050" algn="l"/>
                <a:tab pos="3455035" algn="l"/>
                <a:tab pos="3975100" algn="l"/>
                <a:tab pos="4366895" algn="l"/>
              </a:tabLst>
            </a:pP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-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основной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вид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налогов. Исчисляется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процентах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от  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сов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к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уп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но</a:t>
            </a:r>
            <a:r>
              <a:rPr sz="1400" spc="-20" dirty="0">
                <a:solidFill>
                  <a:srgbClr val="00A2AA"/>
                </a:solidFill>
                <a:latin typeface="Century Gothic"/>
                <a:cs typeface="Century Gothic"/>
              </a:rPr>
              <a:t>г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	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до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хода	ф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и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з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ч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е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с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к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х	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ли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ц	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з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а	в</a:t>
            </a:r>
            <a:r>
              <a:rPr sz="1400" spc="-20" dirty="0">
                <a:solidFill>
                  <a:srgbClr val="00A2AA"/>
                </a:solidFill>
                <a:latin typeface="Century Gothic"/>
                <a:cs typeface="Century Gothic"/>
              </a:rPr>
              <a:t>ы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че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то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м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1143" y="1769110"/>
            <a:ext cx="51174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98955" algn="l"/>
                <a:tab pos="3700779" algn="l"/>
                <a:tab pos="5020310" algn="l"/>
              </a:tabLst>
            </a:pP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д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к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у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ме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н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тал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ь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н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	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п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од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т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е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рж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д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ё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нн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ы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х	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ра</a:t>
            </a:r>
            <a:r>
              <a:rPr sz="1400" spc="5" dirty="0">
                <a:solidFill>
                  <a:srgbClr val="00A2AA"/>
                </a:solidFill>
                <a:latin typeface="Century Gothic"/>
                <a:cs typeface="Century Gothic"/>
              </a:rPr>
              <a:t>с</a:t>
            </a:r>
            <a:r>
              <a:rPr sz="1400" spc="-15" dirty="0">
                <a:solidFill>
                  <a:srgbClr val="00A2AA"/>
                </a:solidFill>
                <a:latin typeface="Century Gothic"/>
                <a:cs typeface="Century Gothic"/>
              </a:rPr>
              <a:t>х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о</a:t>
            </a:r>
            <a:r>
              <a:rPr sz="1400" spc="-10" dirty="0">
                <a:solidFill>
                  <a:srgbClr val="00A2AA"/>
                </a:solidFill>
                <a:latin typeface="Century Gothic"/>
                <a:cs typeface="Century Gothic"/>
              </a:rPr>
              <a:t>до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в,	в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71143" y="1982470"/>
            <a:ext cx="45497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соответствии </a:t>
            </a:r>
            <a:r>
              <a:rPr sz="1400" dirty="0">
                <a:solidFill>
                  <a:srgbClr val="00A2AA"/>
                </a:solidFill>
                <a:latin typeface="Century Gothic"/>
                <a:cs typeface="Century Gothic"/>
              </a:rPr>
              <a:t>с действующим</a:t>
            </a:r>
            <a:r>
              <a:rPr sz="1400" spc="-4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00A2AA"/>
                </a:solidFill>
                <a:latin typeface="Century Gothic"/>
                <a:cs typeface="Century Gothic"/>
              </a:rPr>
              <a:t>законодательством.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64630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022073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19632" y="4746116"/>
            <a:ext cx="3268345" cy="11379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92075" algn="ctr">
              <a:lnSpc>
                <a:spcPct val="100000"/>
              </a:lnSpc>
              <a:spcBef>
                <a:spcPts val="105"/>
              </a:spcBef>
              <a:tabLst>
                <a:tab pos="1024890" algn="l"/>
                <a:tab pos="2125345" algn="l"/>
              </a:tabLst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20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2025</a:t>
            </a:r>
            <a:endParaRPr sz="1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 dirty="0">
              <a:latin typeface="Century Gothic"/>
              <a:cs typeface="Century Gothic"/>
            </a:endParaRPr>
          </a:p>
          <a:p>
            <a:pPr marR="118745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Century Gothic"/>
                <a:cs typeface="Century Gothic"/>
              </a:rPr>
              <a:t>ДОХОДЫ, ОБЛАГАЕМЫЕ</a:t>
            </a:r>
            <a:r>
              <a:rPr sz="1600" b="1" spc="30" dirty="0">
                <a:latin typeface="Century Gothic"/>
                <a:cs typeface="Century Gothic"/>
              </a:rPr>
              <a:t> </a:t>
            </a:r>
            <a:r>
              <a:rPr sz="1600" b="1" spc="-10" dirty="0">
                <a:latin typeface="Century Gothic"/>
                <a:cs typeface="Century Gothic"/>
              </a:rPr>
              <a:t>НДФЛ</a:t>
            </a:r>
            <a:endParaRPr sz="1600" dirty="0">
              <a:latin typeface="Century Gothic"/>
              <a:cs typeface="Century Gothic"/>
            </a:endParaRPr>
          </a:p>
          <a:p>
            <a:pPr marL="312420" marR="50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313055" algn="l"/>
                <a:tab pos="1889760" algn="l"/>
                <a:tab pos="2254250" algn="l"/>
              </a:tabLst>
            </a:pPr>
            <a:r>
              <a:rPr sz="1300" spc="-5" dirty="0">
                <a:latin typeface="Century Gothic"/>
                <a:cs typeface="Century Gothic"/>
              </a:rPr>
              <a:t>во</a:t>
            </a:r>
            <a:r>
              <a:rPr sz="1300" dirty="0">
                <a:latin typeface="Century Gothic"/>
                <a:cs typeface="Century Gothic"/>
              </a:rPr>
              <a:t>з</a:t>
            </a:r>
            <a:r>
              <a:rPr sz="1300" spc="-5" dirty="0">
                <a:latin typeface="Century Gothic"/>
                <a:cs typeface="Century Gothic"/>
              </a:rPr>
              <a:t>н</a:t>
            </a:r>
            <a:r>
              <a:rPr sz="1300" spc="-10" dirty="0">
                <a:latin typeface="Century Gothic"/>
                <a:cs typeface="Century Gothic"/>
              </a:rPr>
              <a:t>аг</a:t>
            </a:r>
            <a:r>
              <a:rPr sz="1300" dirty="0">
                <a:latin typeface="Century Gothic"/>
                <a:cs typeface="Century Gothic"/>
              </a:rPr>
              <a:t>р</a:t>
            </a:r>
            <a:r>
              <a:rPr sz="1300" spc="-10" dirty="0">
                <a:latin typeface="Century Gothic"/>
                <a:cs typeface="Century Gothic"/>
              </a:rPr>
              <a:t>аж</a:t>
            </a:r>
            <a:r>
              <a:rPr sz="1300" dirty="0">
                <a:latin typeface="Century Gothic"/>
                <a:cs typeface="Century Gothic"/>
              </a:rPr>
              <a:t>д</a:t>
            </a:r>
            <a:r>
              <a:rPr sz="1300" spc="-5" dirty="0">
                <a:latin typeface="Century Gothic"/>
                <a:cs typeface="Century Gothic"/>
              </a:rPr>
              <a:t>ен</a:t>
            </a:r>
            <a:r>
              <a:rPr sz="1300" dirty="0">
                <a:latin typeface="Century Gothic"/>
                <a:cs typeface="Century Gothic"/>
              </a:rPr>
              <a:t>и</a:t>
            </a:r>
            <a:r>
              <a:rPr sz="1300" spc="-5" dirty="0">
                <a:latin typeface="Century Gothic"/>
                <a:cs typeface="Century Gothic"/>
              </a:rPr>
              <a:t>е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за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в</a:t>
            </a:r>
            <a:r>
              <a:rPr sz="1300" spc="-15" dirty="0">
                <a:latin typeface="Century Gothic"/>
                <a:cs typeface="Century Gothic"/>
              </a:rPr>
              <a:t>ы</a:t>
            </a:r>
            <a:r>
              <a:rPr sz="1300" spc="-5" dirty="0">
                <a:latin typeface="Century Gothic"/>
                <a:cs typeface="Century Gothic"/>
              </a:rPr>
              <a:t>пол</a:t>
            </a:r>
            <a:r>
              <a:rPr sz="1300" spc="10" dirty="0">
                <a:latin typeface="Century Gothic"/>
                <a:cs typeface="Century Gothic"/>
              </a:rPr>
              <a:t>н</a:t>
            </a:r>
            <a:r>
              <a:rPr sz="1300" spc="-5" dirty="0">
                <a:latin typeface="Century Gothic"/>
                <a:cs typeface="Century Gothic"/>
              </a:rPr>
              <a:t>ен</a:t>
            </a:r>
            <a:r>
              <a:rPr sz="1300" dirty="0">
                <a:latin typeface="Century Gothic"/>
                <a:cs typeface="Century Gothic"/>
              </a:rPr>
              <a:t>и</a:t>
            </a:r>
            <a:r>
              <a:rPr sz="1300" spc="-5" dirty="0">
                <a:latin typeface="Century Gothic"/>
                <a:cs typeface="Century Gothic"/>
              </a:rPr>
              <a:t>е  обязанностей;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20005" y="4746116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82741" y="4746116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45584" y="5462397"/>
            <a:ext cx="181610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34719" algn="l"/>
                <a:tab pos="1412875" algn="l"/>
              </a:tabLst>
            </a:pPr>
            <a:r>
              <a:rPr sz="1300" spc="-10" dirty="0">
                <a:latin typeface="Century Gothic"/>
                <a:cs typeface="Century Gothic"/>
              </a:rPr>
              <a:t>т</a:t>
            </a:r>
            <a:r>
              <a:rPr sz="1300" spc="5" dirty="0">
                <a:latin typeface="Century Gothic"/>
                <a:cs typeface="Century Gothic"/>
              </a:rPr>
              <a:t>р</a:t>
            </a:r>
            <a:r>
              <a:rPr sz="1300" spc="-10" dirty="0">
                <a:latin typeface="Century Gothic"/>
                <a:cs typeface="Century Gothic"/>
              </a:rPr>
              <a:t>удо</a:t>
            </a:r>
            <a:r>
              <a:rPr sz="1300" spc="10" dirty="0">
                <a:latin typeface="Century Gothic"/>
                <a:cs typeface="Century Gothic"/>
              </a:rPr>
              <a:t>в</a:t>
            </a:r>
            <a:r>
              <a:rPr sz="1300" spc="-15" dirty="0">
                <a:latin typeface="Century Gothic"/>
                <a:cs typeface="Century Gothic"/>
              </a:rPr>
              <a:t>ы</a:t>
            </a:r>
            <a:r>
              <a:rPr sz="1300" spc="-5" dirty="0">
                <a:latin typeface="Century Gothic"/>
                <a:cs typeface="Century Gothic"/>
              </a:rPr>
              <a:t>х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и</a:t>
            </a:r>
            <a:r>
              <a:rPr sz="1300" spc="-10" dirty="0">
                <a:latin typeface="Century Gothic"/>
                <a:cs typeface="Century Gothic"/>
              </a:rPr>
              <a:t>л</a:t>
            </a:r>
            <a:r>
              <a:rPr sz="1300" spc="-5" dirty="0">
                <a:latin typeface="Century Gothic"/>
                <a:cs typeface="Century Gothic"/>
              </a:rPr>
              <a:t>и</a:t>
            </a:r>
            <a:r>
              <a:rPr sz="1300" dirty="0">
                <a:latin typeface="Century Gothic"/>
                <a:cs typeface="Century Gothic"/>
              </a:rPr>
              <a:t>	</a:t>
            </a:r>
            <a:r>
              <a:rPr sz="1300" spc="-5" dirty="0">
                <a:latin typeface="Century Gothic"/>
                <a:cs typeface="Century Gothic"/>
              </a:rPr>
              <a:t>ин</a:t>
            </a:r>
            <a:r>
              <a:rPr sz="1300" spc="-15" dirty="0">
                <a:latin typeface="Century Gothic"/>
                <a:cs typeface="Century Gothic"/>
              </a:rPr>
              <a:t>ы</a:t>
            </a:r>
            <a:r>
              <a:rPr sz="1300" spc="-5" dirty="0">
                <a:latin typeface="Century Gothic"/>
                <a:cs typeface="Century Gothic"/>
              </a:rPr>
              <a:t>х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34872" y="5897117"/>
            <a:ext cx="5227320" cy="1386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180" marR="5080" indent="-285115">
              <a:lnSpc>
                <a:spcPct val="100000"/>
              </a:lnSpc>
              <a:spcBef>
                <a:spcPts val="95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от продажи имущества, находившегося в собственности  менее 5</a:t>
            </a:r>
            <a:r>
              <a:rPr sz="1300" spc="30" dirty="0">
                <a:latin typeface="Century Gothic"/>
                <a:cs typeface="Century Gothic"/>
              </a:rPr>
              <a:t> </a:t>
            </a:r>
            <a:r>
              <a:rPr sz="1300" spc="-10" dirty="0">
                <a:latin typeface="Century Gothic"/>
                <a:cs typeface="Century Gothic"/>
              </a:rPr>
              <a:t>лет;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от сдачи </a:t>
            </a:r>
            <a:r>
              <a:rPr sz="1300" spc="-10" dirty="0">
                <a:latin typeface="Century Gothic"/>
                <a:cs typeface="Century Gothic"/>
              </a:rPr>
              <a:t>имущества </a:t>
            </a:r>
            <a:r>
              <a:rPr sz="1300" spc="-5" dirty="0">
                <a:latin typeface="Century Gothic"/>
                <a:cs typeface="Century Gothic"/>
              </a:rPr>
              <a:t>в</a:t>
            </a:r>
            <a:r>
              <a:rPr sz="1300" spc="80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аренду;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доходы от источников за пределами</a:t>
            </a:r>
            <a:r>
              <a:rPr sz="1300" spc="30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РФ;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доходы в виде разного рода</a:t>
            </a:r>
            <a:r>
              <a:rPr sz="1300" spc="25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выигрышей;</a:t>
            </a:r>
            <a:endParaRPr sz="1300" dirty="0">
              <a:latin typeface="Century Gothic"/>
              <a:cs typeface="Century Gothic"/>
            </a:endParaRPr>
          </a:p>
          <a:p>
            <a:pPr marL="297180" indent="-285115">
              <a:lnSpc>
                <a:spcPct val="100000"/>
              </a:lnSpc>
              <a:spcBef>
                <a:spcPts val="300"/>
              </a:spcBef>
              <a:buSzPct val="157692"/>
              <a:buFont typeface="Wingdings"/>
              <a:buChar char=""/>
              <a:tabLst>
                <a:tab pos="297815" algn="l"/>
              </a:tabLst>
            </a:pPr>
            <a:r>
              <a:rPr sz="1300" spc="-5" dirty="0">
                <a:latin typeface="Century Gothic"/>
                <a:cs typeface="Century Gothic"/>
              </a:rPr>
              <a:t>иные</a:t>
            </a:r>
            <a:r>
              <a:rPr sz="1300" spc="5" dirty="0">
                <a:latin typeface="Century Gothic"/>
                <a:cs typeface="Century Gothic"/>
              </a:rPr>
              <a:t> </a:t>
            </a:r>
            <a:r>
              <a:rPr sz="1300" spc="-5" dirty="0">
                <a:latin typeface="Century Gothic"/>
                <a:cs typeface="Century Gothic"/>
              </a:rPr>
              <a:t>доходы.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54047" y="2574256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158,4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82714" y="2574256"/>
            <a:ext cx="930270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131,3 </a:t>
            </a:r>
            <a:r>
              <a:rPr sz="1000" b="1" spc="-10" dirty="0" err="1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87978" y="252691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145,0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54778" y="2541642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154,8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07902" y="2526283"/>
            <a:ext cx="768985" cy="377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164,0</a:t>
            </a:r>
            <a:endParaRPr sz="13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87398" y="8647886"/>
            <a:ext cx="3596004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55"/>
              </a:lnSpc>
              <a:spcBef>
                <a:spcPts val="1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НДФЛ </a:t>
            </a:r>
            <a:r>
              <a:rPr sz="1400" i="1" dirty="0">
                <a:latin typeface="Century Gothic"/>
                <a:cs typeface="Century Gothic"/>
              </a:rPr>
              <a:t>в общем объеме</a:t>
            </a:r>
            <a:r>
              <a:rPr sz="1400" i="1" spc="-80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налоговых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105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23033" y="7844907"/>
            <a:ext cx="8156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79,5</a:t>
            </a:r>
            <a:r>
              <a:rPr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387978" y="7844907"/>
            <a:ext cx="83303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79,8</a:t>
            </a:r>
            <a:r>
              <a:rPr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615052" y="7835010"/>
            <a:ext cx="7683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80,4</a:t>
            </a:r>
            <a:r>
              <a:rPr sz="18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17283" y="1037589"/>
            <a:ext cx="4513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404040"/>
                </a:solidFill>
                <a:latin typeface="Century Gothic"/>
                <a:cs typeface="Century Gothic"/>
              </a:rPr>
              <a:t>Земельный налог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717283" y="1342389"/>
            <a:ext cx="51669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2255" algn="l"/>
                <a:tab pos="720725" algn="l"/>
                <a:tab pos="1435735" algn="l"/>
                <a:tab pos="2423160" algn="l"/>
                <a:tab pos="3389629" algn="l"/>
                <a:tab pos="4127500" algn="l"/>
                <a:tab pos="4966970" algn="l"/>
              </a:tabLst>
            </a:pPr>
            <a:r>
              <a:rPr lang="ru-RU" sz="1400" dirty="0">
                <a:solidFill>
                  <a:srgbClr val="404040"/>
                </a:solidFill>
                <a:latin typeface="Century Gothic"/>
                <a:cs typeface="Century Gothic"/>
              </a:rPr>
              <a:t>Объектом налогообложения признаются земельные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717283" y="1555749"/>
            <a:ext cx="516636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43000" algn="l"/>
                <a:tab pos="2609215" algn="l"/>
                <a:tab pos="3968750" algn="l"/>
              </a:tabLst>
            </a:pPr>
            <a:r>
              <a:rPr lang="ru-RU" sz="1400" spc="-10" dirty="0">
                <a:solidFill>
                  <a:srgbClr val="404040"/>
                </a:solidFill>
                <a:latin typeface="Century Gothic"/>
                <a:cs typeface="Century Gothic"/>
              </a:rPr>
              <a:t>участки, расположенные в пределах  муниципального образования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.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717283" y="1982470"/>
            <a:ext cx="51657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8185" algn="l"/>
                <a:tab pos="1988820" algn="l"/>
                <a:tab pos="2399030" algn="l"/>
                <a:tab pos="3386454" algn="l"/>
                <a:tab pos="43256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На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лог	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н</a:t>
            </a:r>
            <a:r>
              <a:rPr sz="1400" spc="-10" dirty="0">
                <a:solidFill>
                  <a:srgbClr val="404040"/>
                </a:solidFill>
                <a:latin typeface="Century Gothic"/>
                <a:cs typeface="Century Gothic"/>
              </a:rPr>
              <a:t>а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ч</a:t>
            </a:r>
            <a:r>
              <a:rPr sz="1400" spc="-15" dirty="0">
                <a:solidFill>
                  <a:srgbClr val="404040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сля</a:t>
            </a:r>
            <a:r>
              <a:rPr sz="1400" spc="-15" dirty="0">
                <a:solidFill>
                  <a:srgbClr val="404040"/>
                </a:solidFill>
                <a:latin typeface="Century Gothic"/>
                <a:cs typeface="Century Gothic"/>
              </a:rPr>
              <a:t>е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тся	</a:t>
            </a:r>
            <a:r>
              <a:rPr lang="ru-RU" sz="1400" dirty="0">
                <a:solidFill>
                  <a:srgbClr val="404040"/>
                </a:solidFill>
                <a:latin typeface="Century Gothic"/>
                <a:cs typeface="Century Gothic"/>
              </a:rPr>
              <a:t>на кадастровую стоимость 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17283" y="2195525"/>
            <a:ext cx="516699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земельного участка.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17283" y="5391150"/>
            <a:ext cx="366585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entury Gothic"/>
                <a:cs typeface="Century Gothic"/>
              </a:rPr>
              <a:t>В </a:t>
            </a:r>
            <a:r>
              <a:rPr sz="1600" b="1" spc="-10" dirty="0">
                <a:latin typeface="Century Gothic"/>
                <a:cs typeface="Century Gothic"/>
              </a:rPr>
              <a:t>20</a:t>
            </a:r>
            <a:r>
              <a:rPr lang="ru-RU" sz="1600" b="1" spc="-10" dirty="0">
                <a:latin typeface="Century Gothic"/>
                <a:cs typeface="Century Gothic"/>
              </a:rPr>
              <a:t>23</a:t>
            </a:r>
            <a:r>
              <a:rPr sz="1600" b="1" spc="80" dirty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ГОДУ: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717283" y="5635244"/>
            <a:ext cx="486346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sz="1200" dirty="0">
                <a:latin typeface="Century Gothic"/>
                <a:cs typeface="Century Gothic"/>
              </a:rPr>
              <a:t>АО </a:t>
            </a:r>
            <a:r>
              <a:rPr sz="1200" spc="-5" dirty="0">
                <a:latin typeface="Century Gothic"/>
                <a:cs typeface="Century Gothic"/>
              </a:rPr>
              <a:t>«</a:t>
            </a:r>
            <a:r>
              <a:rPr lang="ru-RU" sz="1200" spc="-5" dirty="0" err="1">
                <a:latin typeface="Century Gothic"/>
                <a:cs typeface="Century Gothic"/>
              </a:rPr>
              <a:t>Карабашмедь</a:t>
            </a:r>
            <a:r>
              <a:rPr sz="1200" spc="-5" dirty="0">
                <a:latin typeface="Century Gothic"/>
                <a:cs typeface="Century Gothic"/>
              </a:rPr>
              <a:t>»</a:t>
            </a:r>
            <a:endParaRPr sz="1200" dirty="0">
              <a:latin typeface="Century Gothic"/>
              <a:cs typeface="Century Gothic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ru-RU" sz="1200" dirty="0">
                <a:latin typeface="Century Gothic"/>
                <a:cs typeface="Century Gothic"/>
              </a:rPr>
              <a:t>ГАУ «Метеор»</a:t>
            </a:r>
            <a:endParaRPr sz="1200" dirty="0">
              <a:latin typeface="Century Gothic"/>
              <a:cs typeface="Century Gothic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ru-RU" sz="1200" dirty="0">
                <a:latin typeface="Century Gothic"/>
                <a:cs typeface="Century Gothic"/>
              </a:rPr>
              <a:t> ООО «</a:t>
            </a:r>
            <a:r>
              <a:rPr lang="ru-RU" sz="1200" dirty="0" err="1">
                <a:latin typeface="Century Gothic"/>
                <a:cs typeface="Century Gothic"/>
              </a:rPr>
              <a:t>ИнвестХимАгро</a:t>
            </a:r>
            <a:r>
              <a:rPr lang="ru-RU" sz="1200" dirty="0">
                <a:latin typeface="Century Gothic"/>
                <a:cs typeface="Century Gothic"/>
              </a:rPr>
              <a:t>»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6717283" y="4690273"/>
            <a:ext cx="2286000" cy="72580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00"/>
              </a:spcBef>
              <a:tabLst>
                <a:tab pos="1257300" algn="l"/>
              </a:tabLst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20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  <a:tabLst>
                <a:tab pos="1316990" algn="l"/>
              </a:tabLst>
            </a:pPr>
            <a:r>
              <a:rPr sz="1600" b="1" spc="-5" dirty="0">
                <a:latin typeface="Century Gothic"/>
                <a:cs typeface="Century Gothic"/>
              </a:rPr>
              <a:t>ПЕРЕЧЕНЬ	</a:t>
            </a:r>
            <a:r>
              <a:rPr sz="1600" b="1" spc="-10" dirty="0">
                <a:latin typeface="Century Gothic"/>
                <a:cs typeface="Century Gothic"/>
              </a:rPr>
              <a:t>КРУПНЫХ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062973" y="4690273"/>
            <a:ext cx="2801620" cy="72580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1075055" algn="l"/>
                <a:tab pos="2138045" algn="l"/>
              </a:tabLst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	202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  <a:endParaRPr sz="1400" dirty="0">
              <a:latin typeface="Century Gothic"/>
              <a:cs typeface="Century Gothic"/>
            </a:endParaRPr>
          </a:p>
          <a:p>
            <a:pPr marL="281940">
              <a:lnSpc>
                <a:spcPct val="100000"/>
              </a:lnSpc>
              <a:spcBef>
                <a:spcPts val="1015"/>
              </a:spcBef>
            </a:pPr>
            <a:r>
              <a:rPr sz="1600" b="1" spc="-5" dirty="0">
                <a:latin typeface="Century Gothic"/>
                <a:cs typeface="Century Gothic"/>
              </a:rPr>
              <a:t>НАЛОГОПЛАТЕЛЬЩИКОВ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776892" y="2940382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6,4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817105" y="2485136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8,0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922575" y="280947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6,9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055340" y="2512421"/>
            <a:ext cx="768985" cy="377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7,9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048068" y="256332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7E7E7E"/>
                </a:solidFill>
                <a:latin typeface="Century Gothic"/>
                <a:cs typeface="Century Gothic"/>
              </a:rPr>
              <a:t>7,9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7E7E7E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758033" y="8727473"/>
            <a:ext cx="4673600" cy="44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" algn="ctr">
              <a:lnSpc>
                <a:spcPts val="1655"/>
              </a:lnSpc>
              <a:spcBef>
                <a:spcPts val="105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земельного налога </a:t>
            </a:r>
            <a:r>
              <a:rPr sz="1400" i="1" dirty="0">
                <a:latin typeface="Century Gothic"/>
                <a:cs typeface="Century Gothic"/>
              </a:rPr>
              <a:t>в</a:t>
            </a:r>
            <a:r>
              <a:rPr sz="1400" i="1" spc="-12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>
                <a:latin typeface="Century Gothic"/>
                <a:cs typeface="Century Gothic"/>
              </a:rPr>
              <a:t>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110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131050" y="7696200"/>
            <a:ext cx="81598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3,8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655050" y="7696200"/>
            <a:ext cx="83293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4,1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407650" y="7696200"/>
            <a:ext cx="64630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3,9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2148819" y="1037589"/>
            <a:ext cx="49657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856F"/>
                </a:solidFill>
                <a:latin typeface="Century Gothic"/>
                <a:cs typeface="Century Gothic"/>
              </a:rPr>
              <a:t>НАЛОГ НА ИМУЩЕСТВО</a:t>
            </a:r>
            <a:r>
              <a:rPr sz="2000" b="1" spc="-100" dirty="0">
                <a:solidFill>
                  <a:srgbClr val="00856F"/>
                </a:solidFill>
                <a:latin typeface="Century Gothic"/>
                <a:cs typeface="Century Gothic"/>
              </a:rPr>
              <a:t> </a:t>
            </a:r>
            <a:r>
              <a:rPr lang="ru-RU" sz="2000" b="1" dirty="0">
                <a:solidFill>
                  <a:srgbClr val="00856F"/>
                </a:solidFill>
                <a:latin typeface="Century Gothic"/>
                <a:cs typeface="Century Gothic"/>
              </a:rPr>
              <a:t>ФИЗИЧЕСКИХ ЛИЦ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148819" y="1555749"/>
            <a:ext cx="51663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42085" algn="l"/>
                <a:tab pos="2548255" algn="l"/>
                <a:tab pos="3804285" algn="l"/>
              </a:tabLst>
            </a:pPr>
            <a:r>
              <a:rPr lang="ru-RU"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Уплачивают лица,</a:t>
            </a:r>
            <a:r>
              <a:rPr sz="1400" spc="-5" dirty="0" err="1">
                <a:solidFill>
                  <a:srgbClr val="00856F"/>
                </a:solidFill>
                <a:latin typeface="Century Gothic"/>
                <a:cs typeface="Century Gothic"/>
              </a:rPr>
              <a:t>имеющие</a:t>
            </a: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	имущество,	признаваемое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2148819" y="1769110"/>
            <a:ext cx="51663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объектом налогообложения </a:t>
            </a:r>
            <a:r>
              <a:rPr sz="1400" dirty="0">
                <a:solidFill>
                  <a:srgbClr val="00856F"/>
                </a:solidFill>
                <a:latin typeface="Century Gothic"/>
                <a:cs typeface="Century Gothic"/>
              </a:rPr>
              <a:t>в </a:t>
            </a: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соответствии со </a:t>
            </a:r>
            <a:r>
              <a:rPr sz="1400" spc="-5" dirty="0" err="1">
                <a:solidFill>
                  <a:srgbClr val="00856F"/>
                </a:solidFill>
                <a:latin typeface="Century Gothic"/>
                <a:cs typeface="Century Gothic"/>
              </a:rPr>
              <a:t>статьей</a:t>
            </a:r>
            <a:r>
              <a:rPr sz="1400" spc="-5" dirty="0">
                <a:solidFill>
                  <a:srgbClr val="00856F"/>
                </a:solidFill>
                <a:latin typeface="Century Gothic"/>
                <a:cs typeface="Century Gothic"/>
              </a:rPr>
              <a:t>  </a:t>
            </a:r>
            <a:r>
              <a:rPr lang="ru-RU" sz="1400" dirty="0">
                <a:solidFill>
                  <a:srgbClr val="00856F"/>
                </a:solidFill>
                <a:latin typeface="Century Gothic"/>
                <a:cs typeface="Century Gothic"/>
              </a:rPr>
              <a:t>401</a:t>
            </a:r>
            <a:r>
              <a:rPr sz="1400" dirty="0">
                <a:solidFill>
                  <a:srgbClr val="00856F"/>
                </a:solidFill>
                <a:latin typeface="Century Gothic"/>
                <a:cs typeface="Century Gothic"/>
              </a:rPr>
              <a:t> Налогового Кодекса</a:t>
            </a:r>
            <a:r>
              <a:rPr sz="1400" spc="-95" dirty="0">
                <a:solidFill>
                  <a:srgbClr val="00856F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856F"/>
                </a:solidFill>
                <a:latin typeface="Century Gothic"/>
                <a:cs typeface="Century Gothic"/>
              </a:rPr>
              <a:t>РФ.</a:t>
            </a: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12113829" y="4628642"/>
            <a:ext cx="5454905" cy="1598421"/>
            <a:chOff x="12159995" y="4642103"/>
            <a:chExt cx="5314315" cy="1584960"/>
          </a:xfrm>
        </p:grpSpPr>
        <p:sp>
          <p:nvSpPr>
            <p:cNvPr id="78" name="object 78"/>
            <p:cNvSpPr/>
            <p:nvPr/>
          </p:nvSpPr>
          <p:spPr>
            <a:xfrm>
              <a:off x="12335256" y="4642103"/>
              <a:ext cx="4965700" cy="1584960"/>
            </a:xfrm>
            <a:custGeom>
              <a:avLst/>
              <a:gdLst/>
              <a:ahLst/>
              <a:cxnLst/>
              <a:rect l="l" t="t" r="r" b="b"/>
              <a:pathLst>
                <a:path w="4965700" h="1584960">
                  <a:moveTo>
                    <a:pt x="713232" y="112776"/>
                  </a:moveTo>
                  <a:lnTo>
                    <a:pt x="0" y="112776"/>
                  </a:lnTo>
                  <a:lnTo>
                    <a:pt x="0" y="1584960"/>
                  </a:lnTo>
                  <a:lnTo>
                    <a:pt x="713232" y="1584960"/>
                  </a:lnTo>
                  <a:lnTo>
                    <a:pt x="713232" y="112776"/>
                  </a:lnTo>
                  <a:close/>
                </a:path>
                <a:path w="4965700" h="1584960">
                  <a:moveTo>
                    <a:pt x="1775460" y="48768"/>
                  </a:moveTo>
                  <a:lnTo>
                    <a:pt x="1062228" y="48768"/>
                  </a:lnTo>
                  <a:lnTo>
                    <a:pt x="1062228" y="1584960"/>
                  </a:lnTo>
                  <a:lnTo>
                    <a:pt x="1775460" y="1584960"/>
                  </a:lnTo>
                  <a:lnTo>
                    <a:pt x="1775460" y="48768"/>
                  </a:lnTo>
                  <a:close/>
                </a:path>
                <a:path w="4965700" h="1584960">
                  <a:moveTo>
                    <a:pt x="2839212" y="53340"/>
                  </a:moveTo>
                  <a:lnTo>
                    <a:pt x="2125980" y="53340"/>
                  </a:lnTo>
                  <a:lnTo>
                    <a:pt x="2125980" y="1584960"/>
                  </a:lnTo>
                  <a:lnTo>
                    <a:pt x="2839212" y="1584960"/>
                  </a:lnTo>
                  <a:lnTo>
                    <a:pt x="2839212" y="53340"/>
                  </a:lnTo>
                  <a:close/>
                </a:path>
                <a:path w="4965700" h="1584960">
                  <a:moveTo>
                    <a:pt x="3901440" y="50292"/>
                  </a:moveTo>
                  <a:lnTo>
                    <a:pt x="3188208" y="50292"/>
                  </a:lnTo>
                  <a:lnTo>
                    <a:pt x="3188208" y="1584960"/>
                  </a:lnTo>
                  <a:lnTo>
                    <a:pt x="3901440" y="1584960"/>
                  </a:lnTo>
                  <a:lnTo>
                    <a:pt x="3901440" y="50292"/>
                  </a:lnTo>
                  <a:close/>
                </a:path>
                <a:path w="4965700" h="1584960">
                  <a:moveTo>
                    <a:pt x="4965192" y="0"/>
                  </a:moveTo>
                  <a:lnTo>
                    <a:pt x="4251960" y="0"/>
                  </a:lnTo>
                  <a:lnTo>
                    <a:pt x="4251960" y="1584960"/>
                  </a:lnTo>
                  <a:lnTo>
                    <a:pt x="4965192" y="1584960"/>
                  </a:lnTo>
                  <a:lnTo>
                    <a:pt x="4965192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2159995" y="6227063"/>
              <a:ext cx="5314315" cy="0"/>
            </a:xfrm>
            <a:custGeom>
              <a:avLst/>
              <a:gdLst/>
              <a:ahLst/>
              <a:cxnLst/>
              <a:rect l="l" t="t" r="r" b="b"/>
              <a:pathLst>
                <a:path w="5314315">
                  <a:moveTo>
                    <a:pt x="0" y="0"/>
                  </a:moveTo>
                  <a:lnTo>
                    <a:pt x="5314188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12482830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3508228" y="6323838"/>
            <a:ext cx="4959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  <a:r>
              <a:rPr sz="1400" dirty="0">
                <a:solidFill>
                  <a:srgbClr val="585858"/>
                </a:solidFill>
                <a:latin typeface="Century Gothic"/>
                <a:cs typeface="Century Gothic"/>
              </a:rPr>
              <a:t>*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4608810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5672054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6735170" y="6323838"/>
            <a:ext cx="41973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lang="ru-RU"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2324968" y="4317873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0,9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3373227" y="4264279"/>
            <a:ext cx="768985" cy="6123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lang="ru-RU" sz="13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1,0</a:t>
            </a: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lang="ru-RU" sz="13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</a:t>
            </a:r>
            <a:r>
              <a:rPr sz="1300" b="1" spc="-10" dirty="0" err="1">
                <a:solidFill>
                  <a:srgbClr val="00856F"/>
                </a:solidFill>
                <a:latin typeface="Century Gothic"/>
                <a:cs typeface="Century Gothic"/>
              </a:rPr>
              <a:t>лн.рублей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4456790" y="427672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5478125" y="4251452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6543782" y="4194810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2504481" y="8280433"/>
            <a:ext cx="4673600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63500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налога </a:t>
            </a:r>
            <a:r>
              <a:rPr sz="1400" i="1" dirty="0">
                <a:latin typeface="Century Gothic"/>
                <a:cs typeface="Century Gothic"/>
              </a:rPr>
              <a:t>на </a:t>
            </a:r>
            <a:r>
              <a:rPr sz="1400" i="1" spc="-5" dirty="0">
                <a:latin typeface="Century Gothic"/>
                <a:cs typeface="Century Gothic"/>
              </a:rPr>
              <a:t>имущество организаций </a:t>
            </a:r>
            <a:r>
              <a:rPr sz="1400" i="1" dirty="0">
                <a:latin typeface="Century Gothic"/>
                <a:cs typeface="Century Gothic"/>
              </a:rPr>
              <a:t>в общем  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110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3093954" y="7349490"/>
            <a:ext cx="6483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0,6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4456790" y="7349490"/>
            <a:ext cx="62534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0,6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5914497" y="7380654"/>
            <a:ext cx="66522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0,5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8" y="73976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273050" y="9094926"/>
            <a:ext cx="540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6792847" y="3445339"/>
            <a:ext cx="768985" cy="12085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7802267" y="2911616"/>
            <a:ext cx="783824" cy="17423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8910319" y="3243107"/>
            <a:ext cx="768985" cy="141080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/>
          <p:cNvSpPr/>
          <p:nvPr/>
        </p:nvSpPr>
        <p:spPr>
          <a:xfrm>
            <a:off x="10026650" y="3049302"/>
            <a:ext cx="797675" cy="16119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/>
          <p:cNvSpPr/>
          <p:nvPr/>
        </p:nvSpPr>
        <p:spPr>
          <a:xfrm>
            <a:off x="11093450" y="3049302"/>
            <a:ext cx="755269" cy="160719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158" y="7171638"/>
            <a:ext cx="1353231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9152">
            <a:off x="12323873" y="4983887"/>
            <a:ext cx="495309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466" y="7182344"/>
            <a:ext cx="1371600" cy="139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120" y="7182344"/>
            <a:ext cx="1371600" cy="139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211" y="6924419"/>
            <a:ext cx="12255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8506" y="6896480"/>
            <a:ext cx="12255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335" y="6881480"/>
            <a:ext cx="12255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554" y="7347206"/>
            <a:ext cx="1226959" cy="120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183" y="7347510"/>
            <a:ext cx="1222756" cy="1174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50" y="7333128"/>
            <a:ext cx="1250493" cy="120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618986374"/>
              </p:ext>
            </p:extLst>
          </p:nvPr>
        </p:nvGraphicFramePr>
        <p:xfrm>
          <a:off x="929640" y="2879642"/>
          <a:ext cx="5360874" cy="1720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6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82626"/>
            <a:ext cx="16250919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77085" algn="l"/>
                <a:tab pos="3697604" algn="l"/>
                <a:tab pos="5967095" algn="l"/>
                <a:tab pos="7767320" algn="l"/>
                <a:tab pos="8640445" algn="l"/>
                <a:tab pos="9109710" algn="l"/>
                <a:tab pos="10818495" algn="l"/>
                <a:tab pos="11836400" algn="l"/>
                <a:tab pos="13890625" algn="l"/>
                <a:tab pos="14834235" algn="l"/>
                <a:tab pos="15922625" algn="l"/>
              </a:tabLst>
            </a:pPr>
            <a:r>
              <a:rPr sz="2400" spc="-5" dirty="0">
                <a:solidFill>
                  <a:srgbClr val="00A2AA"/>
                </a:solidFill>
              </a:rPr>
              <a:t>НАЛОГОВ</a:t>
            </a:r>
            <a:r>
              <a:rPr sz="2400" spc="-10" dirty="0">
                <a:solidFill>
                  <a:srgbClr val="00A2AA"/>
                </a:solidFill>
              </a:rPr>
              <a:t>Ы</a:t>
            </a:r>
            <a:r>
              <a:rPr sz="2400" dirty="0">
                <a:solidFill>
                  <a:srgbClr val="00A2AA"/>
                </a:solidFill>
              </a:rPr>
              <a:t>Е	ДОХОДЫ</a:t>
            </a:r>
            <a:r>
              <a:rPr lang="ru-RU" sz="2400" dirty="0">
                <a:solidFill>
                  <a:srgbClr val="00A2AA"/>
                </a:solidFill>
              </a:rPr>
              <a:t>  МЕСТНОГО </a:t>
            </a:r>
            <a:r>
              <a:rPr sz="2400" dirty="0">
                <a:solidFill>
                  <a:srgbClr val="00A2AA"/>
                </a:solidFill>
              </a:rPr>
              <a:t>БЮДЖЕТА:</a:t>
            </a:r>
            <a:r>
              <a:rPr lang="ru-RU" sz="2400" dirty="0">
                <a:solidFill>
                  <a:srgbClr val="00A2AA"/>
                </a:solidFill>
              </a:rPr>
              <a:t> </a:t>
            </a:r>
            <a:r>
              <a:rPr lang="ru-RU" sz="2000" dirty="0">
                <a:solidFill>
                  <a:srgbClr val="00A2AA"/>
                </a:solidFill>
              </a:rPr>
              <a:t>а</a:t>
            </a:r>
            <a:r>
              <a:rPr sz="2000" spc="-5" dirty="0" err="1">
                <a:solidFill>
                  <a:srgbClr val="00A2AA"/>
                </a:solidFill>
              </a:rPr>
              <a:t>к</a:t>
            </a:r>
            <a:r>
              <a:rPr sz="2000" dirty="0" err="1">
                <a:solidFill>
                  <a:srgbClr val="00A2AA"/>
                </a:solidFill>
              </a:rPr>
              <a:t>ц</a:t>
            </a:r>
            <a:r>
              <a:rPr sz="2000" spc="-5" dirty="0" err="1">
                <a:solidFill>
                  <a:srgbClr val="00A2AA"/>
                </a:solidFill>
              </a:rPr>
              <a:t>из</a:t>
            </a:r>
            <a:r>
              <a:rPr sz="2000" dirty="0" err="1">
                <a:solidFill>
                  <a:srgbClr val="00A2AA"/>
                </a:solidFill>
              </a:rPr>
              <a:t>ы</a:t>
            </a:r>
            <a:r>
              <a:rPr lang="ru-RU" sz="2000" dirty="0">
                <a:solidFill>
                  <a:srgbClr val="00A2AA"/>
                </a:solidFill>
              </a:rPr>
              <a:t> </a:t>
            </a:r>
            <a:r>
              <a:rPr sz="2000" spc="-5" dirty="0" err="1">
                <a:solidFill>
                  <a:srgbClr val="00A2AA"/>
                </a:solidFill>
              </a:rPr>
              <a:t>по</a:t>
            </a:r>
            <a:r>
              <a:rPr sz="2000" spc="-5" dirty="0">
                <a:solidFill>
                  <a:srgbClr val="00A2AA"/>
                </a:solidFill>
              </a:rPr>
              <a:t>  </a:t>
            </a:r>
            <a:r>
              <a:rPr sz="2000" spc="-5" dirty="0" err="1">
                <a:solidFill>
                  <a:srgbClr val="00A2AA"/>
                </a:solidFill>
              </a:rPr>
              <a:t>подакцизным</a:t>
            </a:r>
            <a:r>
              <a:rPr sz="2000" spc="-35" dirty="0">
                <a:solidFill>
                  <a:srgbClr val="00A2AA"/>
                </a:solidFill>
              </a:rPr>
              <a:t> </a:t>
            </a:r>
            <a:r>
              <a:rPr sz="2000" spc="-5" dirty="0" err="1">
                <a:solidFill>
                  <a:srgbClr val="00A2AA"/>
                </a:solidFill>
              </a:rPr>
              <a:t>товарам</a:t>
            </a:r>
            <a:r>
              <a:rPr lang="ru-RU" sz="2000" spc="-5" dirty="0">
                <a:solidFill>
                  <a:srgbClr val="00A2AA"/>
                </a:solidFill>
              </a:rPr>
              <a:t>, единый налог, взимаемый в связи с применением упрощенной системы налогообложения (УСН), госпошлина</a:t>
            </a:r>
            <a:endParaRPr sz="2000" dirty="0"/>
          </a:p>
        </p:txBody>
      </p:sp>
      <p:sp>
        <p:nvSpPr>
          <p:cNvPr id="8" name="object 8"/>
          <p:cNvSpPr/>
          <p:nvPr/>
        </p:nvSpPr>
        <p:spPr>
          <a:xfrm>
            <a:off x="8897873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194030" y="1009650"/>
            <a:ext cx="0" cy="8623935"/>
          </a:xfrm>
          <a:custGeom>
            <a:avLst/>
            <a:gdLst/>
            <a:ahLst/>
            <a:cxnLst/>
            <a:rect l="l" t="t" r="r" b="b"/>
            <a:pathLst>
              <a:path h="8623935">
                <a:moveTo>
                  <a:pt x="0" y="0"/>
                </a:moveTo>
                <a:lnTo>
                  <a:pt x="0" y="8623731"/>
                </a:lnTo>
              </a:path>
            </a:pathLst>
          </a:custGeom>
          <a:ln w="28956">
            <a:solidFill>
              <a:srgbClr val="00A2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075944" y="2971799"/>
            <a:ext cx="5928360" cy="1564132"/>
            <a:chOff x="1075944" y="2971799"/>
            <a:chExt cx="5928360" cy="1564132"/>
          </a:xfrm>
        </p:grpSpPr>
        <p:sp>
          <p:nvSpPr>
            <p:cNvPr id="11" name="object 11"/>
            <p:cNvSpPr/>
            <p:nvPr/>
          </p:nvSpPr>
          <p:spPr>
            <a:xfrm>
              <a:off x="1211580" y="4274819"/>
              <a:ext cx="913130" cy="260985"/>
            </a:xfrm>
            <a:custGeom>
              <a:avLst/>
              <a:gdLst/>
              <a:ahLst/>
              <a:cxnLst/>
              <a:rect l="l" t="t" r="r" b="b"/>
              <a:pathLst>
                <a:path w="913130" h="260985">
                  <a:moveTo>
                    <a:pt x="912876" y="0"/>
                  </a:moveTo>
                  <a:lnTo>
                    <a:pt x="0" y="0"/>
                  </a:lnTo>
                  <a:lnTo>
                    <a:pt x="0" y="260603"/>
                  </a:lnTo>
                  <a:lnTo>
                    <a:pt x="912876" y="260603"/>
                  </a:lnTo>
                  <a:lnTo>
                    <a:pt x="912876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11580" y="3726179"/>
              <a:ext cx="913130" cy="548640"/>
            </a:xfrm>
            <a:custGeom>
              <a:avLst/>
              <a:gdLst/>
              <a:ahLst/>
              <a:cxnLst/>
              <a:rect l="l" t="t" r="r" b="b"/>
              <a:pathLst>
                <a:path w="913130" h="548639">
                  <a:moveTo>
                    <a:pt x="912876" y="0"/>
                  </a:moveTo>
                  <a:lnTo>
                    <a:pt x="0" y="0"/>
                  </a:lnTo>
                  <a:lnTo>
                    <a:pt x="0" y="548640"/>
                  </a:lnTo>
                  <a:lnTo>
                    <a:pt x="912876" y="548640"/>
                  </a:lnTo>
                  <a:lnTo>
                    <a:pt x="912876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98776" y="4232147"/>
              <a:ext cx="911860" cy="303530"/>
            </a:xfrm>
            <a:custGeom>
              <a:avLst/>
              <a:gdLst/>
              <a:ahLst/>
              <a:cxnLst/>
              <a:rect l="l" t="t" r="r" b="b"/>
              <a:pathLst>
                <a:path w="911860" h="303529">
                  <a:moveTo>
                    <a:pt x="911351" y="0"/>
                  </a:moveTo>
                  <a:lnTo>
                    <a:pt x="0" y="0"/>
                  </a:lnTo>
                  <a:lnTo>
                    <a:pt x="0" y="303275"/>
                  </a:lnTo>
                  <a:lnTo>
                    <a:pt x="911351" y="303275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98776" y="3493007"/>
              <a:ext cx="911860" cy="739140"/>
            </a:xfrm>
            <a:custGeom>
              <a:avLst/>
              <a:gdLst/>
              <a:ahLst/>
              <a:cxnLst/>
              <a:rect l="l" t="t" r="r" b="b"/>
              <a:pathLst>
                <a:path w="911860" h="739139">
                  <a:moveTo>
                    <a:pt x="911351" y="0"/>
                  </a:moveTo>
                  <a:lnTo>
                    <a:pt x="0" y="0"/>
                  </a:lnTo>
                  <a:lnTo>
                    <a:pt x="0" y="739139"/>
                  </a:lnTo>
                  <a:lnTo>
                    <a:pt x="911351" y="739139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84448" y="4172711"/>
              <a:ext cx="911860" cy="363220"/>
            </a:xfrm>
            <a:custGeom>
              <a:avLst/>
              <a:gdLst/>
              <a:ahLst/>
              <a:cxnLst/>
              <a:rect l="l" t="t" r="r" b="b"/>
              <a:pathLst>
                <a:path w="911860" h="363220">
                  <a:moveTo>
                    <a:pt x="911351" y="0"/>
                  </a:moveTo>
                  <a:lnTo>
                    <a:pt x="0" y="0"/>
                  </a:lnTo>
                  <a:lnTo>
                    <a:pt x="0" y="362712"/>
                  </a:lnTo>
                  <a:lnTo>
                    <a:pt x="911351" y="362712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84448" y="3268979"/>
              <a:ext cx="911860" cy="904240"/>
            </a:xfrm>
            <a:custGeom>
              <a:avLst/>
              <a:gdLst/>
              <a:ahLst/>
              <a:cxnLst/>
              <a:rect l="l" t="t" r="r" b="b"/>
              <a:pathLst>
                <a:path w="911860" h="904239">
                  <a:moveTo>
                    <a:pt x="911351" y="0"/>
                  </a:moveTo>
                  <a:lnTo>
                    <a:pt x="0" y="0"/>
                  </a:lnTo>
                  <a:lnTo>
                    <a:pt x="0" y="903732"/>
                  </a:lnTo>
                  <a:lnTo>
                    <a:pt x="911351" y="903732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70120" y="4134611"/>
              <a:ext cx="911860" cy="401320"/>
            </a:xfrm>
            <a:custGeom>
              <a:avLst/>
              <a:gdLst/>
              <a:ahLst/>
              <a:cxnLst/>
              <a:rect l="l" t="t" r="r" b="b"/>
              <a:pathLst>
                <a:path w="911860" h="401320">
                  <a:moveTo>
                    <a:pt x="911351" y="0"/>
                  </a:moveTo>
                  <a:lnTo>
                    <a:pt x="0" y="0"/>
                  </a:lnTo>
                  <a:lnTo>
                    <a:pt x="0" y="400812"/>
                  </a:lnTo>
                  <a:lnTo>
                    <a:pt x="911351" y="400812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70120" y="3029711"/>
              <a:ext cx="911860" cy="1104900"/>
            </a:xfrm>
            <a:custGeom>
              <a:avLst/>
              <a:gdLst/>
              <a:ahLst/>
              <a:cxnLst/>
              <a:rect l="l" t="t" r="r" b="b"/>
              <a:pathLst>
                <a:path w="911860" h="1104900">
                  <a:moveTo>
                    <a:pt x="911351" y="0"/>
                  </a:moveTo>
                  <a:lnTo>
                    <a:pt x="0" y="0"/>
                  </a:lnTo>
                  <a:lnTo>
                    <a:pt x="0" y="1104900"/>
                  </a:lnTo>
                  <a:lnTo>
                    <a:pt x="911351" y="1104900"/>
                  </a:lnTo>
                  <a:lnTo>
                    <a:pt x="911351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55791" y="4096511"/>
              <a:ext cx="911860" cy="439420"/>
            </a:xfrm>
            <a:custGeom>
              <a:avLst/>
              <a:gdLst/>
              <a:ahLst/>
              <a:cxnLst/>
              <a:rect l="l" t="t" r="r" b="b"/>
              <a:pathLst>
                <a:path w="911859" h="439420">
                  <a:moveTo>
                    <a:pt x="911352" y="0"/>
                  </a:moveTo>
                  <a:lnTo>
                    <a:pt x="0" y="0"/>
                  </a:lnTo>
                  <a:lnTo>
                    <a:pt x="0" y="438912"/>
                  </a:lnTo>
                  <a:lnTo>
                    <a:pt x="911352" y="438912"/>
                  </a:lnTo>
                  <a:lnTo>
                    <a:pt x="911352" y="0"/>
                  </a:lnTo>
                  <a:close/>
                </a:path>
              </a:pathLst>
            </a:custGeom>
            <a:solidFill>
              <a:srgbClr val="5BC1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55791" y="2971799"/>
              <a:ext cx="911860" cy="1125219"/>
            </a:xfrm>
            <a:custGeom>
              <a:avLst/>
              <a:gdLst/>
              <a:ahLst/>
              <a:cxnLst/>
              <a:rect l="l" t="t" r="r" b="b"/>
              <a:pathLst>
                <a:path w="911859" h="1323339">
                  <a:moveTo>
                    <a:pt x="911352" y="0"/>
                  </a:moveTo>
                  <a:lnTo>
                    <a:pt x="0" y="0"/>
                  </a:lnTo>
                  <a:lnTo>
                    <a:pt x="0" y="1322832"/>
                  </a:lnTo>
                  <a:lnTo>
                    <a:pt x="911352" y="1322832"/>
                  </a:lnTo>
                  <a:lnTo>
                    <a:pt x="911352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75944" y="4535423"/>
              <a:ext cx="5928360" cy="0"/>
            </a:xfrm>
            <a:custGeom>
              <a:avLst/>
              <a:gdLst/>
              <a:ahLst/>
              <a:cxnLst/>
              <a:rect l="l" t="t" r="r" b="b"/>
              <a:pathLst>
                <a:path w="5928359">
                  <a:moveTo>
                    <a:pt x="0" y="0"/>
                  </a:moveTo>
                  <a:lnTo>
                    <a:pt x="5928359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430527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573273" y="4650104"/>
            <a:ext cx="56324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4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802507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988178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6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74104" y="4650104"/>
            <a:ext cx="47688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202</a:t>
            </a:r>
            <a:r>
              <a:rPr lang="ru-RU" sz="1600" spc="-5" dirty="0">
                <a:solidFill>
                  <a:srgbClr val="585858"/>
                </a:solidFill>
                <a:latin typeface="Century Gothic"/>
                <a:cs typeface="Century Gothic"/>
              </a:rPr>
              <a:t>7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31481" y="2795778"/>
            <a:ext cx="1285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797E"/>
                </a:solidFill>
                <a:latin typeface="Century Gothic"/>
                <a:cs typeface="Century Gothic"/>
              </a:rPr>
              <a:t>АКЦИЗЫ НА  НЕФ</a:t>
            </a:r>
            <a:r>
              <a:rPr sz="1200" b="1" dirty="0">
                <a:solidFill>
                  <a:srgbClr val="00797E"/>
                </a:solidFill>
                <a:latin typeface="Century Gothic"/>
                <a:cs typeface="Century Gothic"/>
              </a:rPr>
              <a:t>ТЕПРОДУКТЫ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371021" y="7039751"/>
            <a:ext cx="6899686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just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latin typeface="Century Gothic"/>
                <a:cs typeface="Century Gothic"/>
              </a:rPr>
              <a:t>100,0</a:t>
            </a:r>
            <a:r>
              <a:rPr sz="1300" b="1" spc="-10" dirty="0">
                <a:latin typeface="Century Gothic"/>
                <a:cs typeface="Century Gothic"/>
              </a:rPr>
              <a:t>% </a:t>
            </a:r>
            <a:r>
              <a:rPr lang="ru-RU" sz="1300" spc="-5" dirty="0">
                <a:latin typeface="Century Gothic"/>
                <a:cs typeface="Century Gothic"/>
              </a:rPr>
              <a:t>акцизов направляется </a:t>
            </a:r>
            <a:r>
              <a:rPr sz="1300" spc="-5" dirty="0" err="1">
                <a:latin typeface="Century Gothic"/>
                <a:cs typeface="Century Gothic"/>
              </a:rPr>
              <a:t>на</a:t>
            </a:r>
            <a:r>
              <a:rPr sz="1300" spc="-5" dirty="0">
                <a:latin typeface="Century Gothic"/>
                <a:cs typeface="Century Gothic"/>
              </a:rPr>
              <a:t> </a:t>
            </a:r>
            <a:r>
              <a:rPr sz="1300" spc="-5" dirty="0" err="1">
                <a:latin typeface="Century Gothic"/>
                <a:cs typeface="Century Gothic"/>
              </a:rPr>
              <a:t>формирование</a:t>
            </a:r>
            <a:r>
              <a:rPr sz="1300" spc="-5" dirty="0">
                <a:latin typeface="Century Gothic"/>
                <a:cs typeface="Century Gothic"/>
              </a:rPr>
              <a:t>  </a:t>
            </a:r>
            <a:r>
              <a:rPr sz="1300" spc="-5" dirty="0" err="1">
                <a:latin typeface="Century Gothic"/>
                <a:cs typeface="Century Gothic"/>
              </a:rPr>
              <a:t>дор</a:t>
            </a:r>
            <a:r>
              <a:rPr lang="ru-RU" sz="1300" spc="-5" dirty="0">
                <a:latin typeface="Century Gothic"/>
                <a:cs typeface="Century Gothic"/>
              </a:rPr>
              <a:t>о</a:t>
            </a:r>
            <a:r>
              <a:rPr sz="1300" spc="-5" dirty="0" err="1">
                <a:latin typeface="Century Gothic"/>
                <a:cs typeface="Century Gothic"/>
              </a:rPr>
              <a:t>жн</a:t>
            </a:r>
            <a:r>
              <a:rPr lang="ru-RU" sz="1300" spc="-5" dirty="0">
                <a:latin typeface="Century Gothic"/>
                <a:cs typeface="Century Gothic"/>
              </a:rPr>
              <a:t>ого </a:t>
            </a:r>
            <a:r>
              <a:rPr sz="1300" spc="-5" dirty="0" err="1">
                <a:latin typeface="Century Gothic"/>
                <a:cs typeface="Century Gothic"/>
              </a:rPr>
              <a:t>фонд</a:t>
            </a:r>
            <a:r>
              <a:rPr lang="ru-RU" sz="1300" spc="-5" dirty="0">
                <a:latin typeface="Century Gothic"/>
                <a:cs typeface="Century Gothic"/>
              </a:rPr>
              <a:t>а </a:t>
            </a:r>
            <a:r>
              <a:rPr lang="ru-RU" sz="1300" spc="-5" dirty="0" err="1">
                <a:latin typeface="Century Gothic"/>
                <a:cs typeface="Century Gothic"/>
              </a:rPr>
              <a:t>Карабашского</a:t>
            </a:r>
            <a:r>
              <a:rPr lang="ru-RU" sz="1300" spc="-5" dirty="0">
                <a:latin typeface="Century Gothic"/>
                <a:cs typeface="Century Gothic"/>
              </a:rPr>
              <a:t> городского округа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65682" y="325475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8,5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464689" y="3058160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9,3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641852" y="281647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9,6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855845" y="2579877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10,1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48308" y="1099119"/>
            <a:ext cx="7576820" cy="148336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509"/>
              </a:spcBef>
            </a:pP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АКЦИЗЫ ПО </a:t>
            </a:r>
            <a:r>
              <a:rPr sz="20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ПОДАКЦИЗНЫМ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ТОВАРАМ</a:t>
            </a:r>
            <a:r>
              <a:rPr sz="2000" b="1" spc="-8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00A2AA"/>
                </a:solidFill>
                <a:latin typeface="Century Gothic"/>
                <a:cs typeface="Century Gothic"/>
              </a:rPr>
              <a:t>(ПРОДУКЦИИ)</a:t>
            </a:r>
            <a:endParaRPr sz="2000" dirty="0">
              <a:latin typeface="Century Gothic"/>
              <a:cs typeface="Century Gothic"/>
            </a:endParaRPr>
          </a:p>
          <a:p>
            <a:pPr marL="12700" marR="5080" algn="just">
              <a:lnSpc>
                <a:spcPct val="100000"/>
              </a:lnSpc>
              <a:spcBef>
                <a:spcPts val="290"/>
              </a:spcBef>
            </a:pPr>
            <a:r>
              <a:rPr sz="140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Акциз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- один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из видов налога, представляющий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не связанный с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получением дохода  продавцом косвенный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налог на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продажу определенного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вида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товаров </a:t>
            </a:r>
            <a:r>
              <a:rPr sz="1400" spc="-10" dirty="0">
                <a:solidFill>
                  <a:srgbClr val="005254"/>
                </a:solidFill>
                <a:latin typeface="Century Gothic"/>
                <a:cs typeface="Century Gothic"/>
              </a:rPr>
              <a:t>массового 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потребления.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Акциз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включается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в цену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товара.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Плательщиками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акциза являются 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потребители, приобретающие товары, которые облагаются </a:t>
            </a:r>
            <a:r>
              <a:rPr sz="1400" spc="-5" dirty="0">
                <a:solidFill>
                  <a:srgbClr val="005254"/>
                </a:solidFill>
                <a:latin typeface="Century Gothic"/>
                <a:cs typeface="Century Gothic"/>
              </a:rPr>
              <a:t>акцизным</a:t>
            </a:r>
            <a:r>
              <a:rPr sz="1400" spc="-165" dirty="0">
                <a:solidFill>
                  <a:srgbClr val="005254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5254"/>
                </a:solidFill>
                <a:latin typeface="Century Gothic"/>
                <a:cs typeface="Century Gothic"/>
              </a:rPr>
              <a:t>сбором.</a:t>
            </a:r>
            <a:endParaRPr sz="1400" dirty="0">
              <a:latin typeface="Century Gothic"/>
              <a:cs typeface="Century Gothic"/>
            </a:endParaRPr>
          </a:p>
          <a:p>
            <a:pPr marL="5036820" algn="just">
              <a:lnSpc>
                <a:spcPct val="100000"/>
              </a:lnSpc>
              <a:spcBef>
                <a:spcPts val="95"/>
              </a:spcBef>
            </a:pPr>
            <a:r>
              <a:rPr lang="ru-RU" sz="13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10,6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022594" y="2558923"/>
            <a:ext cx="7689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32357" y="5449061"/>
            <a:ext cx="2931795" cy="8737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82880" algn="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акцизов </a:t>
            </a:r>
            <a:r>
              <a:rPr sz="1400" i="1" dirty="0">
                <a:latin typeface="Century Gothic"/>
                <a:cs typeface="Century Gothic"/>
              </a:rPr>
              <a:t>по</a:t>
            </a:r>
            <a:r>
              <a:rPr sz="1400" i="1" spc="-13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подакцизным  </a:t>
            </a:r>
            <a:r>
              <a:rPr sz="1400" i="1" spc="-5" dirty="0">
                <a:latin typeface="Century Gothic"/>
                <a:cs typeface="Century Gothic"/>
              </a:rPr>
              <a:t>товарам </a:t>
            </a:r>
            <a:r>
              <a:rPr sz="1400" i="1" dirty="0">
                <a:latin typeface="Century Gothic"/>
                <a:cs typeface="Century Gothic"/>
              </a:rPr>
              <a:t>в общем объеме 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13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</a:t>
            </a:r>
            <a:endParaRPr sz="1400" dirty="0">
              <a:latin typeface="Century Gothic"/>
              <a:cs typeface="Century Gothic"/>
            </a:endParaRPr>
          </a:p>
          <a:p>
            <a:pPr marR="5080" algn="r">
              <a:lnSpc>
                <a:spcPts val="1630"/>
              </a:lnSpc>
            </a:pP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 </a:t>
            </a:r>
            <a:r>
              <a:rPr sz="1400" i="1" spc="-5" dirty="0" err="1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90909" y="5770239"/>
            <a:ext cx="75755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5,3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88772" y="5770239"/>
            <a:ext cx="71335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5</a:t>
            </a: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,2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320851" y="5770238"/>
            <a:ext cx="71754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585858"/>
                </a:solidFill>
                <a:latin typeface="Century Gothic"/>
                <a:cs typeface="Century Gothic"/>
              </a:rPr>
              <a:t>5,2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033509" y="1878330"/>
            <a:ext cx="39465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В </a:t>
            </a:r>
            <a:r>
              <a:rPr lang="ru-RU"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местный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бюджет от 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субъектов малого  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и 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среднего бизнеса поступают 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платежи</a:t>
            </a:r>
            <a:r>
              <a:rPr sz="1400" spc="85" dirty="0">
                <a:solidFill>
                  <a:srgbClr val="016D63"/>
                </a:solidFill>
                <a:latin typeface="Century Gothic"/>
                <a:cs typeface="Century Gothic"/>
              </a:rPr>
              <a:t> 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по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033509" y="2305049"/>
            <a:ext cx="39465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9810" algn="l"/>
                <a:tab pos="2560955" algn="l"/>
                <a:tab pos="3001010" algn="l"/>
                <a:tab pos="3818254" algn="l"/>
              </a:tabLst>
            </a:pP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нало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г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у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,	взим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а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е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м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о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му	в	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с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вязи	с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9033509" y="2518410"/>
            <a:ext cx="39471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47825" algn="l"/>
                <a:tab pos="3134995" algn="l"/>
              </a:tabLst>
            </a:pP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пр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мене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н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ие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	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уп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ро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щен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н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ой	с</a:t>
            </a:r>
            <a:r>
              <a:rPr sz="1400" spc="-10" dirty="0">
                <a:solidFill>
                  <a:srgbClr val="016D63"/>
                </a:solidFill>
                <a:latin typeface="Century Gothic"/>
                <a:cs typeface="Century Gothic"/>
              </a:rPr>
              <a:t>и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ст</a:t>
            </a:r>
            <a:r>
              <a:rPr sz="1400" spc="-15" dirty="0">
                <a:solidFill>
                  <a:srgbClr val="016D63"/>
                </a:solidFill>
                <a:latin typeface="Century Gothic"/>
                <a:cs typeface="Century Gothic"/>
              </a:rPr>
              <a:t>е</a:t>
            </a:r>
            <a:r>
              <a:rPr sz="1400" dirty="0">
                <a:solidFill>
                  <a:srgbClr val="016D63"/>
                </a:solidFill>
                <a:latin typeface="Century Gothic"/>
                <a:cs typeface="Century Gothic"/>
              </a:rPr>
              <a:t>мы  </a:t>
            </a:r>
            <a:r>
              <a:rPr sz="1400" spc="-5" dirty="0">
                <a:solidFill>
                  <a:srgbClr val="016D63"/>
                </a:solidFill>
                <a:latin typeface="Century Gothic"/>
                <a:cs typeface="Century Gothic"/>
              </a:rPr>
              <a:t>налогообложения.</a:t>
            </a:r>
            <a:endParaRPr sz="1400" dirty="0">
              <a:latin typeface="Century Gothic"/>
              <a:cs typeface="Century Gothic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9047797" y="3648455"/>
            <a:ext cx="3994785" cy="1624965"/>
            <a:chOff x="9047797" y="3648455"/>
            <a:chExt cx="3994785" cy="1624965"/>
          </a:xfrm>
        </p:grpSpPr>
        <p:sp>
          <p:nvSpPr>
            <p:cNvPr id="70" name="object 70"/>
            <p:cNvSpPr/>
            <p:nvPr/>
          </p:nvSpPr>
          <p:spPr>
            <a:xfrm>
              <a:off x="9189720" y="3648455"/>
              <a:ext cx="3710940" cy="1620520"/>
            </a:xfrm>
            <a:custGeom>
              <a:avLst/>
              <a:gdLst/>
              <a:ahLst/>
              <a:cxnLst/>
              <a:rect l="l" t="t" r="r" b="b"/>
              <a:pathLst>
                <a:path w="3710940" h="1620520">
                  <a:moveTo>
                    <a:pt x="521208" y="181356"/>
                  </a:moveTo>
                  <a:lnTo>
                    <a:pt x="0" y="181356"/>
                  </a:lnTo>
                  <a:lnTo>
                    <a:pt x="0" y="1620012"/>
                  </a:lnTo>
                  <a:lnTo>
                    <a:pt x="521208" y="1620012"/>
                  </a:lnTo>
                  <a:lnTo>
                    <a:pt x="521208" y="181356"/>
                  </a:lnTo>
                  <a:close/>
                </a:path>
                <a:path w="3710940" h="1620520">
                  <a:moveTo>
                    <a:pt x="1318260" y="71628"/>
                  </a:moveTo>
                  <a:lnTo>
                    <a:pt x="797052" y="71628"/>
                  </a:lnTo>
                  <a:lnTo>
                    <a:pt x="797052" y="1620012"/>
                  </a:lnTo>
                  <a:lnTo>
                    <a:pt x="1318260" y="1620012"/>
                  </a:lnTo>
                  <a:lnTo>
                    <a:pt x="1318260" y="71628"/>
                  </a:lnTo>
                  <a:close/>
                </a:path>
                <a:path w="3710940" h="1620520">
                  <a:moveTo>
                    <a:pt x="2115312" y="108204"/>
                  </a:moveTo>
                  <a:lnTo>
                    <a:pt x="1594104" y="108204"/>
                  </a:lnTo>
                  <a:lnTo>
                    <a:pt x="1594104" y="1620012"/>
                  </a:lnTo>
                  <a:lnTo>
                    <a:pt x="2115312" y="1620012"/>
                  </a:lnTo>
                  <a:lnTo>
                    <a:pt x="2115312" y="108204"/>
                  </a:lnTo>
                  <a:close/>
                </a:path>
                <a:path w="3710940" h="1620520">
                  <a:moveTo>
                    <a:pt x="2912364" y="67056"/>
                  </a:moveTo>
                  <a:lnTo>
                    <a:pt x="2392680" y="67056"/>
                  </a:lnTo>
                  <a:lnTo>
                    <a:pt x="2392680" y="1620012"/>
                  </a:lnTo>
                  <a:lnTo>
                    <a:pt x="2912364" y="1620012"/>
                  </a:lnTo>
                  <a:lnTo>
                    <a:pt x="2912364" y="67056"/>
                  </a:lnTo>
                  <a:close/>
                </a:path>
                <a:path w="3710940" h="1620520">
                  <a:moveTo>
                    <a:pt x="3710940" y="0"/>
                  </a:moveTo>
                  <a:lnTo>
                    <a:pt x="3189732" y="0"/>
                  </a:lnTo>
                  <a:lnTo>
                    <a:pt x="3189732" y="1620012"/>
                  </a:lnTo>
                  <a:lnTo>
                    <a:pt x="3710940" y="1620012"/>
                  </a:lnTo>
                  <a:lnTo>
                    <a:pt x="3710940" y="0"/>
                  </a:lnTo>
                  <a:close/>
                </a:path>
              </a:pathLst>
            </a:custGeom>
            <a:solidFill>
              <a:srgbClr val="0085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052559" y="5268467"/>
              <a:ext cx="3985260" cy="0"/>
            </a:xfrm>
            <a:custGeom>
              <a:avLst/>
              <a:gdLst/>
              <a:ahLst/>
              <a:cxnLst/>
              <a:rect l="l" t="t" r="r" b="b"/>
              <a:pathLst>
                <a:path w="3985259">
                  <a:moveTo>
                    <a:pt x="0" y="0"/>
                  </a:moveTo>
                  <a:lnTo>
                    <a:pt x="3985259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9241662" y="5366130"/>
            <a:ext cx="48018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585858"/>
                </a:solidFill>
                <a:latin typeface="Century Gothic"/>
                <a:cs typeface="Century Gothic"/>
              </a:rPr>
              <a:t>2</a:t>
            </a:r>
            <a:r>
              <a:rPr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0</a:t>
            </a:r>
            <a:r>
              <a:rPr lang="ru-RU" sz="1400" spc="-10" dirty="0">
                <a:solidFill>
                  <a:srgbClr val="585858"/>
                </a:solidFill>
                <a:latin typeface="Century Gothic"/>
                <a:cs typeface="Century Gothic"/>
              </a:rPr>
              <a:t>23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170619" y="3314891"/>
            <a:ext cx="57721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12,7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9199626" y="3654298"/>
            <a:ext cx="490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942068" y="3183127"/>
            <a:ext cx="5772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   17,9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984740" y="3382772"/>
            <a:ext cx="4902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  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740897" y="3225164"/>
            <a:ext cx="5772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  15,5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783569" y="3424809"/>
            <a:ext cx="4902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  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1508105" y="3156965"/>
            <a:ext cx="577215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   15,8</a:t>
            </a:r>
            <a:endParaRPr sz="1300" dirty="0">
              <a:latin typeface="Century Gothic"/>
              <a:cs typeface="Century Gothic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1643741" y="3356610"/>
            <a:ext cx="304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1550777" y="3509010"/>
            <a:ext cx="490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рублей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2328017" y="3093847"/>
            <a:ext cx="577215" cy="529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856F"/>
                </a:solidFill>
                <a:latin typeface="Century Gothic"/>
                <a:cs typeface="Century Gothic"/>
              </a:rPr>
              <a:t>16,0</a:t>
            </a:r>
            <a:endParaRPr sz="1300" dirty="0">
              <a:latin typeface="Century Gothic"/>
              <a:cs typeface="Century Gothic"/>
            </a:endParaRPr>
          </a:p>
          <a:p>
            <a:pPr marL="55244" marR="48895"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856F"/>
                </a:solidFill>
                <a:latin typeface="Century Gothic"/>
                <a:cs typeface="Century Gothic"/>
              </a:rPr>
              <a:t>млн.  рублей</a:t>
            </a:r>
            <a:endParaRPr sz="1000" dirty="0">
              <a:latin typeface="Century Gothic"/>
              <a:cs typeface="Century Gothic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9112250" y="6019800"/>
            <a:ext cx="1137920" cy="1137920"/>
            <a:chOff x="9130623" y="6021578"/>
            <a:chExt cx="1137920" cy="1137920"/>
          </a:xfrm>
        </p:grpSpPr>
        <p:pic>
          <p:nvPicPr>
            <p:cNvPr id="85" name="object 8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9497" y="6021578"/>
              <a:ext cx="242316" cy="234314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9130623" y="6021578"/>
              <a:ext cx="1137920" cy="1137920"/>
            </a:xfrm>
            <a:custGeom>
              <a:avLst/>
              <a:gdLst/>
              <a:ahLst/>
              <a:cxnLst/>
              <a:rect l="l" t="t" r="r" b="b"/>
              <a:pathLst>
                <a:path w="1137920" h="1137920">
                  <a:moveTo>
                    <a:pt x="568874" y="0"/>
                  </a:moveTo>
                  <a:lnTo>
                    <a:pt x="518416" y="2233"/>
                  </a:lnTo>
                  <a:lnTo>
                    <a:pt x="468899" y="8835"/>
                  </a:lnTo>
                  <a:lnTo>
                    <a:pt x="420560" y="19653"/>
                  </a:lnTo>
                  <a:lnTo>
                    <a:pt x="373636" y="34537"/>
                  </a:lnTo>
                  <a:lnTo>
                    <a:pt x="328364" y="53337"/>
                  </a:lnTo>
                  <a:lnTo>
                    <a:pt x="284982" y="75903"/>
                  </a:lnTo>
                  <a:lnTo>
                    <a:pt x="243727" y="102083"/>
                  </a:lnTo>
                  <a:lnTo>
                    <a:pt x="204836" y="131727"/>
                  </a:lnTo>
                  <a:lnTo>
                    <a:pt x="168546" y="164685"/>
                  </a:lnTo>
                  <a:lnTo>
                    <a:pt x="135094" y="200806"/>
                  </a:lnTo>
                  <a:lnTo>
                    <a:pt x="104718" y="239940"/>
                  </a:lnTo>
                  <a:lnTo>
                    <a:pt x="77655" y="281936"/>
                  </a:lnTo>
                  <a:lnTo>
                    <a:pt x="54143" y="326644"/>
                  </a:lnTo>
                  <a:lnTo>
                    <a:pt x="35139" y="371956"/>
                  </a:lnTo>
                  <a:lnTo>
                    <a:pt x="20305" y="417948"/>
                  </a:lnTo>
                  <a:lnTo>
                    <a:pt x="9558" y="464391"/>
                  </a:lnTo>
                  <a:lnTo>
                    <a:pt x="2817" y="511058"/>
                  </a:lnTo>
                  <a:lnTo>
                    <a:pt x="0" y="557723"/>
                  </a:lnTo>
                  <a:lnTo>
                    <a:pt x="1024" y="604159"/>
                  </a:lnTo>
                  <a:lnTo>
                    <a:pt x="5808" y="650139"/>
                  </a:lnTo>
                  <a:lnTo>
                    <a:pt x="14270" y="695436"/>
                  </a:lnTo>
                  <a:lnTo>
                    <a:pt x="26328" y="739822"/>
                  </a:lnTo>
                  <a:lnTo>
                    <a:pt x="41900" y="783071"/>
                  </a:lnTo>
                  <a:lnTo>
                    <a:pt x="60905" y="824956"/>
                  </a:lnTo>
                  <a:lnTo>
                    <a:pt x="83261" y="865250"/>
                  </a:lnTo>
                  <a:lnTo>
                    <a:pt x="108885" y="903725"/>
                  </a:lnTo>
                  <a:lnTo>
                    <a:pt x="137695" y="940156"/>
                  </a:lnTo>
                  <a:lnTo>
                    <a:pt x="169611" y="974315"/>
                  </a:lnTo>
                  <a:lnTo>
                    <a:pt x="204550" y="1005975"/>
                  </a:lnTo>
                  <a:lnTo>
                    <a:pt x="242429" y="1034909"/>
                  </a:lnTo>
                  <a:lnTo>
                    <a:pt x="283169" y="1060889"/>
                  </a:lnTo>
                  <a:lnTo>
                    <a:pt x="326685" y="1083691"/>
                  </a:lnTo>
                  <a:lnTo>
                    <a:pt x="371998" y="1102694"/>
                  </a:lnTo>
                  <a:lnTo>
                    <a:pt x="417989" y="1117528"/>
                  </a:lnTo>
                  <a:lnTo>
                    <a:pt x="464431" y="1128275"/>
                  </a:lnTo>
                  <a:lnTo>
                    <a:pt x="511098" y="1135016"/>
                  </a:lnTo>
                  <a:lnTo>
                    <a:pt x="557763" y="1137834"/>
                  </a:lnTo>
                  <a:lnTo>
                    <a:pt x="604197" y="1136810"/>
                  </a:lnTo>
                  <a:lnTo>
                    <a:pt x="650174" y="1132026"/>
                  </a:lnTo>
                  <a:lnTo>
                    <a:pt x="695467" y="1123564"/>
                  </a:lnTo>
                  <a:lnTo>
                    <a:pt x="739850" y="1111505"/>
                  </a:lnTo>
                  <a:lnTo>
                    <a:pt x="783094" y="1095933"/>
                  </a:lnTo>
                  <a:lnTo>
                    <a:pt x="824973" y="1076928"/>
                  </a:lnTo>
                  <a:lnTo>
                    <a:pt x="865259" y="1054573"/>
                  </a:lnTo>
                  <a:lnTo>
                    <a:pt x="903726" y="1028949"/>
                  </a:lnTo>
                  <a:lnTo>
                    <a:pt x="940147" y="1000138"/>
                  </a:lnTo>
                  <a:lnTo>
                    <a:pt x="974294" y="968222"/>
                  </a:lnTo>
                  <a:lnTo>
                    <a:pt x="1005940" y="933284"/>
                  </a:lnTo>
                  <a:lnTo>
                    <a:pt x="1034859" y="895404"/>
                  </a:lnTo>
                  <a:lnTo>
                    <a:pt x="1060823" y="854665"/>
                  </a:lnTo>
                  <a:lnTo>
                    <a:pt x="1083605" y="811149"/>
                  </a:lnTo>
                  <a:lnTo>
                    <a:pt x="1102627" y="765836"/>
                  </a:lnTo>
                  <a:lnTo>
                    <a:pt x="1117479" y="719845"/>
                  </a:lnTo>
                  <a:lnTo>
                    <a:pt x="1128241" y="673402"/>
                  </a:lnTo>
                  <a:lnTo>
                    <a:pt x="1134995" y="626735"/>
                  </a:lnTo>
                  <a:lnTo>
                    <a:pt x="1137824" y="580071"/>
                  </a:lnTo>
                  <a:lnTo>
                    <a:pt x="1136810" y="533637"/>
                  </a:lnTo>
                  <a:lnTo>
                    <a:pt x="1132035" y="487659"/>
                  </a:lnTo>
                  <a:lnTo>
                    <a:pt x="1123580" y="442366"/>
                  </a:lnTo>
                  <a:lnTo>
                    <a:pt x="1111528" y="397984"/>
                  </a:lnTo>
                  <a:lnTo>
                    <a:pt x="1095961" y="354740"/>
                  </a:lnTo>
                  <a:lnTo>
                    <a:pt x="1076960" y="312861"/>
                  </a:lnTo>
                  <a:lnTo>
                    <a:pt x="1054608" y="272574"/>
                  </a:lnTo>
                  <a:lnTo>
                    <a:pt x="1028986" y="234107"/>
                  </a:lnTo>
                  <a:lnTo>
                    <a:pt x="1000177" y="197687"/>
                  </a:lnTo>
                  <a:lnTo>
                    <a:pt x="968263" y="163540"/>
                  </a:lnTo>
                  <a:lnTo>
                    <a:pt x="933325" y="131893"/>
                  </a:lnTo>
                  <a:lnTo>
                    <a:pt x="895445" y="102974"/>
                  </a:lnTo>
                  <a:lnTo>
                    <a:pt x="854706" y="77011"/>
                  </a:lnTo>
                  <a:lnTo>
                    <a:pt x="811190" y="54229"/>
                  </a:lnTo>
                  <a:lnTo>
                    <a:pt x="726354" y="234314"/>
                  </a:lnTo>
                  <a:lnTo>
                    <a:pt x="767787" y="257130"/>
                  </a:lnTo>
                  <a:lnTo>
                    <a:pt x="805445" y="284625"/>
                  </a:lnTo>
                  <a:lnTo>
                    <a:pt x="839036" y="316333"/>
                  </a:lnTo>
                  <a:lnTo>
                    <a:pt x="868264" y="351789"/>
                  </a:lnTo>
                  <a:lnTo>
                    <a:pt x="892837" y="390525"/>
                  </a:lnTo>
                  <a:lnTo>
                    <a:pt x="912461" y="432077"/>
                  </a:lnTo>
                  <a:lnTo>
                    <a:pt x="926841" y="475977"/>
                  </a:lnTo>
                  <a:lnTo>
                    <a:pt x="935685" y="521760"/>
                  </a:lnTo>
                  <a:lnTo>
                    <a:pt x="938698" y="568960"/>
                  </a:lnTo>
                  <a:lnTo>
                    <a:pt x="935816" y="615341"/>
                  </a:lnTo>
                  <a:lnTo>
                    <a:pt x="927401" y="660001"/>
                  </a:lnTo>
                  <a:lnTo>
                    <a:pt x="913801" y="702594"/>
                  </a:lnTo>
                  <a:lnTo>
                    <a:pt x="895361" y="742773"/>
                  </a:lnTo>
                  <a:lnTo>
                    <a:pt x="872429" y="780192"/>
                  </a:lnTo>
                  <a:lnTo>
                    <a:pt x="845352" y="814505"/>
                  </a:lnTo>
                  <a:lnTo>
                    <a:pt x="814476" y="845366"/>
                  </a:lnTo>
                  <a:lnTo>
                    <a:pt x="780148" y="872429"/>
                  </a:lnTo>
                  <a:lnTo>
                    <a:pt x="742716" y="895348"/>
                  </a:lnTo>
                  <a:lnTo>
                    <a:pt x="702525" y="913776"/>
                  </a:lnTo>
                  <a:lnTo>
                    <a:pt x="659924" y="927368"/>
                  </a:lnTo>
                  <a:lnTo>
                    <a:pt x="615258" y="935777"/>
                  </a:lnTo>
                  <a:lnTo>
                    <a:pt x="568874" y="938657"/>
                  </a:lnTo>
                  <a:lnTo>
                    <a:pt x="522492" y="935777"/>
                  </a:lnTo>
                  <a:lnTo>
                    <a:pt x="477832" y="927368"/>
                  </a:lnTo>
                  <a:lnTo>
                    <a:pt x="435240" y="913776"/>
                  </a:lnTo>
                  <a:lnTo>
                    <a:pt x="395061" y="895348"/>
                  </a:lnTo>
                  <a:lnTo>
                    <a:pt x="357641" y="872429"/>
                  </a:lnTo>
                  <a:lnTo>
                    <a:pt x="323328" y="845366"/>
                  </a:lnTo>
                  <a:lnTo>
                    <a:pt x="292467" y="814505"/>
                  </a:lnTo>
                  <a:lnTo>
                    <a:pt x="265404" y="780192"/>
                  </a:lnTo>
                  <a:lnTo>
                    <a:pt x="242485" y="742773"/>
                  </a:lnTo>
                  <a:lnTo>
                    <a:pt x="224057" y="702594"/>
                  </a:lnTo>
                  <a:lnTo>
                    <a:pt x="210466" y="660001"/>
                  </a:lnTo>
                  <a:lnTo>
                    <a:pt x="202057" y="615341"/>
                  </a:lnTo>
                  <a:lnTo>
                    <a:pt x="199177" y="568960"/>
                  </a:lnTo>
                  <a:lnTo>
                    <a:pt x="202057" y="522576"/>
                  </a:lnTo>
                  <a:lnTo>
                    <a:pt x="210466" y="477910"/>
                  </a:lnTo>
                  <a:lnTo>
                    <a:pt x="224057" y="435308"/>
                  </a:lnTo>
                  <a:lnTo>
                    <a:pt x="242485" y="395118"/>
                  </a:lnTo>
                  <a:lnTo>
                    <a:pt x="265404" y="357685"/>
                  </a:lnTo>
                  <a:lnTo>
                    <a:pt x="292467" y="323358"/>
                  </a:lnTo>
                  <a:lnTo>
                    <a:pt x="323328" y="292482"/>
                  </a:lnTo>
                  <a:lnTo>
                    <a:pt x="357641" y="265404"/>
                  </a:lnTo>
                  <a:lnTo>
                    <a:pt x="395061" y="242473"/>
                  </a:lnTo>
                  <a:lnTo>
                    <a:pt x="435240" y="224033"/>
                  </a:lnTo>
                  <a:lnTo>
                    <a:pt x="477832" y="210432"/>
                  </a:lnTo>
                  <a:lnTo>
                    <a:pt x="522492" y="202017"/>
                  </a:lnTo>
                  <a:lnTo>
                    <a:pt x="568874" y="199136"/>
                  </a:lnTo>
                  <a:lnTo>
                    <a:pt x="56887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7" name="object 87"/>
          <p:cNvGrpSpPr/>
          <p:nvPr/>
        </p:nvGrpSpPr>
        <p:grpSpPr>
          <a:xfrm>
            <a:off x="10453563" y="6021578"/>
            <a:ext cx="1137920" cy="1137920"/>
            <a:chOff x="10453563" y="6021578"/>
            <a:chExt cx="1137920" cy="1137920"/>
          </a:xfrm>
        </p:grpSpPr>
        <p:pic>
          <p:nvPicPr>
            <p:cNvPr id="88" name="object 8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22457" y="6021578"/>
              <a:ext cx="242189" cy="234314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0453563" y="6021578"/>
              <a:ext cx="1137920" cy="1137920"/>
            </a:xfrm>
            <a:custGeom>
              <a:avLst/>
              <a:gdLst/>
              <a:ahLst/>
              <a:cxnLst/>
              <a:rect l="l" t="t" r="r" b="b"/>
              <a:pathLst>
                <a:path w="1137920" h="1137920">
                  <a:moveTo>
                    <a:pt x="568893" y="0"/>
                  </a:moveTo>
                  <a:lnTo>
                    <a:pt x="518436" y="2233"/>
                  </a:lnTo>
                  <a:lnTo>
                    <a:pt x="468919" y="8835"/>
                  </a:lnTo>
                  <a:lnTo>
                    <a:pt x="420580" y="19653"/>
                  </a:lnTo>
                  <a:lnTo>
                    <a:pt x="373656" y="34537"/>
                  </a:lnTo>
                  <a:lnTo>
                    <a:pt x="328384" y="53337"/>
                  </a:lnTo>
                  <a:lnTo>
                    <a:pt x="285002" y="75903"/>
                  </a:lnTo>
                  <a:lnTo>
                    <a:pt x="243746" y="102083"/>
                  </a:lnTo>
                  <a:lnTo>
                    <a:pt x="204855" y="131727"/>
                  </a:lnTo>
                  <a:lnTo>
                    <a:pt x="168565" y="164685"/>
                  </a:lnTo>
                  <a:lnTo>
                    <a:pt x="135113" y="200806"/>
                  </a:lnTo>
                  <a:lnTo>
                    <a:pt x="104738" y="239940"/>
                  </a:lnTo>
                  <a:lnTo>
                    <a:pt x="77675" y="281936"/>
                  </a:lnTo>
                  <a:lnTo>
                    <a:pt x="54162" y="326644"/>
                  </a:lnTo>
                  <a:lnTo>
                    <a:pt x="35158" y="371956"/>
                  </a:lnTo>
                  <a:lnTo>
                    <a:pt x="20321" y="417948"/>
                  </a:lnTo>
                  <a:lnTo>
                    <a:pt x="9570" y="464391"/>
                  </a:lnTo>
                  <a:lnTo>
                    <a:pt x="2823" y="511058"/>
                  </a:lnTo>
                  <a:lnTo>
                    <a:pt x="0" y="557723"/>
                  </a:lnTo>
                  <a:lnTo>
                    <a:pt x="1017" y="604159"/>
                  </a:lnTo>
                  <a:lnTo>
                    <a:pt x="5794" y="650139"/>
                  </a:lnTo>
                  <a:lnTo>
                    <a:pt x="14250" y="695436"/>
                  </a:lnTo>
                  <a:lnTo>
                    <a:pt x="26302" y="739822"/>
                  </a:lnTo>
                  <a:lnTo>
                    <a:pt x="41870" y="783071"/>
                  </a:lnTo>
                  <a:lnTo>
                    <a:pt x="60871" y="824956"/>
                  </a:lnTo>
                  <a:lnTo>
                    <a:pt x="83224" y="865250"/>
                  </a:lnTo>
                  <a:lnTo>
                    <a:pt x="108848" y="903725"/>
                  </a:lnTo>
                  <a:lnTo>
                    <a:pt x="137660" y="940156"/>
                  </a:lnTo>
                  <a:lnTo>
                    <a:pt x="169581" y="974315"/>
                  </a:lnTo>
                  <a:lnTo>
                    <a:pt x="204526" y="1005975"/>
                  </a:lnTo>
                  <a:lnTo>
                    <a:pt x="242417" y="1034909"/>
                  </a:lnTo>
                  <a:lnTo>
                    <a:pt x="283170" y="1060889"/>
                  </a:lnTo>
                  <a:lnTo>
                    <a:pt x="326704" y="1083691"/>
                  </a:lnTo>
                  <a:lnTo>
                    <a:pt x="371998" y="1102694"/>
                  </a:lnTo>
                  <a:lnTo>
                    <a:pt x="417972" y="1117528"/>
                  </a:lnTo>
                  <a:lnTo>
                    <a:pt x="464400" y="1128275"/>
                  </a:lnTo>
                  <a:lnTo>
                    <a:pt x="511054" y="1135016"/>
                  </a:lnTo>
                  <a:lnTo>
                    <a:pt x="557708" y="1137834"/>
                  </a:lnTo>
                  <a:lnTo>
                    <a:pt x="604134" y="1136810"/>
                  </a:lnTo>
                  <a:lnTo>
                    <a:pt x="650105" y="1132026"/>
                  </a:lnTo>
                  <a:lnTo>
                    <a:pt x="695394" y="1123564"/>
                  </a:lnTo>
                  <a:lnTo>
                    <a:pt x="739774" y="1111505"/>
                  </a:lnTo>
                  <a:lnTo>
                    <a:pt x="783018" y="1095933"/>
                  </a:lnTo>
                  <a:lnTo>
                    <a:pt x="824899" y="1076928"/>
                  </a:lnTo>
                  <a:lnTo>
                    <a:pt x="865190" y="1054573"/>
                  </a:lnTo>
                  <a:lnTo>
                    <a:pt x="903663" y="1028949"/>
                  </a:lnTo>
                  <a:lnTo>
                    <a:pt x="940092" y="1000138"/>
                  </a:lnTo>
                  <a:lnTo>
                    <a:pt x="974250" y="968222"/>
                  </a:lnTo>
                  <a:lnTo>
                    <a:pt x="1005909" y="933284"/>
                  </a:lnTo>
                  <a:lnTo>
                    <a:pt x="1034842" y="895404"/>
                  </a:lnTo>
                  <a:lnTo>
                    <a:pt x="1060823" y="854665"/>
                  </a:lnTo>
                  <a:lnTo>
                    <a:pt x="1083624" y="811149"/>
                  </a:lnTo>
                  <a:lnTo>
                    <a:pt x="1102628" y="765836"/>
                  </a:lnTo>
                  <a:lnTo>
                    <a:pt x="1117462" y="719845"/>
                  </a:lnTo>
                  <a:lnTo>
                    <a:pt x="1128209" y="673402"/>
                  </a:lnTo>
                  <a:lnTo>
                    <a:pt x="1134950" y="626735"/>
                  </a:lnTo>
                  <a:lnTo>
                    <a:pt x="1137768" y="580071"/>
                  </a:lnTo>
                  <a:lnTo>
                    <a:pt x="1136744" y="533637"/>
                  </a:lnTo>
                  <a:lnTo>
                    <a:pt x="1131960" y="487659"/>
                  </a:lnTo>
                  <a:lnTo>
                    <a:pt x="1123497" y="442366"/>
                  </a:lnTo>
                  <a:lnTo>
                    <a:pt x="1111439" y="397984"/>
                  </a:lnTo>
                  <a:lnTo>
                    <a:pt x="1095867" y="354740"/>
                  </a:lnTo>
                  <a:lnTo>
                    <a:pt x="1076862" y="312861"/>
                  </a:lnTo>
                  <a:lnTo>
                    <a:pt x="1054507" y="272574"/>
                  </a:lnTo>
                  <a:lnTo>
                    <a:pt x="1028883" y="234107"/>
                  </a:lnTo>
                  <a:lnTo>
                    <a:pt x="1000072" y="197687"/>
                  </a:lnTo>
                  <a:lnTo>
                    <a:pt x="968156" y="163540"/>
                  </a:lnTo>
                  <a:lnTo>
                    <a:pt x="933218" y="131893"/>
                  </a:lnTo>
                  <a:lnTo>
                    <a:pt x="895338" y="102974"/>
                  </a:lnTo>
                  <a:lnTo>
                    <a:pt x="854599" y="77011"/>
                  </a:lnTo>
                  <a:lnTo>
                    <a:pt x="811082" y="54229"/>
                  </a:lnTo>
                  <a:lnTo>
                    <a:pt x="726246" y="234314"/>
                  </a:lnTo>
                  <a:lnTo>
                    <a:pt x="767679" y="257130"/>
                  </a:lnTo>
                  <a:lnTo>
                    <a:pt x="805338" y="284625"/>
                  </a:lnTo>
                  <a:lnTo>
                    <a:pt x="838928" y="316333"/>
                  </a:lnTo>
                  <a:lnTo>
                    <a:pt x="868157" y="351789"/>
                  </a:lnTo>
                  <a:lnTo>
                    <a:pt x="892730" y="390525"/>
                  </a:lnTo>
                  <a:lnTo>
                    <a:pt x="912353" y="432077"/>
                  </a:lnTo>
                  <a:lnTo>
                    <a:pt x="926734" y="475977"/>
                  </a:lnTo>
                  <a:lnTo>
                    <a:pt x="935577" y="521760"/>
                  </a:lnTo>
                  <a:lnTo>
                    <a:pt x="938590" y="568960"/>
                  </a:lnTo>
                  <a:lnTo>
                    <a:pt x="935711" y="615341"/>
                  </a:lnTo>
                  <a:lnTo>
                    <a:pt x="927302" y="660001"/>
                  </a:lnTo>
                  <a:lnTo>
                    <a:pt x="913710" y="702594"/>
                  </a:lnTo>
                  <a:lnTo>
                    <a:pt x="895282" y="742773"/>
                  </a:lnTo>
                  <a:lnTo>
                    <a:pt x="872363" y="780192"/>
                  </a:lnTo>
                  <a:lnTo>
                    <a:pt x="845300" y="814505"/>
                  </a:lnTo>
                  <a:lnTo>
                    <a:pt x="814439" y="845366"/>
                  </a:lnTo>
                  <a:lnTo>
                    <a:pt x="780126" y="872429"/>
                  </a:lnTo>
                  <a:lnTo>
                    <a:pt x="742707" y="895348"/>
                  </a:lnTo>
                  <a:lnTo>
                    <a:pt x="702528" y="913776"/>
                  </a:lnTo>
                  <a:lnTo>
                    <a:pt x="659935" y="927368"/>
                  </a:lnTo>
                  <a:lnTo>
                    <a:pt x="615275" y="935777"/>
                  </a:lnTo>
                  <a:lnTo>
                    <a:pt x="568893" y="938657"/>
                  </a:lnTo>
                  <a:lnTo>
                    <a:pt x="522510" y="935777"/>
                  </a:lnTo>
                  <a:lnTo>
                    <a:pt x="477844" y="927368"/>
                  </a:lnTo>
                  <a:lnTo>
                    <a:pt x="435242" y="913776"/>
                  </a:lnTo>
                  <a:lnTo>
                    <a:pt x="395051" y="895348"/>
                  </a:lnTo>
                  <a:lnTo>
                    <a:pt x="357619" y="872429"/>
                  </a:lnTo>
                  <a:lnTo>
                    <a:pt x="323291" y="845366"/>
                  </a:lnTo>
                  <a:lnTo>
                    <a:pt x="292416" y="814505"/>
                  </a:lnTo>
                  <a:lnTo>
                    <a:pt x="265338" y="780192"/>
                  </a:lnTo>
                  <a:lnTo>
                    <a:pt x="242406" y="742773"/>
                  </a:lnTo>
                  <a:lnTo>
                    <a:pt x="223967" y="702594"/>
                  </a:lnTo>
                  <a:lnTo>
                    <a:pt x="210366" y="660001"/>
                  </a:lnTo>
                  <a:lnTo>
                    <a:pt x="201951" y="615341"/>
                  </a:lnTo>
                  <a:lnTo>
                    <a:pt x="199069" y="568960"/>
                  </a:lnTo>
                  <a:lnTo>
                    <a:pt x="201951" y="522576"/>
                  </a:lnTo>
                  <a:lnTo>
                    <a:pt x="210366" y="477910"/>
                  </a:lnTo>
                  <a:lnTo>
                    <a:pt x="223967" y="435308"/>
                  </a:lnTo>
                  <a:lnTo>
                    <a:pt x="242406" y="395118"/>
                  </a:lnTo>
                  <a:lnTo>
                    <a:pt x="265338" y="357685"/>
                  </a:lnTo>
                  <a:lnTo>
                    <a:pt x="292416" y="323358"/>
                  </a:lnTo>
                  <a:lnTo>
                    <a:pt x="323291" y="292482"/>
                  </a:lnTo>
                  <a:lnTo>
                    <a:pt x="357619" y="265404"/>
                  </a:lnTo>
                  <a:lnTo>
                    <a:pt x="395051" y="242473"/>
                  </a:lnTo>
                  <a:lnTo>
                    <a:pt x="435242" y="224033"/>
                  </a:lnTo>
                  <a:lnTo>
                    <a:pt x="477844" y="210432"/>
                  </a:lnTo>
                  <a:lnTo>
                    <a:pt x="522510" y="202017"/>
                  </a:lnTo>
                  <a:lnTo>
                    <a:pt x="568893" y="199136"/>
                  </a:lnTo>
                  <a:lnTo>
                    <a:pt x="568893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0" name="object 90"/>
          <p:cNvGrpSpPr/>
          <p:nvPr/>
        </p:nvGrpSpPr>
        <p:grpSpPr>
          <a:xfrm>
            <a:off x="11763587" y="6021578"/>
            <a:ext cx="1137920" cy="1137920"/>
            <a:chOff x="11763587" y="6021578"/>
            <a:chExt cx="1137920" cy="1137920"/>
          </a:xfrm>
        </p:grpSpPr>
        <p:pic>
          <p:nvPicPr>
            <p:cNvPr id="91" name="object 9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32461" y="6021578"/>
              <a:ext cx="242316" cy="234314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11763587" y="6021578"/>
              <a:ext cx="1137920" cy="1137920"/>
            </a:xfrm>
            <a:custGeom>
              <a:avLst/>
              <a:gdLst/>
              <a:ahLst/>
              <a:cxnLst/>
              <a:rect l="l" t="t" r="r" b="b"/>
              <a:pathLst>
                <a:path w="1137920" h="1137920">
                  <a:moveTo>
                    <a:pt x="568874" y="0"/>
                  </a:moveTo>
                  <a:lnTo>
                    <a:pt x="518416" y="2233"/>
                  </a:lnTo>
                  <a:lnTo>
                    <a:pt x="468899" y="8835"/>
                  </a:lnTo>
                  <a:lnTo>
                    <a:pt x="420560" y="19653"/>
                  </a:lnTo>
                  <a:lnTo>
                    <a:pt x="373636" y="34537"/>
                  </a:lnTo>
                  <a:lnTo>
                    <a:pt x="328364" y="53337"/>
                  </a:lnTo>
                  <a:lnTo>
                    <a:pt x="284982" y="75903"/>
                  </a:lnTo>
                  <a:lnTo>
                    <a:pt x="243727" y="102083"/>
                  </a:lnTo>
                  <a:lnTo>
                    <a:pt x="204836" y="131727"/>
                  </a:lnTo>
                  <a:lnTo>
                    <a:pt x="168546" y="164685"/>
                  </a:lnTo>
                  <a:lnTo>
                    <a:pt x="135094" y="200806"/>
                  </a:lnTo>
                  <a:lnTo>
                    <a:pt x="104718" y="239940"/>
                  </a:lnTo>
                  <a:lnTo>
                    <a:pt x="77655" y="281936"/>
                  </a:lnTo>
                  <a:lnTo>
                    <a:pt x="54143" y="326644"/>
                  </a:lnTo>
                  <a:lnTo>
                    <a:pt x="35139" y="371956"/>
                  </a:lnTo>
                  <a:lnTo>
                    <a:pt x="20305" y="417948"/>
                  </a:lnTo>
                  <a:lnTo>
                    <a:pt x="9558" y="464391"/>
                  </a:lnTo>
                  <a:lnTo>
                    <a:pt x="2817" y="511058"/>
                  </a:lnTo>
                  <a:lnTo>
                    <a:pt x="0" y="557723"/>
                  </a:lnTo>
                  <a:lnTo>
                    <a:pt x="1024" y="604159"/>
                  </a:lnTo>
                  <a:lnTo>
                    <a:pt x="5808" y="650139"/>
                  </a:lnTo>
                  <a:lnTo>
                    <a:pt x="14270" y="695436"/>
                  </a:lnTo>
                  <a:lnTo>
                    <a:pt x="26328" y="739822"/>
                  </a:lnTo>
                  <a:lnTo>
                    <a:pt x="41900" y="783071"/>
                  </a:lnTo>
                  <a:lnTo>
                    <a:pt x="60905" y="824956"/>
                  </a:lnTo>
                  <a:lnTo>
                    <a:pt x="83261" y="865250"/>
                  </a:lnTo>
                  <a:lnTo>
                    <a:pt x="108885" y="903725"/>
                  </a:lnTo>
                  <a:lnTo>
                    <a:pt x="137695" y="940156"/>
                  </a:lnTo>
                  <a:lnTo>
                    <a:pt x="169611" y="974315"/>
                  </a:lnTo>
                  <a:lnTo>
                    <a:pt x="204550" y="1005975"/>
                  </a:lnTo>
                  <a:lnTo>
                    <a:pt x="242429" y="1034909"/>
                  </a:lnTo>
                  <a:lnTo>
                    <a:pt x="283169" y="1060889"/>
                  </a:lnTo>
                  <a:lnTo>
                    <a:pt x="326685" y="1083691"/>
                  </a:lnTo>
                  <a:lnTo>
                    <a:pt x="371998" y="1102694"/>
                  </a:lnTo>
                  <a:lnTo>
                    <a:pt x="417989" y="1117528"/>
                  </a:lnTo>
                  <a:lnTo>
                    <a:pt x="464431" y="1128275"/>
                  </a:lnTo>
                  <a:lnTo>
                    <a:pt x="511098" y="1135016"/>
                  </a:lnTo>
                  <a:lnTo>
                    <a:pt x="557763" y="1137834"/>
                  </a:lnTo>
                  <a:lnTo>
                    <a:pt x="604197" y="1136810"/>
                  </a:lnTo>
                  <a:lnTo>
                    <a:pt x="650174" y="1132026"/>
                  </a:lnTo>
                  <a:lnTo>
                    <a:pt x="695467" y="1123564"/>
                  </a:lnTo>
                  <a:lnTo>
                    <a:pt x="739850" y="1111505"/>
                  </a:lnTo>
                  <a:lnTo>
                    <a:pt x="783094" y="1095933"/>
                  </a:lnTo>
                  <a:lnTo>
                    <a:pt x="824973" y="1076928"/>
                  </a:lnTo>
                  <a:lnTo>
                    <a:pt x="865259" y="1054573"/>
                  </a:lnTo>
                  <a:lnTo>
                    <a:pt x="903726" y="1028949"/>
                  </a:lnTo>
                  <a:lnTo>
                    <a:pt x="940147" y="1000138"/>
                  </a:lnTo>
                  <a:lnTo>
                    <a:pt x="974294" y="968222"/>
                  </a:lnTo>
                  <a:lnTo>
                    <a:pt x="1005940" y="933284"/>
                  </a:lnTo>
                  <a:lnTo>
                    <a:pt x="1034859" y="895404"/>
                  </a:lnTo>
                  <a:lnTo>
                    <a:pt x="1060823" y="854665"/>
                  </a:lnTo>
                  <a:lnTo>
                    <a:pt x="1083605" y="811149"/>
                  </a:lnTo>
                  <a:lnTo>
                    <a:pt x="1102627" y="765836"/>
                  </a:lnTo>
                  <a:lnTo>
                    <a:pt x="1117479" y="719845"/>
                  </a:lnTo>
                  <a:lnTo>
                    <a:pt x="1128241" y="673402"/>
                  </a:lnTo>
                  <a:lnTo>
                    <a:pt x="1134995" y="626735"/>
                  </a:lnTo>
                  <a:lnTo>
                    <a:pt x="1137824" y="580071"/>
                  </a:lnTo>
                  <a:lnTo>
                    <a:pt x="1136810" y="533637"/>
                  </a:lnTo>
                  <a:lnTo>
                    <a:pt x="1132035" y="487659"/>
                  </a:lnTo>
                  <a:lnTo>
                    <a:pt x="1123580" y="442366"/>
                  </a:lnTo>
                  <a:lnTo>
                    <a:pt x="1111528" y="397984"/>
                  </a:lnTo>
                  <a:lnTo>
                    <a:pt x="1095961" y="354740"/>
                  </a:lnTo>
                  <a:lnTo>
                    <a:pt x="1076960" y="312861"/>
                  </a:lnTo>
                  <a:lnTo>
                    <a:pt x="1054608" y="272574"/>
                  </a:lnTo>
                  <a:lnTo>
                    <a:pt x="1028986" y="234107"/>
                  </a:lnTo>
                  <a:lnTo>
                    <a:pt x="1000177" y="197687"/>
                  </a:lnTo>
                  <a:lnTo>
                    <a:pt x="968263" y="163540"/>
                  </a:lnTo>
                  <a:lnTo>
                    <a:pt x="933325" y="131893"/>
                  </a:lnTo>
                  <a:lnTo>
                    <a:pt x="895445" y="102974"/>
                  </a:lnTo>
                  <a:lnTo>
                    <a:pt x="854706" y="77011"/>
                  </a:lnTo>
                  <a:lnTo>
                    <a:pt x="811190" y="54229"/>
                  </a:lnTo>
                  <a:lnTo>
                    <a:pt x="726354" y="234314"/>
                  </a:lnTo>
                  <a:lnTo>
                    <a:pt x="767787" y="257130"/>
                  </a:lnTo>
                  <a:lnTo>
                    <a:pt x="805445" y="284625"/>
                  </a:lnTo>
                  <a:lnTo>
                    <a:pt x="839036" y="316333"/>
                  </a:lnTo>
                  <a:lnTo>
                    <a:pt x="868264" y="351789"/>
                  </a:lnTo>
                  <a:lnTo>
                    <a:pt x="892837" y="390525"/>
                  </a:lnTo>
                  <a:lnTo>
                    <a:pt x="912461" y="432077"/>
                  </a:lnTo>
                  <a:lnTo>
                    <a:pt x="926841" y="475977"/>
                  </a:lnTo>
                  <a:lnTo>
                    <a:pt x="935685" y="521760"/>
                  </a:lnTo>
                  <a:lnTo>
                    <a:pt x="938698" y="568960"/>
                  </a:lnTo>
                  <a:lnTo>
                    <a:pt x="935816" y="615341"/>
                  </a:lnTo>
                  <a:lnTo>
                    <a:pt x="927401" y="660001"/>
                  </a:lnTo>
                  <a:lnTo>
                    <a:pt x="913801" y="702594"/>
                  </a:lnTo>
                  <a:lnTo>
                    <a:pt x="895361" y="742773"/>
                  </a:lnTo>
                  <a:lnTo>
                    <a:pt x="872429" y="780192"/>
                  </a:lnTo>
                  <a:lnTo>
                    <a:pt x="845352" y="814505"/>
                  </a:lnTo>
                  <a:lnTo>
                    <a:pt x="814476" y="845366"/>
                  </a:lnTo>
                  <a:lnTo>
                    <a:pt x="780148" y="872429"/>
                  </a:lnTo>
                  <a:lnTo>
                    <a:pt x="742716" y="895348"/>
                  </a:lnTo>
                  <a:lnTo>
                    <a:pt x="702525" y="913776"/>
                  </a:lnTo>
                  <a:lnTo>
                    <a:pt x="659924" y="927368"/>
                  </a:lnTo>
                  <a:lnTo>
                    <a:pt x="615258" y="935777"/>
                  </a:lnTo>
                  <a:lnTo>
                    <a:pt x="568874" y="938657"/>
                  </a:lnTo>
                  <a:lnTo>
                    <a:pt x="522492" y="935777"/>
                  </a:lnTo>
                  <a:lnTo>
                    <a:pt x="477832" y="927368"/>
                  </a:lnTo>
                  <a:lnTo>
                    <a:pt x="435240" y="913776"/>
                  </a:lnTo>
                  <a:lnTo>
                    <a:pt x="395061" y="895348"/>
                  </a:lnTo>
                  <a:lnTo>
                    <a:pt x="357641" y="872429"/>
                  </a:lnTo>
                  <a:lnTo>
                    <a:pt x="323328" y="845366"/>
                  </a:lnTo>
                  <a:lnTo>
                    <a:pt x="292467" y="814505"/>
                  </a:lnTo>
                  <a:lnTo>
                    <a:pt x="265404" y="780192"/>
                  </a:lnTo>
                  <a:lnTo>
                    <a:pt x="242485" y="742773"/>
                  </a:lnTo>
                  <a:lnTo>
                    <a:pt x="224057" y="702594"/>
                  </a:lnTo>
                  <a:lnTo>
                    <a:pt x="210466" y="660001"/>
                  </a:lnTo>
                  <a:lnTo>
                    <a:pt x="202057" y="615341"/>
                  </a:lnTo>
                  <a:lnTo>
                    <a:pt x="199177" y="568960"/>
                  </a:lnTo>
                  <a:lnTo>
                    <a:pt x="202057" y="522576"/>
                  </a:lnTo>
                  <a:lnTo>
                    <a:pt x="210466" y="477910"/>
                  </a:lnTo>
                  <a:lnTo>
                    <a:pt x="224057" y="435308"/>
                  </a:lnTo>
                  <a:lnTo>
                    <a:pt x="242485" y="395118"/>
                  </a:lnTo>
                  <a:lnTo>
                    <a:pt x="265404" y="357685"/>
                  </a:lnTo>
                  <a:lnTo>
                    <a:pt x="292467" y="323358"/>
                  </a:lnTo>
                  <a:lnTo>
                    <a:pt x="323328" y="292482"/>
                  </a:lnTo>
                  <a:lnTo>
                    <a:pt x="357641" y="265404"/>
                  </a:lnTo>
                  <a:lnTo>
                    <a:pt x="395061" y="242473"/>
                  </a:lnTo>
                  <a:lnTo>
                    <a:pt x="435240" y="224033"/>
                  </a:lnTo>
                  <a:lnTo>
                    <a:pt x="477832" y="210432"/>
                  </a:lnTo>
                  <a:lnTo>
                    <a:pt x="522492" y="202017"/>
                  </a:lnTo>
                  <a:lnTo>
                    <a:pt x="568874" y="199136"/>
                  </a:lnTo>
                  <a:lnTo>
                    <a:pt x="56887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9364218" y="7372857"/>
            <a:ext cx="3325495" cy="6604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-635" algn="ctr">
              <a:lnSpc>
                <a:spcPct val="98600"/>
              </a:lnSpc>
              <a:spcBef>
                <a:spcPts val="12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налога </a:t>
            </a:r>
            <a:r>
              <a:rPr sz="1400" i="1" dirty="0">
                <a:latin typeface="Century Gothic"/>
                <a:cs typeface="Century Gothic"/>
              </a:rPr>
              <a:t>на </a:t>
            </a:r>
            <a:r>
              <a:rPr sz="1400" i="1" spc="-5" dirty="0">
                <a:latin typeface="Century Gothic"/>
                <a:cs typeface="Century Gothic"/>
              </a:rPr>
              <a:t>совокупный </a:t>
            </a:r>
            <a:r>
              <a:rPr sz="1400" i="1" dirty="0">
                <a:latin typeface="Century Gothic"/>
                <a:cs typeface="Century Gothic"/>
              </a:rPr>
              <a:t>доход в  общем 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</a:t>
            </a:r>
            <a:r>
              <a:rPr sz="1400" i="1" spc="-12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в  202</a:t>
            </a:r>
            <a:r>
              <a:rPr lang="ru-RU" sz="1400" i="1" dirty="0">
                <a:latin typeface="Century Gothic"/>
                <a:cs typeface="Century Gothic"/>
              </a:rPr>
              <a:t>5</a:t>
            </a:r>
            <a:r>
              <a:rPr sz="1400" i="1" dirty="0">
                <a:latin typeface="Century Gothic"/>
                <a:cs typeface="Century Gothic"/>
              </a:rPr>
              <a:t>,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 </a:t>
            </a:r>
            <a:r>
              <a:rPr sz="1400" i="1" spc="-5" dirty="0" err="1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3339953" y="1731645"/>
            <a:ext cx="39154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4855" algn="l"/>
              </a:tabLst>
            </a:pPr>
            <a:r>
              <a:rPr lang="ru-RU" sz="1400" b="1" spc="-5" dirty="0">
                <a:solidFill>
                  <a:srgbClr val="767070"/>
                </a:solidFill>
                <a:latin typeface="Century Gothic"/>
                <a:cs typeface="Century Gothic"/>
              </a:rPr>
              <a:t>Государственная пошлина -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3339953" y="2156841"/>
            <a:ext cx="3917315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3980" algn="l"/>
                <a:tab pos="2607945" algn="l"/>
              </a:tabLst>
            </a:pPr>
            <a:r>
              <a:rPr lang="ru-RU" sz="1400" spc="-5" dirty="0">
                <a:solidFill>
                  <a:srgbClr val="767070"/>
                </a:solidFill>
                <a:latin typeface="Century Gothic"/>
                <a:cs typeface="Century Gothic"/>
              </a:rPr>
              <a:t>Сбор, взимаемый с лиц, указанных в статье 333.17 Налогового кодекса  при их обращении в государственные органы, органы местного самоуправления, иные органы за совершением  значимых действий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9033509" y="1153413"/>
            <a:ext cx="4160521" cy="66748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204"/>
              </a:spcBef>
              <a:tabLst>
                <a:tab pos="1339850" algn="l"/>
                <a:tab pos="2159635" algn="l"/>
                <a:tab pos="4276090" algn="l"/>
              </a:tabLst>
            </a:pPr>
            <a:r>
              <a:rPr lang="ru-RU" sz="2000" b="1" dirty="0">
                <a:solidFill>
                  <a:srgbClr val="00856F"/>
                </a:solidFill>
                <a:latin typeface="Century Gothic"/>
                <a:cs typeface="Century Gothic"/>
              </a:rPr>
              <a:t>ЕДИНЫЙ НАЛОГ, ВЗИМАЕМЫЙ В</a:t>
            </a:r>
            <a:endParaRPr lang="ru-RU" sz="2000" b="1" spc="-5" dirty="0">
              <a:solidFill>
                <a:srgbClr val="00856F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ts val="2370"/>
              </a:lnSpc>
              <a:spcBef>
                <a:spcPts val="204"/>
              </a:spcBef>
              <a:tabLst>
                <a:tab pos="1339850" algn="l"/>
                <a:tab pos="2159635" algn="l"/>
                <a:tab pos="4276090" algn="l"/>
              </a:tabLst>
            </a:pPr>
            <a:r>
              <a:rPr lang="ru-RU" sz="2000" b="1" dirty="0">
                <a:solidFill>
                  <a:srgbClr val="00856F"/>
                </a:solidFill>
                <a:latin typeface="Century Gothic"/>
                <a:cs typeface="Century Gothic"/>
              </a:rPr>
              <a:t>СВЯЗИ С УСН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120" name="object 120"/>
          <p:cNvSpPr/>
          <p:nvPr/>
        </p:nvSpPr>
        <p:spPr>
          <a:xfrm rot="798005">
            <a:off x="13556020" y="5892316"/>
            <a:ext cx="3694178" cy="570865"/>
          </a:xfrm>
          <a:custGeom>
            <a:avLst/>
            <a:gdLst/>
            <a:ahLst/>
            <a:cxnLst/>
            <a:rect l="l" t="t" r="r" b="b"/>
            <a:pathLst>
              <a:path w="3733165" h="570864">
                <a:moveTo>
                  <a:pt x="4317" y="460756"/>
                </a:moveTo>
                <a:lnTo>
                  <a:pt x="0" y="536828"/>
                </a:lnTo>
                <a:lnTo>
                  <a:pt x="561848" y="564514"/>
                </a:lnTo>
                <a:lnTo>
                  <a:pt x="717803" y="568833"/>
                </a:lnTo>
                <a:lnTo>
                  <a:pt x="870330" y="570484"/>
                </a:lnTo>
                <a:lnTo>
                  <a:pt x="945006" y="570229"/>
                </a:lnTo>
                <a:lnTo>
                  <a:pt x="1018540" y="568960"/>
                </a:lnTo>
                <a:lnTo>
                  <a:pt x="1090802" y="566801"/>
                </a:lnTo>
                <a:lnTo>
                  <a:pt x="1161796" y="563499"/>
                </a:lnTo>
                <a:lnTo>
                  <a:pt x="1231265" y="559181"/>
                </a:lnTo>
                <a:lnTo>
                  <a:pt x="1299463" y="553338"/>
                </a:lnTo>
                <a:lnTo>
                  <a:pt x="1366265" y="545973"/>
                </a:lnTo>
                <a:lnTo>
                  <a:pt x="1431671" y="537083"/>
                </a:lnTo>
                <a:lnTo>
                  <a:pt x="1495678" y="527050"/>
                </a:lnTo>
                <a:lnTo>
                  <a:pt x="1558544" y="516000"/>
                </a:lnTo>
                <a:lnTo>
                  <a:pt x="1620011" y="504189"/>
                </a:lnTo>
                <a:lnTo>
                  <a:pt x="1667640" y="494284"/>
                </a:lnTo>
                <a:lnTo>
                  <a:pt x="870203" y="494284"/>
                </a:lnTo>
                <a:lnTo>
                  <a:pt x="870456" y="494283"/>
                </a:lnTo>
                <a:lnTo>
                  <a:pt x="795527" y="493775"/>
                </a:lnTo>
                <a:lnTo>
                  <a:pt x="719073" y="492633"/>
                </a:lnTo>
                <a:lnTo>
                  <a:pt x="719454" y="492633"/>
                </a:lnTo>
                <a:lnTo>
                  <a:pt x="642238" y="490727"/>
                </a:lnTo>
                <a:lnTo>
                  <a:pt x="642492" y="490727"/>
                </a:lnTo>
                <a:lnTo>
                  <a:pt x="564387" y="488314"/>
                </a:lnTo>
                <a:lnTo>
                  <a:pt x="564642" y="488314"/>
                </a:lnTo>
                <a:lnTo>
                  <a:pt x="485775" y="485394"/>
                </a:lnTo>
                <a:lnTo>
                  <a:pt x="406526" y="481964"/>
                </a:lnTo>
                <a:lnTo>
                  <a:pt x="326771" y="478154"/>
                </a:lnTo>
                <a:lnTo>
                  <a:pt x="165988" y="469773"/>
                </a:lnTo>
                <a:lnTo>
                  <a:pt x="4317" y="460756"/>
                </a:lnTo>
                <a:close/>
              </a:path>
              <a:path w="3733165" h="570864">
                <a:moveTo>
                  <a:pt x="870456" y="494283"/>
                </a:moveTo>
                <a:lnTo>
                  <a:pt x="870203" y="494284"/>
                </a:lnTo>
                <a:lnTo>
                  <a:pt x="870584" y="494284"/>
                </a:lnTo>
                <a:lnTo>
                  <a:pt x="870456" y="494283"/>
                </a:lnTo>
                <a:close/>
              </a:path>
              <a:path w="3733165" h="570864">
                <a:moveTo>
                  <a:pt x="1226184" y="483108"/>
                </a:moveTo>
                <a:lnTo>
                  <a:pt x="1157350" y="487425"/>
                </a:lnTo>
                <a:lnTo>
                  <a:pt x="1157985" y="487425"/>
                </a:lnTo>
                <a:lnTo>
                  <a:pt x="1087627" y="490600"/>
                </a:lnTo>
                <a:lnTo>
                  <a:pt x="1088135" y="490600"/>
                </a:lnTo>
                <a:lnTo>
                  <a:pt x="1016507" y="492760"/>
                </a:lnTo>
                <a:lnTo>
                  <a:pt x="1017015" y="492760"/>
                </a:lnTo>
                <a:lnTo>
                  <a:pt x="943863" y="494029"/>
                </a:lnTo>
                <a:lnTo>
                  <a:pt x="870456" y="494283"/>
                </a:lnTo>
                <a:lnTo>
                  <a:pt x="1667645" y="494283"/>
                </a:lnTo>
                <a:lnTo>
                  <a:pt x="1680463" y="491616"/>
                </a:lnTo>
                <a:lnTo>
                  <a:pt x="1718840" y="483235"/>
                </a:lnTo>
                <a:lnTo>
                  <a:pt x="1225296" y="483235"/>
                </a:lnTo>
                <a:lnTo>
                  <a:pt x="1226184" y="483108"/>
                </a:lnTo>
                <a:close/>
              </a:path>
              <a:path w="3733165" h="570864">
                <a:moveTo>
                  <a:pt x="1814082" y="461645"/>
                </a:moveTo>
                <a:lnTo>
                  <a:pt x="1421129" y="461645"/>
                </a:lnTo>
                <a:lnTo>
                  <a:pt x="1356613" y="470281"/>
                </a:lnTo>
                <a:lnTo>
                  <a:pt x="1357502" y="470281"/>
                </a:lnTo>
                <a:lnTo>
                  <a:pt x="1291590" y="477520"/>
                </a:lnTo>
                <a:lnTo>
                  <a:pt x="1292478" y="477520"/>
                </a:lnTo>
                <a:lnTo>
                  <a:pt x="1225296" y="483235"/>
                </a:lnTo>
                <a:lnTo>
                  <a:pt x="1718840" y="483235"/>
                </a:lnTo>
                <a:lnTo>
                  <a:pt x="1814082" y="461645"/>
                </a:lnTo>
                <a:close/>
              </a:path>
              <a:path w="3733165" h="570864">
                <a:moveTo>
                  <a:pt x="1856258" y="451865"/>
                </a:moveTo>
                <a:lnTo>
                  <a:pt x="1483613" y="451865"/>
                </a:lnTo>
                <a:lnTo>
                  <a:pt x="1420597" y="461716"/>
                </a:lnTo>
                <a:lnTo>
                  <a:pt x="1421129" y="461645"/>
                </a:lnTo>
                <a:lnTo>
                  <a:pt x="1814082" y="461645"/>
                </a:lnTo>
                <a:lnTo>
                  <a:pt x="1856258" y="451865"/>
                </a:lnTo>
                <a:close/>
              </a:path>
              <a:path w="3733165" h="570864">
                <a:moveTo>
                  <a:pt x="1544954" y="441071"/>
                </a:moveTo>
                <a:lnTo>
                  <a:pt x="1483255" y="451922"/>
                </a:lnTo>
                <a:lnTo>
                  <a:pt x="1483613" y="451865"/>
                </a:lnTo>
                <a:lnTo>
                  <a:pt x="1856258" y="451865"/>
                </a:lnTo>
                <a:lnTo>
                  <a:pt x="1901144" y="441198"/>
                </a:lnTo>
                <a:lnTo>
                  <a:pt x="1544446" y="441198"/>
                </a:lnTo>
                <a:lnTo>
                  <a:pt x="1544954" y="441071"/>
                </a:lnTo>
                <a:close/>
              </a:path>
              <a:path w="3733165" h="570864">
                <a:moveTo>
                  <a:pt x="1951810" y="429387"/>
                </a:moveTo>
                <a:lnTo>
                  <a:pt x="1605406" y="429387"/>
                </a:lnTo>
                <a:lnTo>
                  <a:pt x="1544446" y="441198"/>
                </a:lnTo>
                <a:lnTo>
                  <a:pt x="1901144" y="441198"/>
                </a:lnTo>
                <a:lnTo>
                  <a:pt x="1951810" y="429387"/>
                </a:lnTo>
                <a:close/>
              </a:path>
              <a:path w="3733165" h="570864">
                <a:moveTo>
                  <a:pt x="2937056" y="172511"/>
                </a:moveTo>
                <a:lnTo>
                  <a:pt x="2932810" y="173100"/>
                </a:lnTo>
                <a:lnTo>
                  <a:pt x="2927604" y="173989"/>
                </a:lnTo>
                <a:lnTo>
                  <a:pt x="2922015" y="175006"/>
                </a:lnTo>
                <a:lnTo>
                  <a:pt x="2915919" y="176022"/>
                </a:lnTo>
                <a:lnTo>
                  <a:pt x="2916173" y="176022"/>
                </a:lnTo>
                <a:lnTo>
                  <a:pt x="2803779" y="194945"/>
                </a:lnTo>
                <a:lnTo>
                  <a:pt x="2779267" y="199009"/>
                </a:lnTo>
                <a:lnTo>
                  <a:pt x="2753232" y="203581"/>
                </a:lnTo>
                <a:lnTo>
                  <a:pt x="2753486" y="203581"/>
                </a:lnTo>
                <a:lnTo>
                  <a:pt x="2171446" y="304673"/>
                </a:lnTo>
                <a:lnTo>
                  <a:pt x="2116835" y="315087"/>
                </a:lnTo>
                <a:lnTo>
                  <a:pt x="2061844" y="326516"/>
                </a:lnTo>
                <a:lnTo>
                  <a:pt x="2006727" y="338582"/>
                </a:lnTo>
                <a:lnTo>
                  <a:pt x="1781048" y="391033"/>
                </a:lnTo>
                <a:lnTo>
                  <a:pt x="1781302" y="391033"/>
                </a:lnTo>
                <a:lnTo>
                  <a:pt x="1723008" y="404240"/>
                </a:lnTo>
                <a:lnTo>
                  <a:pt x="1723390" y="404240"/>
                </a:lnTo>
                <a:lnTo>
                  <a:pt x="1664334" y="417195"/>
                </a:lnTo>
                <a:lnTo>
                  <a:pt x="1605067" y="429452"/>
                </a:lnTo>
                <a:lnTo>
                  <a:pt x="1605406" y="429387"/>
                </a:lnTo>
                <a:lnTo>
                  <a:pt x="1951810" y="429387"/>
                </a:lnTo>
                <a:lnTo>
                  <a:pt x="1968246" y="425576"/>
                </a:lnTo>
                <a:lnTo>
                  <a:pt x="1967992" y="425576"/>
                </a:lnTo>
                <a:lnTo>
                  <a:pt x="2023490" y="412876"/>
                </a:lnTo>
                <a:lnTo>
                  <a:pt x="2023693" y="412876"/>
                </a:lnTo>
                <a:lnTo>
                  <a:pt x="2077973" y="401065"/>
                </a:lnTo>
                <a:lnTo>
                  <a:pt x="2077592" y="401065"/>
                </a:lnTo>
                <a:lnTo>
                  <a:pt x="2131463" y="389889"/>
                </a:lnTo>
                <a:lnTo>
                  <a:pt x="2185542" y="379602"/>
                </a:lnTo>
                <a:lnTo>
                  <a:pt x="2185161" y="379602"/>
                </a:lnTo>
                <a:lnTo>
                  <a:pt x="2301240" y="358901"/>
                </a:lnTo>
                <a:lnTo>
                  <a:pt x="2301112" y="358901"/>
                </a:lnTo>
                <a:lnTo>
                  <a:pt x="2363723" y="347852"/>
                </a:lnTo>
                <a:lnTo>
                  <a:pt x="2620644" y="303402"/>
                </a:lnTo>
                <a:lnTo>
                  <a:pt x="2739008" y="283210"/>
                </a:lnTo>
                <a:lnTo>
                  <a:pt x="2738754" y="283210"/>
                </a:lnTo>
                <a:lnTo>
                  <a:pt x="2792094" y="274192"/>
                </a:lnTo>
                <a:lnTo>
                  <a:pt x="2839846" y="266064"/>
                </a:lnTo>
                <a:lnTo>
                  <a:pt x="2899029" y="256032"/>
                </a:lnTo>
                <a:lnTo>
                  <a:pt x="2899667" y="256032"/>
                </a:lnTo>
                <a:lnTo>
                  <a:pt x="2928746" y="251206"/>
                </a:lnTo>
                <a:lnTo>
                  <a:pt x="2934969" y="250062"/>
                </a:lnTo>
                <a:lnTo>
                  <a:pt x="2940557" y="249174"/>
                </a:lnTo>
                <a:lnTo>
                  <a:pt x="2945510" y="248285"/>
                </a:lnTo>
                <a:lnTo>
                  <a:pt x="2945659" y="248285"/>
                </a:lnTo>
                <a:lnTo>
                  <a:pt x="2949575" y="247650"/>
                </a:lnTo>
                <a:lnTo>
                  <a:pt x="2953067" y="247014"/>
                </a:lnTo>
                <a:lnTo>
                  <a:pt x="2952877" y="247014"/>
                </a:lnTo>
                <a:lnTo>
                  <a:pt x="2955925" y="246507"/>
                </a:lnTo>
                <a:lnTo>
                  <a:pt x="2958687" y="246125"/>
                </a:lnTo>
                <a:lnTo>
                  <a:pt x="2957702" y="246125"/>
                </a:lnTo>
                <a:lnTo>
                  <a:pt x="2962529" y="245363"/>
                </a:lnTo>
                <a:lnTo>
                  <a:pt x="2962706" y="245363"/>
                </a:lnTo>
                <a:lnTo>
                  <a:pt x="2964942" y="244856"/>
                </a:lnTo>
                <a:lnTo>
                  <a:pt x="2965823" y="244856"/>
                </a:lnTo>
                <a:lnTo>
                  <a:pt x="3384083" y="172592"/>
                </a:lnTo>
                <a:lnTo>
                  <a:pt x="2936621" y="172592"/>
                </a:lnTo>
                <a:lnTo>
                  <a:pt x="2937056" y="172511"/>
                </a:lnTo>
                <a:close/>
              </a:path>
              <a:path w="3733165" h="570864">
                <a:moveTo>
                  <a:pt x="1664842" y="417067"/>
                </a:moveTo>
                <a:lnTo>
                  <a:pt x="1664230" y="417195"/>
                </a:lnTo>
                <a:lnTo>
                  <a:pt x="1664842" y="417067"/>
                </a:lnTo>
                <a:close/>
              </a:path>
              <a:path w="3733165" h="570864">
                <a:moveTo>
                  <a:pt x="2023693" y="412876"/>
                </a:moveTo>
                <a:lnTo>
                  <a:pt x="2023490" y="412876"/>
                </a:lnTo>
                <a:lnTo>
                  <a:pt x="2023109" y="413003"/>
                </a:lnTo>
                <a:lnTo>
                  <a:pt x="2023693" y="412876"/>
                </a:lnTo>
                <a:close/>
              </a:path>
              <a:path w="3733165" h="570864">
                <a:moveTo>
                  <a:pt x="2899667" y="256032"/>
                </a:moveTo>
                <a:lnTo>
                  <a:pt x="2899029" y="256032"/>
                </a:lnTo>
                <a:lnTo>
                  <a:pt x="2899667" y="256032"/>
                </a:lnTo>
                <a:close/>
              </a:path>
              <a:path w="3733165" h="570864">
                <a:moveTo>
                  <a:pt x="2945659" y="248285"/>
                </a:moveTo>
                <a:lnTo>
                  <a:pt x="2945510" y="248285"/>
                </a:lnTo>
                <a:lnTo>
                  <a:pt x="2944875" y="248412"/>
                </a:lnTo>
                <a:lnTo>
                  <a:pt x="2945659" y="248285"/>
                </a:lnTo>
                <a:close/>
              </a:path>
              <a:path w="3733165" h="570864">
                <a:moveTo>
                  <a:pt x="2953765" y="246887"/>
                </a:moveTo>
                <a:lnTo>
                  <a:pt x="2952877" y="247014"/>
                </a:lnTo>
                <a:lnTo>
                  <a:pt x="2953067" y="247014"/>
                </a:lnTo>
                <a:lnTo>
                  <a:pt x="2953765" y="246887"/>
                </a:lnTo>
                <a:close/>
              </a:path>
              <a:path w="3733165" h="570864">
                <a:moveTo>
                  <a:pt x="2962529" y="245363"/>
                </a:moveTo>
                <a:lnTo>
                  <a:pt x="2957702" y="246125"/>
                </a:lnTo>
                <a:lnTo>
                  <a:pt x="2960083" y="245895"/>
                </a:lnTo>
                <a:lnTo>
                  <a:pt x="2962529" y="245363"/>
                </a:lnTo>
                <a:close/>
              </a:path>
              <a:path w="3733165" h="570864">
                <a:moveTo>
                  <a:pt x="2960083" y="245895"/>
                </a:moveTo>
                <a:lnTo>
                  <a:pt x="2957702" y="246125"/>
                </a:lnTo>
                <a:lnTo>
                  <a:pt x="2958687" y="246125"/>
                </a:lnTo>
                <a:lnTo>
                  <a:pt x="2959607" y="245999"/>
                </a:lnTo>
                <a:lnTo>
                  <a:pt x="2960083" y="245895"/>
                </a:lnTo>
                <a:close/>
              </a:path>
              <a:path w="3733165" h="570864">
                <a:moveTo>
                  <a:pt x="2962706" y="245363"/>
                </a:moveTo>
                <a:lnTo>
                  <a:pt x="2962529" y="245363"/>
                </a:lnTo>
                <a:lnTo>
                  <a:pt x="2960083" y="245895"/>
                </a:lnTo>
                <a:lnTo>
                  <a:pt x="2961640" y="245745"/>
                </a:lnTo>
                <a:lnTo>
                  <a:pt x="2962583" y="245490"/>
                </a:lnTo>
                <a:lnTo>
                  <a:pt x="2962148" y="245490"/>
                </a:lnTo>
                <a:lnTo>
                  <a:pt x="2962706" y="245363"/>
                </a:lnTo>
                <a:close/>
              </a:path>
              <a:path w="3733165" h="570864">
                <a:moveTo>
                  <a:pt x="2964942" y="244856"/>
                </a:moveTo>
                <a:lnTo>
                  <a:pt x="2962148" y="245490"/>
                </a:lnTo>
                <a:lnTo>
                  <a:pt x="2963363" y="245281"/>
                </a:lnTo>
                <a:lnTo>
                  <a:pt x="2964942" y="244856"/>
                </a:lnTo>
                <a:close/>
              </a:path>
              <a:path w="3733165" h="570864">
                <a:moveTo>
                  <a:pt x="2963363" y="245281"/>
                </a:moveTo>
                <a:lnTo>
                  <a:pt x="2962148" y="245490"/>
                </a:lnTo>
                <a:lnTo>
                  <a:pt x="2962583" y="245490"/>
                </a:lnTo>
                <a:lnTo>
                  <a:pt x="2963363" y="245281"/>
                </a:lnTo>
                <a:close/>
              </a:path>
              <a:path w="3733165" h="570864">
                <a:moveTo>
                  <a:pt x="2965823" y="244856"/>
                </a:moveTo>
                <a:lnTo>
                  <a:pt x="2964942" y="244856"/>
                </a:lnTo>
                <a:lnTo>
                  <a:pt x="2963363" y="245281"/>
                </a:lnTo>
                <a:lnTo>
                  <a:pt x="2965823" y="244856"/>
                </a:lnTo>
                <a:close/>
              </a:path>
              <a:path w="3733165" h="570864">
                <a:moveTo>
                  <a:pt x="3716033" y="68579"/>
                </a:moveTo>
                <a:lnTo>
                  <a:pt x="3538727" y="68579"/>
                </a:lnTo>
                <a:lnTo>
                  <a:pt x="3551681" y="143637"/>
                </a:lnTo>
                <a:lnTo>
                  <a:pt x="3514175" y="150117"/>
                </a:lnTo>
                <a:lnTo>
                  <a:pt x="3527171" y="225171"/>
                </a:lnTo>
                <a:lnTo>
                  <a:pt x="3732910" y="73660"/>
                </a:lnTo>
                <a:lnTo>
                  <a:pt x="3716033" y="68579"/>
                </a:lnTo>
                <a:close/>
              </a:path>
              <a:path w="3733165" h="570864">
                <a:moveTo>
                  <a:pt x="3384818" y="172465"/>
                </a:moveTo>
                <a:lnTo>
                  <a:pt x="2937382" y="172465"/>
                </a:lnTo>
                <a:lnTo>
                  <a:pt x="2936621" y="172592"/>
                </a:lnTo>
                <a:lnTo>
                  <a:pt x="3384083" y="172592"/>
                </a:lnTo>
                <a:lnTo>
                  <a:pt x="3384818" y="172465"/>
                </a:lnTo>
                <a:close/>
              </a:path>
              <a:path w="3733165" h="570864">
                <a:moveTo>
                  <a:pt x="2947204" y="170814"/>
                </a:moveTo>
                <a:lnTo>
                  <a:pt x="2946780" y="170814"/>
                </a:lnTo>
                <a:lnTo>
                  <a:pt x="2944240" y="171323"/>
                </a:lnTo>
                <a:lnTo>
                  <a:pt x="2940684" y="171831"/>
                </a:lnTo>
                <a:lnTo>
                  <a:pt x="2937056" y="172511"/>
                </a:lnTo>
                <a:lnTo>
                  <a:pt x="2937382" y="172465"/>
                </a:lnTo>
                <a:lnTo>
                  <a:pt x="3384818" y="172465"/>
                </a:lnTo>
                <a:lnTo>
                  <a:pt x="3392904" y="171069"/>
                </a:lnTo>
                <a:lnTo>
                  <a:pt x="2946019" y="171069"/>
                </a:lnTo>
                <a:lnTo>
                  <a:pt x="2947204" y="170814"/>
                </a:lnTo>
                <a:close/>
              </a:path>
              <a:path w="3733165" h="570864">
                <a:moveTo>
                  <a:pt x="2945096" y="171135"/>
                </a:moveTo>
                <a:lnTo>
                  <a:pt x="2944113" y="171323"/>
                </a:lnTo>
                <a:lnTo>
                  <a:pt x="2945096" y="171135"/>
                </a:lnTo>
                <a:close/>
              </a:path>
              <a:path w="3733165" h="570864">
                <a:moveTo>
                  <a:pt x="2946780" y="170814"/>
                </a:moveTo>
                <a:lnTo>
                  <a:pt x="2945096" y="171135"/>
                </a:lnTo>
                <a:lnTo>
                  <a:pt x="2944240" y="171323"/>
                </a:lnTo>
                <a:lnTo>
                  <a:pt x="2946780" y="170814"/>
                </a:lnTo>
                <a:close/>
              </a:path>
              <a:path w="3733165" h="570864">
                <a:moveTo>
                  <a:pt x="2950836" y="170162"/>
                </a:moveTo>
                <a:lnTo>
                  <a:pt x="2948304" y="170434"/>
                </a:lnTo>
                <a:lnTo>
                  <a:pt x="2945096" y="171135"/>
                </a:lnTo>
                <a:lnTo>
                  <a:pt x="2946780" y="170814"/>
                </a:lnTo>
                <a:lnTo>
                  <a:pt x="2947204" y="170814"/>
                </a:lnTo>
                <a:lnTo>
                  <a:pt x="2947796" y="170687"/>
                </a:lnTo>
                <a:lnTo>
                  <a:pt x="2950836" y="170162"/>
                </a:lnTo>
                <a:close/>
              </a:path>
              <a:path w="3733165" h="570864">
                <a:moveTo>
                  <a:pt x="2951860" y="170052"/>
                </a:moveTo>
                <a:lnTo>
                  <a:pt x="2950836" y="170162"/>
                </a:lnTo>
                <a:lnTo>
                  <a:pt x="2947796" y="170687"/>
                </a:lnTo>
                <a:lnTo>
                  <a:pt x="2946019" y="171069"/>
                </a:lnTo>
                <a:lnTo>
                  <a:pt x="2951860" y="170052"/>
                </a:lnTo>
                <a:close/>
              </a:path>
              <a:path w="3733165" h="570864">
                <a:moveTo>
                  <a:pt x="3398785" y="170052"/>
                </a:moveTo>
                <a:lnTo>
                  <a:pt x="2951860" y="170052"/>
                </a:lnTo>
                <a:lnTo>
                  <a:pt x="2946019" y="171069"/>
                </a:lnTo>
                <a:lnTo>
                  <a:pt x="3392904" y="171069"/>
                </a:lnTo>
                <a:lnTo>
                  <a:pt x="3398785" y="170052"/>
                </a:lnTo>
                <a:close/>
              </a:path>
              <a:path w="3733165" h="570864">
                <a:moveTo>
                  <a:pt x="3501180" y="75067"/>
                </a:moveTo>
                <a:lnTo>
                  <a:pt x="2950836" y="170162"/>
                </a:lnTo>
                <a:lnTo>
                  <a:pt x="2951860" y="170052"/>
                </a:lnTo>
                <a:lnTo>
                  <a:pt x="3398785" y="170052"/>
                </a:lnTo>
                <a:lnTo>
                  <a:pt x="3514175" y="150117"/>
                </a:lnTo>
                <a:lnTo>
                  <a:pt x="3501180" y="75067"/>
                </a:lnTo>
                <a:close/>
              </a:path>
              <a:path w="3733165" h="570864">
                <a:moveTo>
                  <a:pt x="3538727" y="68579"/>
                </a:moveTo>
                <a:lnTo>
                  <a:pt x="3501180" y="75067"/>
                </a:lnTo>
                <a:lnTo>
                  <a:pt x="3514175" y="150117"/>
                </a:lnTo>
                <a:lnTo>
                  <a:pt x="3551681" y="143637"/>
                </a:lnTo>
                <a:lnTo>
                  <a:pt x="3538727" y="68579"/>
                </a:lnTo>
                <a:close/>
              </a:path>
              <a:path w="3733165" h="570864">
                <a:moveTo>
                  <a:pt x="3488181" y="0"/>
                </a:moveTo>
                <a:lnTo>
                  <a:pt x="3501180" y="75067"/>
                </a:lnTo>
                <a:lnTo>
                  <a:pt x="3538727" y="68579"/>
                </a:lnTo>
                <a:lnTo>
                  <a:pt x="3716033" y="68579"/>
                </a:lnTo>
                <a:lnTo>
                  <a:pt x="34881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1" name="object 121"/>
          <p:cNvGrpSpPr/>
          <p:nvPr/>
        </p:nvGrpSpPr>
        <p:grpSpPr>
          <a:xfrm>
            <a:off x="13520674" y="6623201"/>
            <a:ext cx="1138555" cy="1137920"/>
            <a:chOff x="13535649" y="7661147"/>
            <a:chExt cx="1138555" cy="1137920"/>
          </a:xfrm>
        </p:grpSpPr>
        <p:pic>
          <p:nvPicPr>
            <p:cNvPr id="122" name="object 1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04619" y="7661147"/>
              <a:ext cx="141478" cy="210693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13535649" y="7661147"/>
              <a:ext cx="1138555" cy="1137920"/>
            </a:xfrm>
            <a:custGeom>
              <a:avLst/>
              <a:gdLst/>
              <a:ahLst/>
              <a:cxnLst/>
              <a:rect l="l" t="t" r="r" b="b"/>
              <a:pathLst>
                <a:path w="1138555" h="1137920">
                  <a:moveTo>
                    <a:pt x="568970" y="0"/>
                  </a:moveTo>
                  <a:lnTo>
                    <a:pt x="520691" y="2036"/>
                  </a:lnTo>
                  <a:lnTo>
                    <a:pt x="473376" y="8049"/>
                  </a:lnTo>
                  <a:lnTo>
                    <a:pt x="427214" y="17890"/>
                  </a:lnTo>
                  <a:lnTo>
                    <a:pt x="382393" y="31414"/>
                  </a:lnTo>
                  <a:lnTo>
                    <a:pt x="339102" y="48473"/>
                  </a:lnTo>
                  <a:lnTo>
                    <a:pt x="297532" y="68921"/>
                  </a:lnTo>
                  <a:lnTo>
                    <a:pt x="257870" y="92611"/>
                  </a:lnTo>
                  <a:lnTo>
                    <a:pt x="220307" y="119395"/>
                  </a:lnTo>
                  <a:lnTo>
                    <a:pt x="185031" y="149128"/>
                  </a:lnTo>
                  <a:lnTo>
                    <a:pt x="152232" y="181663"/>
                  </a:lnTo>
                  <a:lnTo>
                    <a:pt x="122099" y="216852"/>
                  </a:lnTo>
                  <a:lnTo>
                    <a:pt x="94821" y="254549"/>
                  </a:lnTo>
                  <a:lnTo>
                    <a:pt x="70587" y="294607"/>
                  </a:lnTo>
                  <a:lnTo>
                    <a:pt x="49587" y="336880"/>
                  </a:lnTo>
                  <a:lnTo>
                    <a:pt x="32009" y="381220"/>
                  </a:lnTo>
                  <a:lnTo>
                    <a:pt x="18044" y="427481"/>
                  </a:lnTo>
                  <a:lnTo>
                    <a:pt x="7845" y="475540"/>
                  </a:lnTo>
                  <a:lnTo>
                    <a:pt x="1871" y="523486"/>
                  </a:lnTo>
                  <a:lnTo>
                    <a:pt x="0" y="571110"/>
                  </a:lnTo>
                  <a:lnTo>
                    <a:pt x="2107" y="618206"/>
                  </a:lnTo>
                  <a:lnTo>
                    <a:pt x="8070" y="664565"/>
                  </a:lnTo>
                  <a:lnTo>
                    <a:pt x="17766" y="709980"/>
                  </a:lnTo>
                  <a:lnTo>
                    <a:pt x="31072" y="754242"/>
                  </a:lnTo>
                  <a:lnTo>
                    <a:pt x="47864" y="797145"/>
                  </a:lnTo>
                  <a:lnTo>
                    <a:pt x="68020" y="838480"/>
                  </a:lnTo>
                  <a:lnTo>
                    <a:pt x="91417" y="878039"/>
                  </a:lnTo>
                  <a:lnTo>
                    <a:pt x="117930" y="915615"/>
                  </a:lnTo>
                  <a:lnTo>
                    <a:pt x="147438" y="950999"/>
                  </a:lnTo>
                  <a:lnTo>
                    <a:pt x="179817" y="983985"/>
                  </a:lnTo>
                  <a:lnTo>
                    <a:pt x="214944" y="1014364"/>
                  </a:lnTo>
                  <a:lnTo>
                    <a:pt x="252696" y="1041929"/>
                  </a:lnTo>
                  <a:lnTo>
                    <a:pt x="292950" y="1066471"/>
                  </a:lnTo>
                  <a:lnTo>
                    <a:pt x="335582" y="1087783"/>
                  </a:lnTo>
                  <a:lnTo>
                    <a:pt x="380471" y="1105657"/>
                  </a:lnTo>
                  <a:lnTo>
                    <a:pt x="427492" y="1119886"/>
                  </a:lnTo>
                  <a:lnTo>
                    <a:pt x="475552" y="1130069"/>
                  </a:lnTo>
                  <a:lnTo>
                    <a:pt x="523500" y="1136030"/>
                  </a:lnTo>
                  <a:lnTo>
                    <a:pt x="571130" y="1137891"/>
                  </a:lnTo>
                  <a:lnTo>
                    <a:pt x="618233" y="1135774"/>
                  </a:lnTo>
                  <a:lnTo>
                    <a:pt x="664601" y="1129803"/>
                  </a:lnTo>
                  <a:lnTo>
                    <a:pt x="710025" y="1120101"/>
                  </a:lnTo>
                  <a:lnTo>
                    <a:pt x="754298" y="1106790"/>
                  </a:lnTo>
                  <a:lnTo>
                    <a:pt x="797211" y="1089993"/>
                  </a:lnTo>
                  <a:lnTo>
                    <a:pt x="838557" y="1069833"/>
                  </a:lnTo>
                  <a:lnTo>
                    <a:pt x="878127" y="1046433"/>
                  </a:lnTo>
                  <a:lnTo>
                    <a:pt x="915714" y="1019916"/>
                  </a:lnTo>
                  <a:lnTo>
                    <a:pt x="951109" y="990405"/>
                  </a:lnTo>
                  <a:lnTo>
                    <a:pt x="984103" y="958022"/>
                  </a:lnTo>
                  <a:lnTo>
                    <a:pt x="1014490" y="922891"/>
                  </a:lnTo>
                  <a:lnTo>
                    <a:pt x="1042061" y="885135"/>
                  </a:lnTo>
                  <a:lnTo>
                    <a:pt x="1066608" y="844876"/>
                  </a:lnTo>
                  <a:lnTo>
                    <a:pt x="1087922" y="802237"/>
                  </a:lnTo>
                  <a:lnTo>
                    <a:pt x="1105797" y="757341"/>
                  </a:lnTo>
                  <a:lnTo>
                    <a:pt x="1120023" y="710310"/>
                  </a:lnTo>
                  <a:lnTo>
                    <a:pt x="1130202" y="662252"/>
                  </a:lnTo>
                  <a:lnTo>
                    <a:pt x="1136159" y="614305"/>
                  </a:lnTo>
                  <a:lnTo>
                    <a:pt x="1138015" y="566680"/>
                  </a:lnTo>
                  <a:lnTo>
                    <a:pt x="1135895" y="519583"/>
                  </a:lnTo>
                  <a:lnTo>
                    <a:pt x="1129920" y="473223"/>
                  </a:lnTo>
                  <a:lnTo>
                    <a:pt x="1120214" y="427807"/>
                  </a:lnTo>
                  <a:lnTo>
                    <a:pt x="1106899" y="383543"/>
                  </a:lnTo>
                  <a:lnTo>
                    <a:pt x="1090099" y="340639"/>
                  </a:lnTo>
                  <a:lnTo>
                    <a:pt x="1069937" y="299303"/>
                  </a:lnTo>
                  <a:lnTo>
                    <a:pt x="1046536" y="259743"/>
                  </a:lnTo>
                  <a:lnTo>
                    <a:pt x="1020018" y="222167"/>
                  </a:lnTo>
                  <a:lnTo>
                    <a:pt x="990507" y="186782"/>
                  </a:lnTo>
                  <a:lnTo>
                    <a:pt x="958126" y="153796"/>
                  </a:lnTo>
                  <a:lnTo>
                    <a:pt x="922997" y="123417"/>
                  </a:lnTo>
                  <a:lnTo>
                    <a:pt x="885244" y="95853"/>
                  </a:lnTo>
                  <a:lnTo>
                    <a:pt x="844990" y="71313"/>
                  </a:lnTo>
                  <a:lnTo>
                    <a:pt x="802357" y="50003"/>
                  </a:lnTo>
                  <a:lnTo>
                    <a:pt x="757468" y="32131"/>
                  </a:lnTo>
                  <a:lnTo>
                    <a:pt x="710448" y="17906"/>
                  </a:lnTo>
                  <a:lnTo>
                    <a:pt x="660918" y="210693"/>
                  </a:lnTo>
                  <a:lnTo>
                    <a:pt x="708447" y="226378"/>
                  </a:lnTo>
                  <a:lnTo>
                    <a:pt x="752630" y="247878"/>
                  </a:lnTo>
                  <a:lnTo>
                    <a:pt x="793076" y="274689"/>
                  </a:lnTo>
                  <a:lnTo>
                    <a:pt x="829395" y="306308"/>
                  </a:lnTo>
                  <a:lnTo>
                    <a:pt x="861197" y="342233"/>
                  </a:lnTo>
                  <a:lnTo>
                    <a:pt x="888091" y="381960"/>
                  </a:lnTo>
                  <a:lnTo>
                    <a:pt x="909688" y="424986"/>
                  </a:lnTo>
                  <a:lnTo>
                    <a:pt x="925598" y="470809"/>
                  </a:lnTo>
                  <a:lnTo>
                    <a:pt x="935430" y="518925"/>
                  </a:lnTo>
                  <a:lnTo>
                    <a:pt x="938794" y="568832"/>
                  </a:lnTo>
                  <a:lnTo>
                    <a:pt x="935912" y="615216"/>
                  </a:lnTo>
                  <a:lnTo>
                    <a:pt x="927497" y="659882"/>
                  </a:lnTo>
                  <a:lnTo>
                    <a:pt x="913896" y="702484"/>
                  </a:lnTo>
                  <a:lnTo>
                    <a:pt x="895457" y="742674"/>
                  </a:lnTo>
                  <a:lnTo>
                    <a:pt x="872525" y="780107"/>
                  </a:lnTo>
                  <a:lnTo>
                    <a:pt x="845447" y="814434"/>
                  </a:lnTo>
                  <a:lnTo>
                    <a:pt x="814571" y="845310"/>
                  </a:lnTo>
                  <a:lnTo>
                    <a:pt x="780244" y="872388"/>
                  </a:lnTo>
                  <a:lnTo>
                    <a:pt x="742811" y="895319"/>
                  </a:lnTo>
                  <a:lnTo>
                    <a:pt x="702621" y="913759"/>
                  </a:lnTo>
                  <a:lnTo>
                    <a:pt x="660019" y="927360"/>
                  </a:lnTo>
                  <a:lnTo>
                    <a:pt x="615353" y="935775"/>
                  </a:lnTo>
                  <a:lnTo>
                    <a:pt x="568970" y="938657"/>
                  </a:lnTo>
                  <a:lnTo>
                    <a:pt x="522588" y="935775"/>
                  </a:lnTo>
                  <a:lnTo>
                    <a:pt x="477928" y="927360"/>
                  </a:lnTo>
                  <a:lnTo>
                    <a:pt x="435335" y="913759"/>
                  </a:lnTo>
                  <a:lnTo>
                    <a:pt x="395156" y="895319"/>
                  </a:lnTo>
                  <a:lnTo>
                    <a:pt x="357737" y="872388"/>
                  </a:lnTo>
                  <a:lnTo>
                    <a:pt x="323424" y="845310"/>
                  </a:lnTo>
                  <a:lnTo>
                    <a:pt x="292563" y="814434"/>
                  </a:lnTo>
                  <a:lnTo>
                    <a:pt x="265500" y="780107"/>
                  </a:lnTo>
                  <a:lnTo>
                    <a:pt x="242581" y="742674"/>
                  </a:lnTo>
                  <a:lnTo>
                    <a:pt x="224153" y="702484"/>
                  </a:lnTo>
                  <a:lnTo>
                    <a:pt x="210561" y="659882"/>
                  </a:lnTo>
                  <a:lnTo>
                    <a:pt x="202152" y="615216"/>
                  </a:lnTo>
                  <a:lnTo>
                    <a:pt x="199273" y="568832"/>
                  </a:lnTo>
                  <a:lnTo>
                    <a:pt x="202152" y="522451"/>
                  </a:lnTo>
                  <a:lnTo>
                    <a:pt x="210561" y="477791"/>
                  </a:lnTo>
                  <a:lnTo>
                    <a:pt x="224153" y="435198"/>
                  </a:lnTo>
                  <a:lnTo>
                    <a:pt x="242581" y="395019"/>
                  </a:lnTo>
                  <a:lnTo>
                    <a:pt x="265500" y="357600"/>
                  </a:lnTo>
                  <a:lnTo>
                    <a:pt x="292563" y="323287"/>
                  </a:lnTo>
                  <a:lnTo>
                    <a:pt x="323424" y="292426"/>
                  </a:lnTo>
                  <a:lnTo>
                    <a:pt x="357737" y="265363"/>
                  </a:lnTo>
                  <a:lnTo>
                    <a:pt x="395156" y="242444"/>
                  </a:lnTo>
                  <a:lnTo>
                    <a:pt x="435335" y="224016"/>
                  </a:lnTo>
                  <a:lnTo>
                    <a:pt x="477928" y="210424"/>
                  </a:lnTo>
                  <a:lnTo>
                    <a:pt x="522588" y="202015"/>
                  </a:lnTo>
                  <a:lnTo>
                    <a:pt x="568970" y="199135"/>
                  </a:lnTo>
                  <a:lnTo>
                    <a:pt x="568970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" name="object 124"/>
          <p:cNvGrpSpPr/>
          <p:nvPr/>
        </p:nvGrpSpPr>
        <p:grpSpPr>
          <a:xfrm>
            <a:off x="14816074" y="6623201"/>
            <a:ext cx="1138555" cy="1137920"/>
            <a:chOff x="14858533" y="7661147"/>
            <a:chExt cx="1138555" cy="1137920"/>
          </a:xfrm>
        </p:grpSpPr>
        <p:pic>
          <p:nvPicPr>
            <p:cNvPr id="125" name="object 1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27579" y="7661147"/>
              <a:ext cx="141478" cy="210693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14858533" y="7661147"/>
              <a:ext cx="1138555" cy="1137920"/>
            </a:xfrm>
            <a:custGeom>
              <a:avLst/>
              <a:gdLst/>
              <a:ahLst/>
              <a:cxnLst/>
              <a:rect l="l" t="t" r="r" b="b"/>
              <a:pathLst>
                <a:path w="1138555" h="1137920">
                  <a:moveTo>
                    <a:pt x="569045" y="0"/>
                  </a:moveTo>
                  <a:lnTo>
                    <a:pt x="520767" y="2036"/>
                  </a:lnTo>
                  <a:lnTo>
                    <a:pt x="473452" y="8049"/>
                  </a:lnTo>
                  <a:lnTo>
                    <a:pt x="427289" y="17890"/>
                  </a:lnTo>
                  <a:lnTo>
                    <a:pt x="382467" y="31414"/>
                  </a:lnTo>
                  <a:lnTo>
                    <a:pt x="339174" y="48473"/>
                  </a:lnTo>
                  <a:lnTo>
                    <a:pt x="297601" y="68921"/>
                  </a:lnTo>
                  <a:lnTo>
                    <a:pt x="257935" y="92611"/>
                  </a:lnTo>
                  <a:lnTo>
                    <a:pt x="220367" y="119395"/>
                  </a:lnTo>
                  <a:lnTo>
                    <a:pt x="185084" y="149128"/>
                  </a:lnTo>
                  <a:lnTo>
                    <a:pt x="152277" y="181663"/>
                  </a:lnTo>
                  <a:lnTo>
                    <a:pt x="122134" y="216852"/>
                  </a:lnTo>
                  <a:lnTo>
                    <a:pt x="94843" y="254549"/>
                  </a:lnTo>
                  <a:lnTo>
                    <a:pt x="70595" y="294607"/>
                  </a:lnTo>
                  <a:lnTo>
                    <a:pt x="49578" y="336880"/>
                  </a:lnTo>
                  <a:lnTo>
                    <a:pt x="31980" y="381220"/>
                  </a:lnTo>
                  <a:lnTo>
                    <a:pt x="17992" y="427481"/>
                  </a:lnTo>
                  <a:lnTo>
                    <a:pt x="7813" y="475540"/>
                  </a:lnTo>
                  <a:lnTo>
                    <a:pt x="1856" y="523486"/>
                  </a:lnTo>
                  <a:lnTo>
                    <a:pt x="0" y="571110"/>
                  </a:lnTo>
                  <a:lnTo>
                    <a:pt x="2120" y="618206"/>
                  </a:lnTo>
                  <a:lnTo>
                    <a:pt x="8095" y="664565"/>
                  </a:lnTo>
                  <a:lnTo>
                    <a:pt x="17801" y="709980"/>
                  </a:lnTo>
                  <a:lnTo>
                    <a:pt x="31116" y="754242"/>
                  </a:lnTo>
                  <a:lnTo>
                    <a:pt x="47916" y="797145"/>
                  </a:lnTo>
                  <a:lnTo>
                    <a:pt x="68078" y="838480"/>
                  </a:lnTo>
                  <a:lnTo>
                    <a:pt x="91479" y="878039"/>
                  </a:lnTo>
                  <a:lnTo>
                    <a:pt x="117997" y="915615"/>
                  </a:lnTo>
                  <a:lnTo>
                    <a:pt x="147507" y="950999"/>
                  </a:lnTo>
                  <a:lnTo>
                    <a:pt x="179889" y="983985"/>
                  </a:lnTo>
                  <a:lnTo>
                    <a:pt x="215018" y="1014364"/>
                  </a:lnTo>
                  <a:lnTo>
                    <a:pt x="252771" y="1041929"/>
                  </a:lnTo>
                  <a:lnTo>
                    <a:pt x="293025" y="1066471"/>
                  </a:lnTo>
                  <a:lnTo>
                    <a:pt x="335658" y="1087783"/>
                  </a:lnTo>
                  <a:lnTo>
                    <a:pt x="380547" y="1105657"/>
                  </a:lnTo>
                  <a:lnTo>
                    <a:pt x="427567" y="1119886"/>
                  </a:lnTo>
                  <a:lnTo>
                    <a:pt x="475626" y="1130069"/>
                  </a:lnTo>
                  <a:lnTo>
                    <a:pt x="523572" y="1136030"/>
                  </a:lnTo>
                  <a:lnTo>
                    <a:pt x="571198" y="1137891"/>
                  </a:lnTo>
                  <a:lnTo>
                    <a:pt x="618295" y="1135774"/>
                  </a:lnTo>
                  <a:lnTo>
                    <a:pt x="664655" y="1129803"/>
                  </a:lnTo>
                  <a:lnTo>
                    <a:pt x="710071" y="1120101"/>
                  </a:lnTo>
                  <a:lnTo>
                    <a:pt x="754335" y="1106790"/>
                  </a:lnTo>
                  <a:lnTo>
                    <a:pt x="797239" y="1089993"/>
                  </a:lnTo>
                  <a:lnTo>
                    <a:pt x="838574" y="1069833"/>
                  </a:lnTo>
                  <a:lnTo>
                    <a:pt x="878135" y="1046433"/>
                  </a:lnTo>
                  <a:lnTo>
                    <a:pt x="915711" y="1019916"/>
                  </a:lnTo>
                  <a:lnTo>
                    <a:pt x="951096" y="990405"/>
                  </a:lnTo>
                  <a:lnTo>
                    <a:pt x="984082" y="958022"/>
                  </a:lnTo>
                  <a:lnTo>
                    <a:pt x="1014461" y="922891"/>
                  </a:lnTo>
                  <a:lnTo>
                    <a:pt x="1042024" y="885135"/>
                  </a:lnTo>
                  <a:lnTo>
                    <a:pt x="1066565" y="844876"/>
                  </a:lnTo>
                  <a:lnTo>
                    <a:pt x="1087875" y="802237"/>
                  </a:lnTo>
                  <a:lnTo>
                    <a:pt x="1105746" y="757341"/>
                  </a:lnTo>
                  <a:lnTo>
                    <a:pt x="1119971" y="710310"/>
                  </a:lnTo>
                  <a:lnTo>
                    <a:pt x="1130152" y="662252"/>
                  </a:lnTo>
                  <a:lnTo>
                    <a:pt x="1136112" y="614305"/>
                  </a:lnTo>
                  <a:lnTo>
                    <a:pt x="1137973" y="566680"/>
                  </a:lnTo>
                  <a:lnTo>
                    <a:pt x="1135858" y="519583"/>
                  </a:lnTo>
                  <a:lnTo>
                    <a:pt x="1129890" y="473223"/>
                  </a:lnTo>
                  <a:lnTo>
                    <a:pt x="1120192" y="427807"/>
                  </a:lnTo>
                  <a:lnTo>
                    <a:pt x="1106887" y="383543"/>
                  </a:lnTo>
                  <a:lnTo>
                    <a:pt x="1090097" y="340639"/>
                  </a:lnTo>
                  <a:lnTo>
                    <a:pt x="1069945" y="299303"/>
                  </a:lnTo>
                  <a:lnTo>
                    <a:pt x="1046553" y="259743"/>
                  </a:lnTo>
                  <a:lnTo>
                    <a:pt x="1020046" y="222167"/>
                  </a:lnTo>
                  <a:lnTo>
                    <a:pt x="990544" y="186782"/>
                  </a:lnTo>
                  <a:lnTo>
                    <a:pt x="958172" y="153796"/>
                  </a:lnTo>
                  <a:lnTo>
                    <a:pt x="923051" y="123417"/>
                  </a:lnTo>
                  <a:lnTo>
                    <a:pt x="885306" y="95853"/>
                  </a:lnTo>
                  <a:lnTo>
                    <a:pt x="845057" y="71313"/>
                  </a:lnTo>
                  <a:lnTo>
                    <a:pt x="802429" y="50003"/>
                  </a:lnTo>
                  <a:lnTo>
                    <a:pt x="757543" y="32131"/>
                  </a:lnTo>
                  <a:lnTo>
                    <a:pt x="710523" y="17906"/>
                  </a:lnTo>
                  <a:lnTo>
                    <a:pt x="660993" y="210693"/>
                  </a:lnTo>
                  <a:lnTo>
                    <a:pt x="708488" y="226378"/>
                  </a:lnTo>
                  <a:lnTo>
                    <a:pt x="752644" y="247878"/>
                  </a:lnTo>
                  <a:lnTo>
                    <a:pt x="793068" y="274689"/>
                  </a:lnTo>
                  <a:lnTo>
                    <a:pt x="829371" y="306308"/>
                  </a:lnTo>
                  <a:lnTo>
                    <a:pt x="861161" y="342233"/>
                  </a:lnTo>
                  <a:lnTo>
                    <a:pt x="888048" y="381960"/>
                  </a:lnTo>
                  <a:lnTo>
                    <a:pt x="909640" y="424986"/>
                  </a:lnTo>
                  <a:lnTo>
                    <a:pt x="925548" y="470809"/>
                  </a:lnTo>
                  <a:lnTo>
                    <a:pt x="935379" y="518925"/>
                  </a:lnTo>
                  <a:lnTo>
                    <a:pt x="938742" y="568832"/>
                  </a:lnTo>
                  <a:lnTo>
                    <a:pt x="935863" y="615216"/>
                  </a:lnTo>
                  <a:lnTo>
                    <a:pt x="927454" y="659882"/>
                  </a:lnTo>
                  <a:lnTo>
                    <a:pt x="913862" y="702484"/>
                  </a:lnTo>
                  <a:lnTo>
                    <a:pt x="895434" y="742674"/>
                  </a:lnTo>
                  <a:lnTo>
                    <a:pt x="872515" y="780107"/>
                  </a:lnTo>
                  <a:lnTo>
                    <a:pt x="845452" y="814434"/>
                  </a:lnTo>
                  <a:lnTo>
                    <a:pt x="814591" y="845310"/>
                  </a:lnTo>
                  <a:lnTo>
                    <a:pt x="780278" y="872388"/>
                  </a:lnTo>
                  <a:lnTo>
                    <a:pt x="742859" y="895319"/>
                  </a:lnTo>
                  <a:lnTo>
                    <a:pt x="702680" y="913759"/>
                  </a:lnTo>
                  <a:lnTo>
                    <a:pt x="660087" y="927360"/>
                  </a:lnTo>
                  <a:lnTo>
                    <a:pt x="615427" y="935775"/>
                  </a:lnTo>
                  <a:lnTo>
                    <a:pt x="569045" y="938657"/>
                  </a:lnTo>
                  <a:lnTo>
                    <a:pt x="522662" y="935775"/>
                  </a:lnTo>
                  <a:lnTo>
                    <a:pt x="477996" y="927360"/>
                  </a:lnTo>
                  <a:lnTo>
                    <a:pt x="435394" y="913759"/>
                  </a:lnTo>
                  <a:lnTo>
                    <a:pt x="395203" y="895319"/>
                  </a:lnTo>
                  <a:lnTo>
                    <a:pt x="357771" y="872388"/>
                  </a:lnTo>
                  <a:lnTo>
                    <a:pt x="323443" y="845310"/>
                  </a:lnTo>
                  <a:lnTo>
                    <a:pt x="292568" y="814434"/>
                  </a:lnTo>
                  <a:lnTo>
                    <a:pt x="265490" y="780107"/>
                  </a:lnTo>
                  <a:lnTo>
                    <a:pt x="242558" y="742674"/>
                  </a:lnTo>
                  <a:lnTo>
                    <a:pt x="224119" y="702484"/>
                  </a:lnTo>
                  <a:lnTo>
                    <a:pt x="210518" y="659882"/>
                  </a:lnTo>
                  <a:lnTo>
                    <a:pt x="202103" y="615216"/>
                  </a:lnTo>
                  <a:lnTo>
                    <a:pt x="199221" y="568832"/>
                  </a:lnTo>
                  <a:lnTo>
                    <a:pt x="202103" y="522451"/>
                  </a:lnTo>
                  <a:lnTo>
                    <a:pt x="210518" y="477791"/>
                  </a:lnTo>
                  <a:lnTo>
                    <a:pt x="224119" y="435198"/>
                  </a:lnTo>
                  <a:lnTo>
                    <a:pt x="242558" y="395019"/>
                  </a:lnTo>
                  <a:lnTo>
                    <a:pt x="265490" y="357600"/>
                  </a:lnTo>
                  <a:lnTo>
                    <a:pt x="292568" y="323287"/>
                  </a:lnTo>
                  <a:lnTo>
                    <a:pt x="323443" y="292426"/>
                  </a:lnTo>
                  <a:lnTo>
                    <a:pt x="357771" y="265363"/>
                  </a:lnTo>
                  <a:lnTo>
                    <a:pt x="395203" y="242444"/>
                  </a:lnTo>
                  <a:lnTo>
                    <a:pt x="435394" y="224016"/>
                  </a:lnTo>
                  <a:lnTo>
                    <a:pt x="477996" y="210424"/>
                  </a:lnTo>
                  <a:lnTo>
                    <a:pt x="522662" y="202015"/>
                  </a:lnTo>
                  <a:lnTo>
                    <a:pt x="569045" y="199135"/>
                  </a:lnTo>
                  <a:lnTo>
                    <a:pt x="56904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/>
          <p:cNvGrpSpPr/>
          <p:nvPr/>
        </p:nvGrpSpPr>
        <p:grpSpPr>
          <a:xfrm>
            <a:off x="16111474" y="6623201"/>
            <a:ext cx="1138555" cy="1137920"/>
            <a:chOff x="16168656" y="7661147"/>
            <a:chExt cx="1138555" cy="1137920"/>
          </a:xfrm>
        </p:grpSpPr>
        <p:pic>
          <p:nvPicPr>
            <p:cNvPr id="128" name="object 1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37583" y="7661147"/>
              <a:ext cx="141477" cy="210693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6168656" y="7661147"/>
              <a:ext cx="1138555" cy="1137920"/>
            </a:xfrm>
            <a:custGeom>
              <a:avLst/>
              <a:gdLst/>
              <a:ahLst/>
              <a:cxnLst/>
              <a:rect l="l" t="t" r="r" b="b"/>
              <a:pathLst>
                <a:path w="1138555" h="1137920">
                  <a:moveTo>
                    <a:pt x="568927" y="0"/>
                  </a:moveTo>
                  <a:lnTo>
                    <a:pt x="520670" y="2036"/>
                  </a:lnTo>
                  <a:lnTo>
                    <a:pt x="473370" y="8049"/>
                  </a:lnTo>
                  <a:lnTo>
                    <a:pt x="427218" y="17890"/>
                  </a:lnTo>
                  <a:lnTo>
                    <a:pt x="382404" y="31414"/>
                  </a:lnTo>
                  <a:lnTo>
                    <a:pt x="339116" y="48473"/>
                  </a:lnTo>
                  <a:lnTo>
                    <a:pt x="297545" y="68921"/>
                  </a:lnTo>
                  <a:lnTo>
                    <a:pt x="257880" y="92611"/>
                  </a:lnTo>
                  <a:lnTo>
                    <a:pt x="220312" y="119395"/>
                  </a:lnTo>
                  <a:lnTo>
                    <a:pt x="185030" y="149128"/>
                  </a:lnTo>
                  <a:lnTo>
                    <a:pt x="152223" y="181663"/>
                  </a:lnTo>
                  <a:lnTo>
                    <a:pt x="122082" y="216852"/>
                  </a:lnTo>
                  <a:lnTo>
                    <a:pt x="94796" y="254549"/>
                  </a:lnTo>
                  <a:lnTo>
                    <a:pt x="70555" y="294607"/>
                  </a:lnTo>
                  <a:lnTo>
                    <a:pt x="49549" y="336880"/>
                  </a:lnTo>
                  <a:lnTo>
                    <a:pt x="31968" y="381220"/>
                  </a:lnTo>
                  <a:lnTo>
                    <a:pt x="18001" y="427481"/>
                  </a:lnTo>
                  <a:lnTo>
                    <a:pt x="7820" y="475540"/>
                  </a:lnTo>
                  <a:lnTo>
                    <a:pt x="1861" y="523486"/>
                  </a:lnTo>
                  <a:lnTo>
                    <a:pt x="0" y="571110"/>
                  </a:lnTo>
                  <a:lnTo>
                    <a:pt x="2114" y="618206"/>
                  </a:lnTo>
                  <a:lnTo>
                    <a:pt x="8082" y="664565"/>
                  </a:lnTo>
                  <a:lnTo>
                    <a:pt x="17780" y="709980"/>
                  </a:lnTo>
                  <a:lnTo>
                    <a:pt x="31085" y="754242"/>
                  </a:lnTo>
                  <a:lnTo>
                    <a:pt x="47875" y="797145"/>
                  </a:lnTo>
                  <a:lnTo>
                    <a:pt x="68028" y="838480"/>
                  </a:lnTo>
                  <a:lnTo>
                    <a:pt x="91419" y="878039"/>
                  </a:lnTo>
                  <a:lnTo>
                    <a:pt x="117927" y="915615"/>
                  </a:lnTo>
                  <a:lnTo>
                    <a:pt x="147428" y="950999"/>
                  </a:lnTo>
                  <a:lnTo>
                    <a:pt x="179800" y="983985"/>
                  </a:lnTo>
                  <a:lnTo>
                    <a:pt x="214921" y="1014364"/>
                  </a:lnTo>
                  <a:lnTo>
                    <a:pt x="252667" y="1041929"/>
                  </a:lnTo>
                  <a:lnTo>
                    <a:pt x="292915" y="1066471"/>
                  </a:lnTo>
                  <a:lnTo>
                    <a:pt x="335544" y="1087783"/>
                  </a:lnTo>
                  <a:lnTo>
                    <a:pt x="380429" y="1105657"/>
                  </a:lnTo>
                  <a:lnTo>
                    <a:pt x="427449" y="1119886"/>
                  </a:lnTo>
                  <a:lnTo>
                    <a:pt x="475509" y="1130069"/>
                  </a:lnTo>
                  <a:lnTo>
                    <a:pt x="523458" y="1136030"/>
                  </a:lnTo>
                  <a:lnTo>
                    <a:pt x="571088" y="1137891"/>
                  </a:lnTo>
                  <a:lnTo>
                    <a:pt x="618191" y="1135774"/>
                  </a:lnTo>
                  <a:lnTo>
                    <a:pt x="664558" y="1129803"/>
                  </a:lnTo>
                  <a:lnTo>
                    <a:pt x="709982" y="1120101"/>
                  </a:lnTo>
                  <a:lnTo>
                    <a:pt x="754255" y="1106790"/>
                  </a:lnTo>
                  <a:lnTo>
                    <a:pt x="797169" y="1089993"/>
                  </a:lnTo>
                  <a:lnTo>
                    <a:pt x="838514" y="1069833"/>
                  </a:lnTo>
                  <a:lnTo>
                    <a:pt x="878085" y="1046433"/>
                  </a:lnTo>
                  <a:lnTo>
                    <a:pt x="915671" y="1019916"/>
                  </a:lnTo>
                  <a:lnTo>
                    <a:pt x="951066" y="990405"/>
                  </a:lnTo>
                  <a:lnTo>
                    <a:pt x="984061" y="958022"/>
                  </a:lnTo>
                  <a:lnTo>
                    <a:pt x="1014448" y="922891"/>
                  </a:lnTo>
                  <a:lnTo>
                    <a:pt x="1042018" y="885135"/>
                  </a:lnTo>
                  <a:lnTo>
                    <a:pt x="1066565" y="844876"/>
                  </a:lnTo>
                  <a:lnTo>
                    <a:pt x="1087880" y="802237"/>
                  </a:lnTo>
                  <a:lnTo>
                    <a:pt x="1105754" y="757341"/>
                  </a:lnTo>
                  <a:lnTo>
                    <a:pt x="1119980" y="710310"/>
                  </a:lnTo>
                  <a:lnTo>
                    <a:pt x="1130160" y="662252"/>
                  </a:lnTo>
                  <a:lnTo>
                    <a:pt x="1136116" y="614305"/>
                  </a:lnTo>
                  <a:lnTo>
                    <a:pt x="1137973" y="566680"/>
                  </a:lnTo>
                  <a:lnTo>
                    <a:pt x="1135852" y="519583"/>
                  </a:lnTo>
                  <a:lnTo>
                    <a:pt x="1129877" y="473223"/>
                  </a:lnTo>
                  <a:lnTo>
                    <a:pt x="1120171" y="427807"/>
                  </a:lnTo>
                  <a:lnTo>
                    <a:pt x="1106856" y="383543"/>
                  </a:lnTo>
                  <a:lnTo>
                    <a:pt x="1090057" y="340639"/>
                  </a:lnTo>
                  <a:lnTo>
                    <a:pt x="1069895" y="299303"/>
                  </a:lnTo>
                  <a:lnTo>
                    <a:pt x="1046493" y="259743"/>
                  </a:lnTo>
                  <a:lnTo>
                    <a:pt x="1019976" y="222167"/>
                  </a:lnTo>
                  <a:lnTo>
                    <a:pt x="990465" y="186782"/>
                  </a:lnTo>
                  <a:lnTo>
                    <a:pt x="958083" y="153796"/>
                  </a:lnTo>
                  <a:lnTo>
                    <a:pt x="922955" y="123417"/>
                  </a:lnTo>
                  <a:lnTo>
                    <a:pt x="885202" y="95853"/>
                  </a:lnTo>
                  <a:lnTo>
                    <a:pt x="844947" y="71313"/>
                  </a:lnTo>
                  <a:lnTo>
                    <a:pt x="802314" y="50003"/>
                  </a:lnTo>
                  <a:lnTo>
                    <a:pt x="757426" y="32131"/>
                  </a:lnTo>
                  <a:lnTo>
                    <a:pt x="710405" y="17906"/>
                  </a:lnTo>
                  <a:lnTo>
                    <a:pt x="660875" y="210693"/>
                  </a:lnTo>
                  <a:lnTo>
                    <a:pt x="708404" y="226378"/>
                  </a:lnTo>
                  <a:lnTo>
                    <a:pt x="752587" y="247878"/>
                  </a:lnTo>
                  <a:lnTo>
                    <a:pt x="793033" y="274689"/>
                  </a:lnTo>
                  <a:lnTo>
                    <a:pt x="829352" y="306308"/>
                  </a:lnTo>
                  <a:lnTo>
                    <a:pt x="861154" y="342233"/>
                  </a:lnTo>
                  <a:lnTo>
                    <a:pt x="888048" y="381960"/>
                  </a:lnTo>
                  <a:lnTo>
                    <a:pt x="909646" y="424986"/>
                  </a:lnTo>
                  <a:lnTo>
                    <a:pt x="925555" y="470809"/>
                  </a:lnTo>
                  <a:lnTo>
                    <a:pt x="935387" y="518925"/>
                  </a:lnTo>
                  <a:lnTo>
                    <a:pt x="938751" y="568832"/>
                  </a:lnTo>
                  <a:lnTo>
                    <a:pt x="935869" y="615216"/>
                  </a:lnTo>
                  <a:lnTo>
                    <a:pt x="927454" y="659882"/>
                  </a:lnTo>
                  <a:lnTo>
                    <a:pt x="913854" y="702484"/>
                  </a:lnTo>
                  <a:lnTo>
                    <a:pt x="895414" y="742674"/>
                  </a:lnTo>
                  <a:lnTo>
                    <a:pt x="872482" y="780107"/>
                  </a:lnTo>
                  <a:lnTo>
                    <a:pt x="845405" y="814434"/>
                  </a:lnTo>
                  <a:lnTo>
                    <a:pt x="814529" y="845310"/>
                  </a:lnTo>
                  <a:lnTo>
                    <a:pt x="780201" y="872388"/>
                  </a:lnTo>
                  <a:lnTo>
                    <a:pt x="742769" y="895319"/>
                  </a:lnTo>
                  <a:lnTo>
                    <a:pt x="702578" y="913759"/>
                  </a:lnTo>
                  <a:lnTo>
                    <a:pt x="659977" y="927360"/>
                  </a:lnTo>
                  <a:lnTo>
                    <a:pt x="615310" y="935775"/>
                  </a:lnTo>
                  <a:lnTo>
                    <a:pt x="568927" y="938657"/>
                  </a:lnTo>
                  <a:lnTo>
                    <a:pt x="522545" y="935775"/>
                  </a:lnTo>
                  <a:lnTo>
                    <a:pt x="477885" y="927360"/>
                  </a:lnTo>
                  <a:lnTo>
                    <a:pt x="435293" y="913759"/>
                  </a:lnTo>
                  <a:lnTo>
                    <a:pt x="395114" y="895319"/>
                  </a:lnTo>
                  <a:lnTo>
                    <a:pt x="357694" y="872388"/>
                  </a:lnTo>
                  <a:lnTo>
                    <a:pt x="323381" y="845310"/>
                  </a:lnTo>
                  <a:lnTo>
                    <a:pt x="292520" y="814434"/>
                  </a:lnTo>
                  <a:lnTo>
                    <a:pt x="265457" y="780107"/>
                  </a:lnTo>
                  <a:lnTo>
                    <a:pt x="242538" y="742674"/>
                  </a:lnTo>
                  <a:lnTo>
                    <a:pt x="224110" y="702484"/>
                  </a:lnTo>
                  <a:lnTo>
                    <a:pt x="210518" y="659882"/>
                  </a:lnTo>
                  <a:lnTo>
                    <a:pt x="202110" y="615216"/>
                  </a:lnTo>
                  <a:lnTo>
                    <a:pt x="199230" y="568832"/>
                  </a:lnTo>
                  <a:lnTo>
                    <a:pt x="202110" y="522451"/>
                  </a:lnTo>
                  <a:lnTo>
                    <a:pt x="210518" y="477791"/>
                  </a:lnTo>
                  <a:lnTo>
                    <a:pt x="224110" y="435198"/>
                  </a:lnTo>
                  <a:lnTo>
                    <a:pt x="242538" y="395019"/>
                  </a:lnTo>
                  <a:lnTo>
                    <a:pt x="265457" y="357600"/>
                  </a:lnTo>
                  <a:lnTo>
                    <a:pt x="292520" y="323287"/>
                  </a:lnTo>
                  <a:lnTo>
                    <a:pt x="323381" y="292426"/>
                  </a:lnTo>
                  <a:lnTo>
                    <a:pt x="357694" y="265363"/>
                  </a:lnTo>
                  <a:lnTo>
                    <a:pt x="395114" y="242444"/>
                  </a:lnTo>
                  <a:lnTo>
                    <a:pt x="435293" y="224016"/>
                  </a:lnTo>
                  <a:lnTo>
                    <a:pt x="477885" y="210424"/>
                  </a:lnTo>
                  <a:lnTo>
                    <a:pt x="522545" y="202015"/>
                  </a:lnTo>
                  <a:lnTo>
                    <a:pt x="568927" y="199135"/>
                  </a:lnTo>
                  <a:lnTo>
                    <a:pt x="56892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0" name="object 130"/>
          <p:cNvSpPr txBox="1"/>
          <p:nvPr/>
        </p:nvSpPr>
        <p:spPr>
          <a:xfrm>
            <a:off x="13789531" y="7061858"/>
            <a:ext cx="7493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1,9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5094204" y="7061858"/>
            <a:ext cx="73952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1,8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16402319" y="7061858"/>
            <a:ext cx="75790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1,8</a:t>
            </a:r>
            <a:r>
              <a:rPr sz="1800" b="1" spc="-5" dirty="0">
                <a:solidFill>
                  <a:srgbClr val="585858"/>
                </a:solidFill>
                <a:latin typeface="Century Gothic"/>
                <a:cs typeface="Century Gothic"/>
              </a:rPr>
              <a:t>%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3681605" y="8006824"/>
            <a:ext cx="3689985" cy="66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3670">
              <a:lnSpc>
                <a:spcPct val="100000"/>
              </a:lnSpc>
              <a:spcBef>
                <a:spcPts val="100"/>
              </a:spcBef>
            </a:pPr>
            <a:r>
              <a:rPr sz="1400" i="1" dirty="0" err="1">
                <a:latin typeface="Century Gothic"/>
                <a:cs typeface="Century Gothic"/>
              </a:rPr>
              <a:t>Доля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госпошлины </a:t>
            </a:r>
            <a:r>
              <a:rPr sz="1400" i="1" dirty="0">
                <a:latin typeface="Century Gothic"/>
                <a:cs typeface="Century Gothic"/>
              </a:rPr>
              <a:t>в общем  объеме </a:t>
            </a:r>
            <a:r>
              <a:rPr sz="1400" i="1" spc="-5" dirty="0">
                <a:latin typeface="Century Gothic"/>
                <a:cs typeface="Century Gothic"/>
              </a:rPr>
              <a:t>налоговых </a:t>
            </a:r>
            <a:r>
              <a:rPr sz="1400" i="1" dirty="0">
                <a:latin typeface="Century Gothic"/>
                <a:cs typeface="Century Gothic"/>
              </a:rPr>
              <a:t>доходов в </a:t>
            </a: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5</a:t>
            </a:r>
            <a:r>
              <a:rPr sz="1400" i="1" spc="-5" dirty="0">
                <a:latin typeface="Century Gothic"/>
                <a:cs typeface="Century Gothic"/>
              </a:rPr>
              <a:t>, 202</a:t>
            </a:r>
            <a:r>
              <a:rPr lang="ru-RU" sz="1400" i="1" spc="-5" dirty="0">
                <a:latin typeface="Century Gothic"/>
                <a:cs typeface="Century Gothic"/>
              </a:rPr>
              <a:t>6</a:t>
            </a:r>
            <a:r>
              <a:rPr sz="1400" i="1" spc="-12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и</a:t>
            </a:r>
            <a:endParaRPr sz="1400" dirty="0">
              <a:latin typeface="Century Gothic"/>
              <a:cs typeface="Century Gothic"/>
            </a:endParaRPr>
          </a:p>
          <a:p>
            <a:pPr marL="1377950">
              <a:lnSpc>
                <a:spcPts val="1630"/>
              </a:lnSpc>
            </a:pPr>
            <a:r>
              <a:rPr sz="1400" i="1" spc="-5" dirty="0">
                <a:latin typeface="Century Gothic"/>
                <a:cs typeface="Century Gothic"/>
              </a:rPr>
              <a:t>202</a:t>
            </a:r>
            <a:r>
              <a:rPr lang="ru-RU" sz="1400" i="1" spc="-5" dirty="0">
                <a:latin typeface="Century Gothic"/>
                <a:cs typeface="Century Gothic"/>
              </a:rPr>
              <a:t>7</a:t>
            </a:r>
            <a:r>
              <a:rPr sz="1400" i="1" spc="-20" dirty="0">
                <a:latin typeface="Century Gothic"/>
                <a:cs typeface="Century Gothic"/>
              </a:rPr>
              <a:t> </a:t>
            </a:r>
            <a:r>
              <a:rPr sz="1400" i="1" spc="-5" dirty="0">
                <a:latin typeface="Century Gothic"/>
                <a:cs typeface="Century Gothic"/>
              </a:rPr>
              <a:t>годах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35506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" name="TextBox 4095"/>
          <p:cNvSpPr txBox="1"/>
          <p:nvPr/>
        </p:nvSpPr>
        <p:spPr>
          <a:xfrm>
            <a:off x="120332" y="9002521"/>
            <a:ext cx="63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527" y="5334000"/>
            <a:ext cx="1133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375" y="5336840"/>
            <a:ext cx="1133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50" y="5334000"/>
            <a:ext cx="11334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54" y="3911091"/>
            <a:ext cx="3706884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39953" y="1009650"/>
            <a:ext cx="3773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ГОСПОШЛИНА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9950450" y="5334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2024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0712450" y="5334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2025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1474450" y="533400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2026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2312650" y="5334000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2027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9375203" y="6416558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8,5 %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0788650" y="6400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8,1%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2007850" y="64008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7,8%</a:t>
            </a:r>
          </a:p>
        </p:txBody>
      </p:sp>
      <p:graphicFrame>
        <p:nvGraphicFramePr>
          <p:cNvPr id="135" name="Диаграмма 134"/>
          <p:cNvGraphicFramePr/>
          <p:nvPr>
            <p:extLst>
              <p:ext uri="{D42A27DB-BD31-4B8C-83A1-F6EECF244321}">
                <p14:modId xmlns:p14="http://schemas.microsoft.com/office/powerpoint/2010/main" val="3013303941"/>
              </p:ext>
            </p:extLst>
          </p:nvPr>
        </p:nvGraphicFramePr>
        <p:xfrm>
          <a:off x="13520674" y="3593438"/>
          <a:ext cx="3639548" cy="2729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97" name="object 46"/>
          <p:cNvSpPr txBox="1"/>
          <p:nvPr/>
        </p:nvSpPr>
        <p:spPr>
          <a:xfrm>
            <a:off x="13604850" y="4386095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2,4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99" name="object 46"/>
          <p:cNvSpPr txBox="1"/>
          <p:nvPr/>
        </p:nvSpPr>
        <p:spPr>
          <a:xfrm>
            <a:off x="14304011" y="3706014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4,8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108" name="object 46"/>
          <p:cNvSpPr txBox="1"/>
          <p:nvPr/>
        </p:nvSpPr>
        <p:spPr>
          <a:xfrm>
            <a:off x="14911002" y="386879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3,5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109" name="object 46"/>
          <p:cNvSpPr txBox="1"/>
          <p:nvPr/>
        </p:nvSpPr>
        <p:spPr>
          <a:xfrm>
            <a:off x="15604693" y="3965444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3,6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  <p:sp>
        <p:nvSpPr>
          <p:cNvPr id="110" name="object 46"/>
          <p:cNvSpPr txBox="1"/>
          <p:nvPr/>
        </p:nvSpPr>
        <p:spPr>
          <a:xfrm>
            <a:off x="16344265" y="3852158"/>
            <a:ext cx="768985" cy="377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3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3,7</a:t>
            </a:r>
            <a:endParaRPr sz="1300" dirty="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b="1" spc="-10" dirty="0">
                <a:solidFill>
                  <a:srgbClr val="00A2AA"/>
                </a:solidFill>
                <a:latin typeface="Century Gothic"/>
                <a:cs typeface="Century Gothic"/>
              </a:rPr>
              <a:t>млн.рублей</a:t>
            </a:r>
            <a:endParaRPr sz="10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7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48308" y="171399"/>
            <a:ext cx="110147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A2AA"/>
                </a:solidFill>
              </a:rPr>
              <a:t>ОБЪЕМ И </a:t>
            </a:r>
            <a:r>
              <a:rPr sz="2400" spc="-5" dirty="0">
                <a:solidFill>
                  <a:srgbClr val="00A2AA"/>
                </a:solidFill>
              </a:rPr>
              <a:t>СТРУКТУРА НЕНАЛОГОВЫХ ДОХОДОВ </a:t>
            </a:r>
            <a:r>
              <a:rPr lang="ru-RU" sz="2400" dirty="0">
                <a:solidFill>
                  <a:srgbClr val="00A2AA"/>
                </a:solidFill>
              </a:rPr>
              <a:t>МЕСТНОГО</a:t>
            </a:r>
            <a:r>
              <a:rPr sz="2400" spc="25" dirty="0">
                <a:solidFill>
                  <a:srgbClr val="00A2AA"/>
                </a:solidFill>
              </a:rPr>
              <a:t> </a:t>
            </a:r>
            <a:r>
              <a:rPr sz="2400" dirty="0">
                <a:solidFill>
                  <a:srgbClr val="00A2AA"/>
                </a:solidFill>
              </a:rPr>
              <a:t>БЮДЖЕТА</a:t>
            </a:r>
            <a:endParaRPr sz="2400" dirty="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417011"/>
              </p:ext>
            </p:extLst>
          </p:nvPr>
        </p:nvGraphicFramePr>
        <p:xfrm>
          <a:off x="1513586" y="847217"/>
          <a:ext cx="11260452" cy="87762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601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08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230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230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230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2305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016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ct val="100000"/>
                        </a:lnSpc>
                      </a:pPr>
                      <a:r>
                        <a:rPr sz="1400" b="1" i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9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800" dirty="0">
                        <a:latin typeface="Century Gothic"/>
                        <a:cs typeface="Century Gothic"/>
                      </a:endParaRPr>
                    </a:p>
                  </a:txBody>
                  <a:tcPr marL="0" marR="0" marT="233679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856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Неналоговые доходы,</a:t>
                      </a:r>
                      <a:r>
                        <a:rPr sz="1600" b="1" spc="6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всего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42,5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54,5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34,9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35,3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spc="-5" dirty="0">
                          <a:latin typeface="Century Gothic"/>
                          <a:cs typeface="Century Gothic"/>
                        </a:rPr>
                        <a:t>35,4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B4FF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1454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Доходы,</a:t>
                      </a:r>
                      <a:r>
                        <a:rPr lang="ru-RU" sz="1600" spc="-10" baseline="0" dirty="0">
                          <a:latin typeface="Century Gothic"/>
                          <a:cs typeface="Century Gothic"/>
                        </a:rPr>
                        <a:t> получаемые в виде арендной платы за земельные участки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10,5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16,0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19,3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21,8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21,5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21,5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4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883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Доходы от сдачи в аренду имущества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4,3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4,3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4,0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7526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8,9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6,8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12,3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12,2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11,3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45803">
                <a:tc>
                  <a:txBody>
                    <a:bodyPr/>
                    <a:lstStyle/>
                    <a:p>
                      <a:pPr marL="9525" marR="513080" algn="just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Доходы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от оказания </a:t>
                      </a:r>
                      <a:r>
                        <a:rPr sz="1600" spc="-10" dirty="0">
                          <a:latin typeface="Century Gothic"/>
                          <a:cs typeface="Century Gothic"/>
                        </a:rPr>
                        <a:t>платных  </a:t>
                      </a:r>
                      <a:r>
                        <a:rPr sz="1600" spc="-5" dirty="0">
                          <a:latin typeface="Century Gothic"/>
                          <a:cs typeface="Century Gothic"/>
                        </a:rPr>
                        <a:t>услуг и компенсации затрат  государства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11,4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26,4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20,9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32,7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32,3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32,2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045803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Доходы </a:t>
                      </a:r>
                      <a:r>
                        <a:rPr sz="1600" spc="-5" dirty="0" err="1">
                          <a:latin typeface="Century Gothic"/>
                          <a:cs typeface="Century Gothic"/>
                        </a:rPr>
                        <a:t>от</a:t>
                      </a:r>
                      <a:r>
                        <a:rPr sz="1600" spc="1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реализации имущества, земельных участков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12,3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28,9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3,5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10,3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10,2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10,2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045803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0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Плата за негативное воздействие на окружающую среду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4,</a:t>
                      </a:r>
                      <a:r>
                        <a:rPr lang="ru-RU" sz="1600" spc="0" dirty="0">
                          <a:latin typeface="Century Gothic"/>
                          <a:cs typeface="Century Gothic"/>
                        </a:rPr>
                        <a:t>9</a:t>
                      </a:r>
                      <a:endParaRPr lang="ru-RU" sz="1600" spc="-1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6,9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7,2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7,6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57525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11,5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12,7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20,6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21,5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22,3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045778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145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Штрафы, санкции, возмещение ущерба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184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1,6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5" dirty="0">
                          <a:latin typeface="Century Gothic"/>
                          <a:cs typeface="Century Gothic"/>
                        </a:rPr>
                        <a:t>19,3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0,05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0,05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b="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lang="ru-RU" sz="1600" b="0" spc="-10" dirty="0">
                          <a:latin typeface="Century Gothic"/>
                          <a:cs typeface="Century Gothic"/>
                        </a:rPr>
                        <a:t>0,05</a:t>
                      </a:r>
                      <a:endParaRPr sz="16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28575">
                      <a:solidFill>
                        <a:srgbClr val="00856F"/>
                      </a:solidFill>
                      <a:prstDash val="soli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5755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доля в неналоговых </a:t>
                      </a:r>
                      <a:r>
                        <a:rPr sz="1600" b="1" i="1" spc="-10" dirty="0">
                          <a:latin typeface="Century Gothic"/>
                          <a:cs typeface="Century Gothic"/>
                        </a:rPr>
                        <a:t>доходах,</a:t>
                      </a:r>
                      <a:r>
                        <a:rPr sz="1600" b="1" i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i="1" spc="-5" dirty="0">
                          <a:latin typeface="Century Gothic"/>
                          <a:cs typeface="Century Gothic"/>
                        </a:rPr>
                        <a:t>%</a:t>
                      </a:r>
                      <a:endParaRPr sz="1600" b="1">
                        <a:latin typeface="Century Gothic"/>
                        <a:cs typeface="Century Gothic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dirty="0">
                          <a:latin typeface="Century Gothic"/>
                          <a:cs typeface="Century Gothic"/>
                        </a:rPr>
                        <a:t>3,8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35,4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0,2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28575">
                      <a:solidFill>
                        <a:srgbClr val="00856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1600" b="1" i="1" dirty="0">
                          <a:latin typeface="Century Gothic"/>
                          <a:cs typeface="Century Gothic"/>
                        </a:rPr>
                        <a:t>0,1</a:t>
                      </a:r>
                      <a:endParaRPr sz="16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66675" marB="0">
                    <a:lnL w="28575">
                      <a:solidFill>
                        <a:srgbClr val="00856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00856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134593" y="2587574"/>
            <a:ext cx="4018279" cy="447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55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неналоговых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3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 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5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71737" y="1100962"/>
            <a:ext cx="943356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4,4</a:t>
            </a:r>
            <a:r>
              <a:rPr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134593" y="5849238"/>
            <a:ext cx="4017645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43510" marR="5080" indent="-131445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неналоговых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4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6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751050" y="4191000"/>
            <a:ext cx="101955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4,2</a:t>
            </a:r>
            <a:r>
              <a:rPr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134593" y="9160256"/>
            <a:ext cx="4017645" cy="4470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43510" marR="5080" indent="-131445">
              <a:lnSpc>
                <a:spcPts val="1630"/>
              </a:lnSpc>
              <a:spcBef>
                <a:spcPts val="200"/>
              </a:spcBef>
            </a:pPr>
            <a:r>
              <a:rPr sz="1400" i="1" dirty="0">
                <a:latin typeface="Century Gothic"/>
                <a:cs typeface="Century Gothic"/>
              </a:rPr>
              <a:t>Доля </a:t>
            </a:r>
            <a:r>
              <a:rPr sz="1400" i="1" spc="-5" dirty="0">
                <a:latin typeface="Century Gothic"/>
                <a:cs typeface="Century Gothic"/>
              </a:rPr>
              <a:t>неналоговых </a:t>
            </a:r>
            <a:r>
              <a:rPr sz="1400" i="1" dirty="0">
                <a:latin typeface="Century Gothic"/>
                <a:cs typeface="Century Gothic"/>
              </a:rPr>
              <a:t>доходов в общем</a:t>
            </a:r>
            <a:r>
              <a:rPr sz="1400" i="1" spc="-14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объеме 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</a:t>
            </a:r>
            <a:r>
              <a:rPr sz="1400" i="1" spc="-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 </a:t>
            </a: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7</a:t>
            </a:r>
            <a:r>
              <a:rPr sz="1400" b="1" i="1" spc="-14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827250" y="7315200"/>
            <a:ext cx="108597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4,1</a:t>
            </a:r>
            <a:r>
              <a:rPr sz="2800" b="1" spc="-15" dirty="0">
                <a:solidFill>
                  <a:srgbClr val="00856F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30" y="91978"/>
            <a:ext cx="68897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39730" y="8915400"/>
            <a:ext cx="68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7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880524221"/>
              </p:ext>
            </p:extLst>
          </p:nvPr>
        </p:nvGraphicFramePr>
        <p:xfrm>
          <a:off x="13559978" y="188922"/>
          <a:ext cx="2899834" cy="23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108484015"/>
              </p:ext>
            </p:extLst>
          </p:nvPr>
        </p:nvGraphicFramePr>
        <p:xfrm>
          <a:off x="13848015" y="3133738"/>
          <a:ext cx="2590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3439897520"/>
              </p:ext>
            </p:extLst>
          </p:nvPr>
        </p:nvGraphicFramePr>
        <p:xfrm>
          <a:off x="13655398" y="6455041"/>
          <a:ext cx="2976033" cy="23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29640" cy="9906000"/>
          </a:xfrm>
          <a:custGeom>
            <a:avLst/>
            <a:gdLst/>
            <a:ahLst/>
            <a:cxnLst/>
            <a:rect l="l" t="t" r="r" b="b"/>
            <a:pathLst>
              <a:path w="929640" h="9906000">
                <a:moveTo>
                  <a:pt x="929640" y="0"/>
                </a:moveTo>
                <a:lnTo>
                  <a:pt x="0" y="0"/>
                </a:lnTo>
                <a:lnTo>
                  <a:pt x="0" y="9906000"/>
                </a:lnTo>
                <a:lnTo>
                  <a:pt x="929640" y="9906000"/>
                </a:lnTo>
                <a:lnTo>
                  <a:pt x="929640" y="0"/>
                </a:lnTo>
                <a:close/>
              </a:path>
            </a:pathLst>
          </a:custGeom>
          <a:solidFill>
            <a:srgbClr val="00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95" y="9028277"/>
            <a:ext cx="153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2AA"/>
                </a:solidFill>
                <a:latin typeface="Century Gothic"/>
                <a:cs typeface="Century Gothic"/>
              </a:rPr>
              <a:t>8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8308" y="171399"/>
            <a:ext cx="11805920" cy="1495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2AA"/>
                </a:solidFill>
                <a:latin typeface="Century Gothic"/>
                <a:cs typeface="Century Gothic"/>
              </a:rPr>
              <a:t>ОБЪЕМ И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СТРУКТУРА БЕЗВОЗМЕЗДНЫХ</a:t>
            </a:r>
            <a:r>
              <a:rPr sz="2400" b="1" spc="35" dirty="0">
                <a:solidFill>
                  <a:srgbClr val="00A2AA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00A2AA"/>
                </a:solidFill>
                <a:latin typeface="Century Gothic"/>
                <a:cs typeface="Century Gothic"/>
              </a:rPr>
              <a:t>ПОСТУПЛЕНИЙ</a:t>
            </a:r>
            <a:endParaRPr sz="2400">
              <a:latin typeface="Century Gothic"/>
              <a:cs typeface="Century Gothic"/>
            </a:endParaRPr>
          </a:p>
          <a:p>
            <a:pPr marL="219075" marR="5080" algn="just">
              <a:lnSpc>
                <a:spcPct val="100000"/>
              </a:lnSpc>
              <a:spcBef>
                <a:spcPts val="2205"/>
              </a:spcBef>
            </a:pPr>
            <a:r>
              <a:rPr sz="1800" b="1" spc="-5" dirty="0">
                <a:solidFill>
                  <a:srgbClr val="005254"/>
                </a:solidFill>
                <a:latin typeface="Century Gothic"/>
                <a:cs typeface="Century Gothic"/>
              </a:rPr>
              <a:t>БЕЗВОЗМЕЗДНЫЕ ПОСТУПЛЕНИЯ </a:t>
            </a:r>
            <a:r>
              <a:rPr sz="1800" b="1" dirty="0">
                <a:solidFill>
                  <a:srgbClr val="005254"/>
                </a:solidFill>
                <a:latin typeface="Century Gothic"/>
                <a:cs typeface="Century Gothic"/>
              </a:rPr>
              <a:t>-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средства, безвозмездно поступающие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в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бюджет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из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другого  бюджета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в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форме дотаций, субвенций, субсидий, иных межбюджетных трансфертов,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а 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также от </a:t>
            </a:r>
            <a:r>
              <a:rPr sz="1800" spc="-10" dirty="0">
                <a:solidFill>
                  <a:srgbClr val="005254"/>
                </a:solidFill>
                <a:latin typeface="Century Gothic"/>
                <a:cs typeface="Century Gothic"/>
              </a:rPr>
              <a:t>физических </a:t>
            </a:r>
            <a:r>
              <a:rPr sz="1800" dirty="0">
                <a:solidFill>
                  <a:srgbClr val="005254"/>
                </a:solidFill>
                <a:latin typeface="Century Gothic"/>
                <a:cs typeface="Century Gothic"/>
              </a:rPr>
              <a:t>и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юридических</a:t>
            </a:r>
            <a:r>
              <a:rPr sz="1800" spc="95" dirty="0">
                <a:solidFill>
                  <a:srgbClr val="005254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005254"/>
                </a:solidFill>
                <a:latin typeface="Century Gothic"/>
                <a:cs typeface="Century Gothic"/>
              </a:rPr>
              <a:t>лиц</a:t>
            </a:r>
            <a:endParaRPr sz="1800">
              <a:latin typeface="Century Gothic"/>
              <a:cs typeface="Century Gothic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178869"/>
              </p:ext>
            </p:extLst>
          </p:nvPr>
        </p:nvGraphicFramePr>
        <p:xfrm>
          <a:off x="1219075" y="1712640"/>
          <a:ext cx="11717030" cy="66967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540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259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60863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млн.рублей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marL="3486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202</a:t>
                      </a:r>
                      <a:r>
                        <a:rPr lang="ru-RU"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D6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81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Безвозмездные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поступления,</a:t>
                      </a:r>
                      <a:r>
                        <a:rPr sz="1600" b="1" spc="9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всего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R="170180" algn="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1229,4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1044,8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732,1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676,9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016D63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ru-RU" sz="1600" b="1" spc="-10" dirty="0">
                          <a:latin typeface="Century Gothic"/>
                          <a:cs typeface="Century Gothic"/>
                        </a:rPr>
                        <a:t>705,4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28575">
                      <a:solidFill>
                        <a:srgbClr val="016D63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1857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Дотации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889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денежные средства, </a:t>
                      </a:r>
                      <a:r>
                        <a:rPr sz="1400" i="1" spc="-10" dirty="0">
                          <a:latin typeface="Century Gothic"/>
                          <a:cs typeface="Century Gothic"/>
                        </a:rPr>
                        <a:t>которые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предоставляются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безвозмездно и  безвозвратно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вышестоящего бюджета</a:t>
                      </a:r>
                      <a:r>
                        <a:rPr sz="1400" i="1" spc="-12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нижестоящему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 marR="519430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бюджету </a:t>
                      </a:r>
                      <a:r>
                        <a:rPr sz="1400" i="1" spc="-10" dirty="0">
                          <a:latin typeface="Century Gothic"/>
                          <a:cs typeface="Century Gothic"/>
                        </a:rPr>
                        <a:t>(например, </a:t>
                      </a:r>
                      <a:r>
                        <a:rPr sz="1400" i="1" spc="-5" dirty="0" err="1">
                          <a:latin typeface="Century Gothic"/>
                          <a:cs typeface="Century Gothic"/>
                        </a:rPr>
                        <a:t>из</a:t>
                      </a:r>
                      <a:r>
                        <a:rPr lang="ru-RU" sz="1400" i="1" spc="-5" baseline="0" dirty="0">
                          <a:latin typeface="Century Gothic"/>
                          <a:cs typeface="Century Gothic"/>
                        </a:rPr>
                        <a:t> областного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бюджета </a:t>
                      </a:r>
                      <a:r>
                        <a:rPr sz="1400" i="1" dirty="0" err="1">
                          <a:latin typeface="Century Gothic"/>
                          <a:cs typeface="Century Gothic"/>
                        </a:rPr>
                        <a:t>бюджету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  </a:t>
                      </a:r>
                      <a:r>
                        <a:rPr lang="ru-RU" sz="1400" i="1" dirty="0">
                          <a:latin typeface="Century Gothic"/>
                          <a:cs typeface="Century Gothic"/>
                        </a:rPr>
                        <a:t>муниципального</a:t>
                      </a:r>
                      <a:r>
                        <a:rPr lang="ru-RU" sz="1400" i="1" baseline="0" dirty="0">
                          <a:latin typeface="Century Gothic"/>
                          <a:cs typeface="Century Gothic"/>
                        </a:rPr>
                        <a:t> образования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) без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установления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цели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их</a:t>
                      </a:r>
                      <a:r>
                        <a:rPr sz="1400" i="1" spc="-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использования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R="173990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200,2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278,6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162,8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155,8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154,6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145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Субвенции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средства, передаваемые безвозмездно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400" i="1" spc="-1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уровня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бюджета другому для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осуществления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переданных</a:t>
                      </a:r>
                      <a:r>
                        <a:rPr sz="1400" i="1" spc="-11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полномочий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R="230504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306,5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367,9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354,6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358,3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361,9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145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Субсидии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620395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средства, передаваемые безвозмездно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400" i="1" spc="-1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уровня  бюджета другому для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софинасирования их</a:t>
                      </a:r>
                      <a:r>
                        <a:rPr sz="1400" i="1" spc="-9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полномочий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marR="230504" algn="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637,1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382,4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122,7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147,4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173,9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297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Иные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межбюджетные</a:t>
                      </a:r>
                      <a:r>
                        <a:rPr sz="1600" b="1" spc="3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трансферты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620395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средства, передаваемые безвозмездно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из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одного</a:t>
                      </a:r>
                      <a:r>
                        <a:rPr sz="1400" i="1" spc="-17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уровня  бюджета другому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на финансовое </a:t>
                      </a:r>
                      <a:r>
                        <a:rPr sz="1400" i="1" dirty="0">
                          <a:latin typeface="Century Gothic"/>
                          <a:cs typeface="Century Gothic"/>
                        </a:rPr>
                        <a:t>обеспечение 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их  полномочий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25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1930"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endParaRPr lang="ru-RU" sz="1900" spc="0" dirty="0">
                        <a:latin typeface="Times New Roman"/>
                        <a:cs typeface="Times New Roman"/>
                      </a:endParaRPr>
                    </a:p>
                    <a:p>
                      <a:pPr marR="201930"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79,</a:t>
                      </a:r>
                      <a:r>
                        <a:rPr lang="ru-RU" sz="1600" spc="0" dirty="0">
                          <a:latin typeface="Century Gothic"/>
                          <a:cs typeface="Century Gothic"/>
                        </a:rPr>
                        <a:t>7</a:t>
                      </a:r>
                      <a:endParaRPr lang="ru-RU" sz="1600" spc="-5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13,6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87,0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15,4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4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15,0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2018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5" dirty="0">
                          <a:latin typeface="Century Gothic"/>
                          <a:cs typeface="Century Gothic"/>
                        </a:rPr>
                        <a:t>Иные безвозмездные</a:t>
                      </a:r>
                      <a:r>
                        <a:rPr sz="1600" b="1" spc="50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latin typeface="Century Gothic"/>
                          <a:cs typeface="Century Gothic"/>
                        </a:rPr>
                        <a:t>поступления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50" dirty="0">
                        <a:latin typeface="Times New Roman"/>
                        <a:cs typeface="Times New Roman"/>
                      </a:endParaRPr>
                    </a:p>
                    <a:p>
                      <a:pPr marL="91440" marR="20510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i="1" dirty="0">
                          <a:latin typeface="Century Gothic"/>
                          <a:cs typeface="Century Gothic"/>
                        </a:rPr>
                        <a:t>поступления от физических и </a:t>
                      </a:r>
                      <a:r>
                        <a:rPr sz="1400" i="1" spc="-5" dirty="0" err="1">
                          <a:latin typeface="Century Gothic"/>
                          <a:cs typeface="Century Gothic"/>
                        </a:rPr>
                        <a:t>юридических</a:t>
                      </a:r>
                      <a:r>
                        <a:rPr sz="1400" i="1" spc="-5" dirty="0"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i="1" dirty="0" err="1">
                          <a:latin typeface="Century Gothic"/>
                          <a:cs typeface="Century Gothic"/>
                        </a:rPr>
                        <a:t>лиц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4318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320675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  6,1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25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2,3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lang="ru-RU" sz="1600" spc="-5" dirty="0">
                          <a:latin typeface="Century Gothic"/>
                          <a:cs typeface="Century Gothic"/>
                        </a:rPr>
                        <a:t>5,0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lang="ru-RU" sz="1600" spc="-10" dirty="0">
                          <a:latin typeface="Century Gothic"/>
                          <a:cs typeface="Century Gothic"/>
                        </a:rPr>
                        <a:t>0,0</a:t>
                      </a:r>
                      <a:endParaRPr sz="160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3192506" y="2587574"/>
            <a:ext cx="3902710" cy="661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безвозмездных </a:t>
            </a:r>
            <a:r>
              <a:rPr sz="1400" i="1" spc="-5" dirty="0">
                <a:latin typeface="Century Gothic"/>
                <a:cs typeface="Century Gothic"/>
              </a:rPr>
              <a:t>поступлений </a:t>
            </a:r>
            <a:r>
              <a:rPr sz="1400" i="1" dirty="0">
                <a:latin typeface="Century Gothic"/>
                <a:cs typeface="Century Gothic"/>
              </a:rPr>
              <a:t>в</a:t>
            </a:r>
            <a:r>
              <a:rPr sz="1400" i="1" spc="-114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i="1" dirty="0">
                <a:latin typeface="Century Gothic"/>
                <a:cs typeface="Century Gothic"/>
              </a:rPr>
              <a:t>объеме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 </a:t>
            </a:r>
            <a:r>
              <a:rPr sz="1400" i="1" spc="-11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55"/>
              </a:lnSpc>
            </a:pP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5 </a:t>
            </a:r>
            <a:r>
              <a:rPr sz="1400" b="1" i="1" spc="-5" dirty="0" err="1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549300" y="1135011"/>
            <a:ext cx="113741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81,6</a:t>
            </a:r>
            <a:r>
              <a:rPr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%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192506" y="5666994"/>
            <a:ext cx="3903345" cy="660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i="1" dirty="0">
                <a:latin typeface="Century Gothic"/>
                <a:cs typeface="Century Gothic"/>
              </a:rPr>
              <a:t>Доля безвозмездных поступлений в</a:t>
            </a:r>
            <a:r>
              <a:rPr sz="1400" i="1" spc="-15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 </a:t>
            </a:r>
            <a:r>
              <a:rPr sz="1400" i="1" spc="-110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бюджета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30"/>
              </a:lnSpc>
            </a:pP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6</a:t>
            </a:r>
            <a:r>
              <a:rPr sz="1400" b="1" i="1" spc="-3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760194" y="4330457"/>
            <a:ext cx="106121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ln/>
                <a:solidFill>
                  <a:schemeClr val="accent3"/>
                </a:solidFill>
                <a:latin typeface="Century Gothic"/>
                <a:cs typeface="Century Gothic"/>
              </a:rPr>
              <a:t>82,0</a:t>
            </a:r>
            <a:r>
              <a:rPr sz="2800" b="1" dirty="0">
                <a:ln/>
                <a:solidFill>
                  <a:schemeClr val="accent3"/>
                </a:solidFill>
                <a:latin typeface="Century Gothic"/>
                <a:cs typeface="Century Gothic"/>
              </a:rPr>
              <a:t>%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3211302" y="8745728"/>
            <a:ext cx="3903345" cy="66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Century Gothic"/>
                <a:cs typeface="Century Gothic"/>
              </a:rPr>
              <a:t>Доля безвозмездных поступлений в</a:t>
            </a:r>
            <a:r>
              <a:rPr sz="1400" i="1" spc="-145" dirty="0">
                <a:latin typeface="Century Gothic"/>
                <a:cs typeface="Century Gothic"/>
              </a:rPr>
              <a:t> </a:t>
            </a:r>
            <a:r>
              <a:rPr sz="1400" i="1" dirty="0">
                <a:latin typeface="Century Gothic"/>
                <a:cs typeface="Century Gothic"/>
              </a:rPr>
              <a:t>общем  объеме </a:t>
            </a:r>
            <a:r>
              <a:rPr sz="1400" i="1" dirty="0" err="1">
                <a:latin typeface="Century Gothic"/>
                <a:cs typeface="Century Gothic"/>
              </a:rPr>
              <a:t>доходов</a:t>
            </a:r>
            <a:r>
              <a:rPr sz="1400" i="1" dirty="0">
                <a:latin typeface="Century Gothic"/>
                <a:cs typeface="Century Gothic"/>
              </a:rPr>
              <a:t> </a:t>
            </a:r>
            <a:r>
              <a:rPr lang="ru-RU" sz="1400" i="1" spc="-5" dirty="0">
                <a:latin typeface="Century Gothic"/>
                <a:cs typeface="Century Gothic"/>
              </a:rPr>
              <a:t>местного </a:t>
            </a:r>
            <a:r>
              <a:rPr sz="1400" i="1" dirty="0" err="1">
                <a:latin typeface="Century Gothic"/>
                <a:cs typeface="Century Gothic"/>
              </a:rPr>
              <a:t>бюджета</a:t>
            </a:r>
            <a:endParaRPr sz="1400" dirty="0">
              <a:latin typeface="Century Gothic"/>
              <a:cs typeface="Century Gothic"/>
            </a:endParaRPr>
          </a:p>
          <a:p>
            <a:pPr algn="ctr">
              <a:lnSpc>
                <a:spcPts val="1630"/>
              </a:lnSpc>
            </a:pPr>
            <a:r>
              <a:rPr sz="1400" b="1" i="1" dirty="0">
                <a:latin typeface="Century Gothic"/>
                <a:cs typeface="Century Gothic"/>
              </a:rPr>
              <a:t>в 202</a:t>
            </a:r>
            <a:r>
              <a:rPr lang="ru-RU" sz="1400" b="1" i="1" dirty="0">
                <a:latin typeface="Century Gothic"/>
                <a:cs typeface="Century Gothic"/>
              </a:rPr>
              <a:t>7</a:t>
            </a:r>
            <a:r>
              <a:rPr sz="1400" b="1" i="1" spc="-35" dirty="0">
                <a:latin typeface="Century Gothic"/>
                <a:cs typeface="Century Gothic"/>
              </a:rPr>
              <a:t> </a:t>
            </a:r>
            <a:r>
              <a:rPr sz="1400" b="1" i="1" spc="-5" dirty="0">
                <a:latin typeface="Century Gothic"/>
                <a:cs typeface="Century Gothic"/>
              </a:rPr>
              <a:t>году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760194" y="4330457"/>
            <a:ext cx="1156716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81,0</a:t>
            </a:r>
            <a:r>
              <a:rPr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%</a:t>
            </a:r>
            <a:r>
              <a:rPr lang="ru-RU"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81,6</a:t>
            </a:r>
            <a:r>
              <a:rPr lang="ru-RU" sz="2800" b="1" spc="-15" dirty="0">
                <a:solidFill>
                  <a:srgbClr val="016D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  <a:cs typeface="Century Gothic"/>
              </a:rPr>
              <a:t>8</a:t>
            </a:r>
            <a:r>
              <a:rPr lang="ru-RU" sz="2800" b="1" spc="-15" dirty="0">
                <a:solidFill>
                  <a:srgbClr val="016D63"/>
                </a:solidFill>
                <a:latin typeface="Century Gothic"/>
                <a:cs typeface="Century Gothic"/>
              </a:rPr>
              <a:t>8</a:t>
            </a:r>
            <a:endParaRPr sz="2800" dirty="0">
              <a:latin typeface="Century Gothic"/>
              <a:cs typeface="Century Gothic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" y="171399"/>
            <a:ext cx="6889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0332" y="8839200"/>
            <a:ext cx="63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631" y="135026"/>
            <a:ext cx="3210686" cy="222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4527446" y="873401"/>
            <a:ext cx="119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77,1%</a:t>
            </a: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0" y="3442330"/>
            <a:ext cx="32131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0" y="6504190"/>
            <a:ext cx="32131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4670569" y="4290382"/>
            <a:ext cx="1240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74,7%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670569" y="7315200"/>
            <a:ext cx="1375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74,7%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77811" y="0"/>
            <a:ext cx="10732135" cy="9906000"/>
          </a:xfrm>
          <a:custGeom>
            <a:avLst/>
            <a:gdLst/>
            <a:ahLst/>
            <a:cxnLst/>
            <a:rect l="l" t="t" r="r" b="b"/>
            <a:pathLst>
              <a:path w="10732135" h="9906000">
                <a:moveTo>
                  <a:pt x="0" y="9906000"/>
                </a:moveTo>
                <a:lnTo>
                  <a:pt x="10732008" y="9906000"/>
                </a:lnTo>
                <a:lnTo>
                  <a:pt x="1073200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856F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190615" cy="9906000"/>
          </a:xfrm>
          <a:custGeom>
            <a:avLst/>
            <a:gdLst/>
            <a:ahLst/>
            <a:cxnLst/>
            <a:rect l="l" t="t" r="r" b="b"/>
            <a:pathLst>
              <a:path w="6190615" h="9906000">
                <a:moveTo>
                  <a:pt x="0" y="9906000"/>
                </a:moveTo>
                <a:lnTo>
                  <a:pt x="6190488" y="9906000"/>
                </a:lnTo>
                <a:lnTo>
                  <a:pt x="6190488" y="0"/>
                </a:lnTo>
                <a:lnTo>
                  <a:pt x="0" y="0"/>
                </a:lnTo>
                <a:lnTo>
                  <a:pt x="0" y="9906000"/>
                </a:lnTo>
                <a:close/>
              </a:path>
            </a:pathLst>
          </a:custGeom>
          <a:solidFill>
            <a:srgbClr val="00856F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77811" y="3986784"/>
            <a:ext cx="10732135" cy="3451860"/>
          </a:xfrm>
          <a:custGeom>
            <a:avLst/>
            <a:gdLst/>
            <a:ahLst/>
            <a:cxnLst/>
            <a:rect l="l" t="t" r="r" b="b"/>
            <a:pathLst>
              <a:path w="10732135" h="3451859">
                <a:moveTo>
                  <a:pt x="10732008" y="0"/>
                </a:moveTo>
                <a:lnTo>
                  <a:pt x="0" y="0"/>
                </a:lnTo>
                <a:lnTo>
                  <a:pt x="0" y="3451860"/>
                </a:lnTo>
                <a:lnTo>
                  <a:pt x="10732008" y="3451860"/>
                </a:lnTo>
                <a:lnTo>
                  <a:pt x="10732008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716900" y="3868544"/>
            <a:ext cx="901192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НАЦИОНАЛЬНЫЕ</a:t>
            </a:r>
            <a:r>
              <a:rPr lang="ru-RU" sz="8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 и региональные</a:t>
            </a:r>
            <a:endParaRPr sz="8400" dirty="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97850" y="6147597"/>
            <a:ext cx="9030970" cy="2444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8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ПРОЕКТЫ</a:t>
            </a:r>
            <a:endParaRPr lang="ru-RU" sz="15800" b="1" spc="-5" dirty="0">
              <a:solidFill>
                <a:srgbClr val="FFFFFF"/>
              </a:solidFill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28501" y="293623"/>
            <a:ext cx="4078604" cy="144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55"/>
              </a:lnSpc>
              <a:spcBef>
                <a:spcPts val="100"/>
              </a:spcBef>
            </a:pPr>
            <a:r>
              <a:rPr lang="ru-RU" sz="2300" b="1" dirty="0">
                <a:solidFill>
                  <a:srgbClr val="FFFFFF"/>
                </a:solidFill>
                <a:latin typeface="Century Gothic"/>
                <a:cs typeface="Century Gothic"/>
              </a:rPr>
              <a:t>УПРАВЛЕНИЕ ФИНАНСОВ АДМИНИСТРАЦИИ КАРАБАШСКОГО ГОРОДСКОГО ОКРУГА</a:t>
            </a:r>
            <a:endParaRPr sz="28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90488" y="0"/>
            <a:ext cx="687705" cy="9906000"/>
          </a:xfrm>
          <a:custGeom>
            <a:avLst/>
            <a:gdLst/>
            <a:ahLst/>
            <a:cxnLst/>
            <a:rect l="l" t="t" r="r" b="b"/>
            <a:pathLst>
              <a:path w="687704" h="9906000">
                <a:moveTo>
                  <a:pt x="687323" y="0"/>
                </a:moveTo>
                <a:lnTo>
                  <a:pt x="0" y="0"/>
                </a:lnTo>
                <a:lnTo>
                  <a:pt x="0" y="9906000"/>
                </a:lnTo>
                <a:lnTo>
                  <a:pt x="687323" y="9906000"/>
                </a:lnTo>
                <a:lnTo>
                  <a:pt x="687323" y="0"/>
                </a:lnTo>
                <a:close/>
              </a:path>
            </a:pathLst>
          </a:custGeom>
          <a:solidFill>
            <a:srgbClr val="008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0983" y="448167"/>
            <a:ext cx="993775" cy="114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5274</TotalTime>
  <Words>3936</Words>
  <Application>Microsoft Office PowerPoint</Application>
  <PresentationFormat>Произвольный</PresentationFormat>
  <Paragraphs>2075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Rockwell Extra Bold</vt:lpstr>
      <vt:lpstr>Century Gothic</vt:lpstr>
      <vt:lpstr>Wingdings</vt:lpstr>
      <vt:lpstr>Times New Roman</vt:lpstr>
      <vt:lpstr>Office Theme</vt:lpstr>
      <vt:lpstr>Презентация PowerPoint</vt:lpstr>
      <vt:lpstr>ПОКАЗАТЕЛИ СОЦИАЛЬНО-ЭКОНОМИЧЕСКОГО РАЗВИТИЯ</vt:lpstr>
      <vt:lpstr>ОСНОВНЫЕ ХАРАКТЕРИСТИКИ БЮДЖЕТА КАРАБАШСКОГО ГОРОДСКОГО ОКРУГА</vt:lpstr>
      <vt:lpstr>ОБЪЕМ И СТРУКТУРА НАЛОГОВЫХ ДОХОДОВ БЮДЖЕТА КАРАБАШСКОГО ГОРОДСКОГО ОКРУГА</vt:lpstr>
      <vt:lpstr>НАЛОГОВЫЕ ДОХОДЫ МЕСТНОГО БЮДЖЕТА: налог на доходы физических лиц,  земельный налог, налог на имущество физических лиц</vt:lpstr>
      <vt:lpstr>НАЛОГОВЫЕ ДОХОДЫ  МЕСТНОГО БЮДЖЕТА: акцизы по  подакцизным товарам, единый налог, взимаемый в связи с применением упрощенной системы налогообложения (УСН), госпошлина</vt:lpstr>
      <vt:lpstr>ОБЪЕМ И СТРУКТУРА НЕНАЛОГОВЫХ ДОХОДОВ МЕСТНОГО БЮДЖЕТА</vt:lpstr>
      <vt:lpstr>Презентация PowerPoint</vt:lpstr>
      <vt:lpstr>Презентация PowerPoint</vt:lpstr>
      <vt:lpstr>НАЦИОНАЛЬНЫЕ ПРОЕКТЫ, РЕАЛИЗУЕМЫЕ НА ТЕРРИТОРИИ КАРАБАШСКОГО ГОРОДСКОГО ОКРУГА</vt:lpstr>
      <vt:lpstr>РЕГИОНАЛЬНЫЕ ПРОЕКТЫ, не входящие в состав национальных проектов</vt:lpstr>
      <vt:lpstr>АДМИНИСТРАЦИИ Карабашского  городского округа</vt:lpstr>
      <vt:lpstr>Презентация PowerPoint</vt:lpstr>
      <vt:lpstr>РАСХОДЫ МЕСТНОГО БЮДЖЕТА</vt:lpstr>
      <vt:lpstr>РАСХОДЫ НА СОЦИАЛЬНУЮ ПОЛИТИКУ</vt:lpstr>
      <vt:lpstr>РАСХОДЫ НА ОБРАЗОВАНИЕ</vt:lpstr>
      <vt:lpstr>Презентация PowerPoint</vt:lpstr>
      <vt:lpstr>РАСХОДЫ НА КУЛЬТУРУ</vt:lpstr>
      <vt:lpstr>РАСХОДЫ НА ФИЗИЧЕСКУЮ КУЛЬТУРУ И СПОРТ</vt:lpstr>
      <vt:lpstr>Презентация PowerPoint</vt:lpstr>
      <vt:lpstr>Презентация PowerPoint</vt:lpstr>
      <vt:lpstr>РАСХОДЫ НА ДОРОЖНОЕ ХОЗЯЙСТВО (ДОРОЖНЫЙ ФОНД)</vt:lpstr>
      <vt:lpstr>РАСХОДЫ НА ОБЩЕГОСУДАРСТВЕННЫЕ ВОПРОСЫ</vt:lpstr>
      <vt:lpstr>Презентация PowerPoint</vt:lpstr>
      <vt:lpstr>РАСХОДЫ НА ОХРАНУ ОКРУЖАЮЩЕЙ СРЕДЫ</vt:lpstr>
      <vt:lpstr>АДМИНИСТРАЦИИ КАРАБАШСКОГО ГОРОДСКОГО ОКРУГА</vt:lpstr>
      <vt:lpstr>РАСХОДЫ НА РЕАЛИЗАЦИЮ МУНИЦИПАЛЬНЫХ  ПРОГРАММ  В 2025-2027 ГОДАХ</vt:lpstr>
      <vt:lpstr>Презентация PowerPoint</vt:lpstr>
      <vt:lpstr>Презентация PowerPoint</vt:lpstr>
      <vt:lpstr>Презентация PowerPoint</vt:lpstr>
      <vt:lpstr>РАСХОДЫ НА РЕАЛИЗАЦИЮ МУНИЦИПАЛЬНЫХ ПРОГРАММ КАРАБАШСКОГО ГОРОДСКОГО ОКРУГА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Романова Ольга Александровна</dc:creator>
  <cp:lastModifiedBy>User</cp:lastModifiedBy>
  <cp:revision>380</cp:revision>
  <cp:lastPrinted>2025-04-25T06:55:01Z</cp:lastPrinted>
  <dcterms:created xsi:type="dcterms:W3CDTF">2020-12-03T02:00:54Z</dcterms:created>
  <dcterms:modified xsi:type="dcterms:W3CDTF">2025-05-07T12:37:21Z</dcterms:modified>
</cp:coreProperties>
</file>