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95" r:id="rId2"/>
    <p:sldId id="293" r:id="rId3"/>
    <p:sldId id="294" r:id="rId4"/>
    <p:sldId id="289" r:id="rId5"/>
    <p:sldId id="296" r:id="rId6"/>
    <p:sldId id="288" r:id="rId7"/>
    <p:sldId id="297" r:id="rId8"/>
    <p:sldId id="300" r:id="rId9"/>
    <p:sldId id="291" r:id="rId1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ON" initials=" : )" lastIdx="7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699"/>
    <a:srgbClr val="FF66FF"/>
    <a:srgbClr val="7F6F4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3510" autoAdjust="0"/>
  </p:normalViewPr>
  <p:slideViewPr>
    <p:cSldViewPr>
      <p:cViewPr varScale="1">
        <p:scale>
          <a:sx n="109" d="100"/>
          <a:sy n="109" d="100"/>
        </p:scale>
        <p:origin x="39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809875328083989"/>
          <c:y val="0.12271974605443065"/>
          <c:w val="0.85371576990376197"/>
          <c:h val="0.707783739169867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8055555555555554E-2"/>
                  <c:y val="-1.6361144129226415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1 043 889,6</a:t>
                    </a:r>
                    <a:endParaRPr lang="en-US" sz="18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027777777777778E-2"/>
                  <c:y val="-3.5449145613323886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 1</a:t>
                    </a:r>
                    <a:r>
                      <a:rPr lang="en-US" sz="1400" b="1" baseline="0" dirty="0" smtClean="0"/>
                      <a:t> 100 180,0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444444444444445E-2"/>
                  <c:y val="-3.2722073545275281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 56 290,4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  <c:pt idx="3">
                  <c:v>Дефицит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1043889.6</c:v>
                </c:pt>
                <c:pt idx="1">
                  <c:v>1100180</c:v>
                </c:pt>
                <c:pt idx="2">
                  <c:v>-56290.400000000023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5277777777777782E-2"/>
                  <c:y val="-1.6361144129226415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 1</a:t>
                    </a:r>
                    <a:r>
                      <a:rPr lang="en-US" sz="1400" b="1" baseline="0" dirty="0" smtClean="0"/>
                      <a:t>  049 594,7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611111111111111E-2"/>
                  <c:y val="1.0907429419484277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1 083 886,6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027777777777778E-2"/>
                  <c:y val="-1.9088001484097485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88</a:t>
                    </a:r>
                    <a:r>
                      <a:rPr lang="ru-RU" sz="1400" b="1" dirty="0" smtClean="0"/>
                      <a:t> </a:t>
                    </a:r>
                    <a:r>
                      <a:rPr lang="en-US" sz="1400" b="1" dirty="0" smtClean="0"/>
                      <a:t>623,2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555555555555558E-3"/>
                  <c:y val="-2.999543090358175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34 291,9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  <c:pt idx="3">
                  <c:v>Дефицит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1049594.7</c:v>
                </c:pt>
                <c:pt idx="1">
                  <c:v>1083886.6000000001</c:v>
                </c:pt>
                <c:pt idx="3">
                  <c:v>-34291.90000000014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8"/>
        <c:shape val="cylinder"/>
        <c:axId val="122845672"/>
        <c:axId val="122840576"/>
        <c:axId val="0"/>
      </c:bar3DChart>
      <c:catAx>
        <c:axId val="12284567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low"/>
        <c:crossAx val="122840576"/>
        <c:crosses val="autoZero"/>
        <c:auto val="1"/>
        <c:lblAlgn val="ctr"/>
        <c:lblOffset val="100"/>
        <c:noMultiLvlLbl val="0"/>
      </c:catAx>
      <c:valAx>
        <c:axId val="122840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845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459756611959384E-3"/>
          <c:y val="0.19429044244048532"/>
          <c:w val="0.79347391319520921"/>
          <c:h val="0.7636977920397832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тыс.руб.</c:v>
                </c:pt>
              </c:strCache>
            </c:strRef>
          </c:tx>
          <c:dPt>
            <c:idx val="0"/>
            <c:bubble3D val="0"/>
            <c:explosion val="29"/>
          </c:dPt>
          <c:dPt>
            <c:idx val="1"/>
            <c:bubble3D val="0"/>
          </c:dPt>
          <c:dLbls>
            <c:dLbl>
              <c:idx val="0"/>
              <c:layout>
                <c:manualLayout>
                  <c:x val="-0.14850406260980573"/>
                  <c:y val="-0.1123587988948308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</a:t>
                    </a:r>
                    <a:r>
                      <a: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алоговые </a:t>
                    </a:r>
                    <a:r>
                      <a: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не налоговые </a:t>
                    </a:r>
                    <a:r>
                      <a: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доходы</a:t>
                    </a:r>
                  </a:p>
                  <a:p>
                    <a:r>
                      <a:rPr lang="ru-RU" dirty="0" smtClean="0"/>
                      <a:t>253 483,8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376293841627237E-2"/>
                  <c:y val="3.430679009938981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Безвозмездные поступления </a:t>
                    </a:r>
                  </a:p>
                  <a:p>
                    <a:r>
                      <a:rPr lang="ru-RU" dirty="0" smtClean="0"/>
                      <a:t>796 110,9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95247355826159E-2"/>
                  <c:y val="8.369794182608444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неналоговые </a:t>
                    </a:r>
                    <a:r>
                      <a:rPr lang="ru-RU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доходы</a:t>
                    </a:r>
                  </a:p>
                  <a:p>
                    <a:r>
                      <a:rPr lang="ru-RU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33 326,00</a:t>
                    </a:r>
                    <a:endParaRPr lang="ru-RU"/>
                  </a:p>
                </c:rich>
              </c:tx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561638992698131E-3"/>
                  <c:y val="0.1664015669409297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Безвозмездные 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поступления</a:t>
                    </a:r>
                  </a:p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479 911,40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1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не 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253483.8</c:v>
                </c:pt>
                <c:pt idx="1">
                  <c:v>796110.9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374387576552934"/>
          <c:y val="0.22692795836700103"/>
          <c:w val="0.59513046806649172"/>
          <c:h val="0.5754692156698161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1"/>
          <c:dPt>
            <c:idx val="1"/>
            <c:bubble3D val="0"/>
            <c:spPr>
              <a:solidFill>
                <a:schemeClr val="accent1"/>
              </a:solidFill>
            </c:spPr>
          </c:dPt>
          <c:dLbls>
            <c:dLbl>
              <c:idx val="0"/>
              <c:layout>
                <c:manualLayout>
                  <c:x val="-4.674656468064619E-2"/>
                  <c:y val="-5.2969617659640526E-2"/>
                </c:manualLayout>
              </c:layout>
              <c:tx>
                <c:rich>
                  <a:bodyPr anchor="ctr" anchorCtr="0"/>
                  <a:lstStyle/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Нецелевые </a:t>
                    </a:r>
                    <a:r>
                      <a: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средства</a:t>
                    </a: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162 760,7</a:t>
                    </a:r>
                    <a:endParaRPr lang="ru-RU" b="1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4493544169143383"/>
                  <c:y val="0.10189708858237656"/>
                </c:manualLayout>
              </c:layout>
              <c:tx>
                <c:rich>
                  <a:bodyPr anchor="ctr" anchorCtr="0"/>
                  <a:lstStyle/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Целевые </a:t>
                    </a:r>
                    <a:r>
                      <a: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средства</a:t>
                    </a: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="1" dirty="0" smtClean="0"/>
                      <a:t>636 890,2</a:t>
                    </a:r>
                    <a:endParaRPr lang="ru-RU" b="1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16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Нецелевые средства</c:v>
                </c:pt>
                <c:pt idx="1">
                  <c:v>Целевые средства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162760.70000000001</c:v>
                </c:pt>
                <c:pt idx="1">
                  <c:v>636890.19999999995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187164996012056"/>
          <c:y val="0.23600395422028048"/>
          <c:w val="0.54618144035661664"/>
          <c:h val="0.5299656457461813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3"/>
          <c:dPt>
            <c:idx val="0"/>
            <c:bubble3D val="0"/>
            <c:explosion val="33"/>
          </c:dPt>
          <c:dLbls>
            <c:dLbl>
              <c:idx val="0"/>
              <c:layout>
                <c:manualLayout>
                  <c:x val="1.6035517181944861E-2"/>
                  <c:y val="0.1599209605116980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090134960438948E-2"/>
                  <c:y val="0.155827557621802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6650373812567895"/>
                  <c:y val="0.19632623019138271"/>
                </c:manualLayout>
              </c:layout>
              <c:tx>
                <c:rich>
                  <a:bodyPr/>
                  <a:lstStyle/>
                  <a:p>
                    <a:fld id="{53FD5F03-8B32-479F-820B-C595FF3764E5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CD4762FC-5AD7-40B5-9BC7-40152A11DC4F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8,1%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2375284596680128"/>
                  <c:y val="0.1351860477041012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660734510778418"/>
                  <c:y val="7.0120788820006691E-2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EC1E52FC-B1B2-47E2-A321-42E868467A05}" type="CATEGORYNAME">
                      <a:rPr lang="ru-RU"/>
                      <a:pPr>
                        <a:defRPr sz="1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fld id="{6D132F52-3814-417B-AE7E-341B37B6FA8A}" type="VALUE">
                      <a:rPr lang="ru-RU" baseline="0"/>
                      <a:pPr>
                        <a:defRPr sz="1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2,0%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2406669193449227"/>
                  <c:y val="-7.9770997703006954E-2"/>
                </c:manualLayout>
              </c:layout>
              <c:tx>
                <c:rich>
                  <a:bodyPr/>
                  <a:lstStyle/>
                  <a:p>
                    <a:fld id="{CAA84AB2-EA4F-4C38-AC8D-A1A08C7CBFED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1DC66CDD-7B3E-4C2A-81CC-730B43D8B43A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3,0%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15930696760291077"/>
                  <c:y val="-0.2700309709037114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0.14525385267612076"/>
                  <c:y val="-0.21300774272944031"/>
                </c:manualLayout>
              </c:layout>
              <c:tx>
                <c:rich>
                  <a:bodyPr/>
                  <a:lstStyle/>
                  <a:p>
                    <a:fld id="{92781B2F-3333-4435-A3B3-9B0BFD222A40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17692E16-5493-4465-8771-7B118BEE4D46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6,3%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4.2497769046735689E-2"/>
                  <c:y val="-6.043708818678266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9.6466485877153882E-2"/>
                  <c:y val="-7.934716655414356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.2316617000459627"/>
                  <c:y val="-6.3728862663835872E-2"/>
                </c:manualLayout>
              </c:layout>
              <c:tx>
                <c:rich>
                  <a:bodyPr/>
                  <a:lstStyle/>
                  <a:p>
                    <a:fld id="{443AE700-1D10-45DF-959E-8FA2A42943DB}" type="CATEGORYNAME">
                      <a:rPr lang="ru-RU" dirty="0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EFFB6032-3D0F-43EC-BB74-B2A5C3BBD654}" type="VALUE">
                      <a:rPr lang="ru-RU" baseline="0" dirty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8,5%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0.28259972116420629"/>
                  <c:y val="0.1027834997976801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Прочие неналоговые  доходы
</a:t>
                    </a:r>
                    <a:r>
                      <a:rPr lang="ru-RU" dirty="0" smtClean="0"/>
                      <a:t>338,9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0,1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Налог на доходы физических лиц</c:v>
                </c:pt>
                <c:pt idx="1">
                  <c:v>Налоги на товары (работы, услуги) реализуемых на территории РФ</c:v>
                </c:pt>
                <c:pt idx="2">
                  <c:v>Налог на совокупный доход</c:v>
                </c:pt>
                <c:pt idx="3">
                  <c:v>Налог на имущество</c:v>
                </c:pt>
                <c:pt idx="4">
                  <c:v>Государственная пошлина</c:v>
                </c:pt>
                <c:pt idx="5">
                  <c:v>Платежи при пользовании природными ресурсами</c:v>
                </c:pt>
                <c:pt idx="7">
                  <c:v>Доходы от использования имущества</c:v>
                </c:pt>
                <c:pt idx="8">
                  <c:v>Доходы от оказания платных услуг и компенсации затрат государства</c:v>
                </c:pt>
                <c:pt idx="9">
                  <c:v>Доходы от продажи материальных и нематериальных активов</c:v>
                </c:pt>
                <c:pt idx="10">
                  <c:v>Штрафы, санкции, возмещение ущерба</c:v>
                </c:pt>
              </c:strCache>
            </c:strRef>
          </c:cat>
          <c:val>
            <c:numRef>
              <c:f>Лист1!$B$2:$B$12</c:f>
              <c:numCache>
                <c:formatCode>#\ ##0.0</c:formatCode>
                <c:ptCount val="11"/>
                <c:pt idx="0">
                  <c:v>162524.20000000001</c:v>
                </c:pt>
                <c:pt idx="1">
                  <c:v>9488.2000000000007</c:v>
                </c:pt>
                <c:pt idx="2">
                  <c:v>30897.200000000001</c:v>
                </c:pt>
                <c:pt idx="3">
                  <c:v>8853.1</c:v>
                </c:pt>
                <c:pt idx="4">
                  <c:v>7354.2</c:v>
                </c:pt>
                <c:pt idx="5">
                  <c:v>2589.6</c:v>
                </c:pt>
                <c:pt idx="7">
                  <c:v>12087.9</c:v>
                </c:pt>
                <c:pt idx="8">
                  <c:v>11465.9</c:v>
                </c:pt>
                <c:pt idx="9">
                  <c:v>6836.2</c:v>
                </c:pt>
                <c:pt idx="10">
                  <c:v>1396.3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730596945648757E-2"/>
          <c:y val="7.9177634681975154E-2"/>
          <c:w val="0.84397517823267276"/>
          <c:h val="0.813848513241614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explosion val="45"/>
          <c:dPt>
            <c:idx val="2"/>
            <c:bubble3D val="0"/>
          </c:dPt>
          <c:dPt>
            <c:idx val="4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9"/>
            <c:bubble3D val="0"/>
          </c:dPt>
          <c:dLbls>
            <c:dLbl>
              <c:idx val="0"/>
              <c:layout>
                <c:manualLayout>
                  <c:x val="-8.880852940666986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Общегосударственные </a:t>
                    </a:r>
                    <a:r>
                      <a:rPr lang="ru-RU" dirty="0" smtClean="0"/>
                      <a:t>вопросы</a:t>
                    </a:r>
                  </a:p>
                  <a:p>
                    <a:r>
                      <a:rPr lang="ru-RU" sz="1000" b="1" dirty="0" smtClean="0">
                        <a:solidFill>
                          <a:schemeClr val="tx1"/>
                        </a:solidFill>
                      </a:rPr>
                      <a:t>94 823,0</a:t>
                    </a:r>
                    <a:endParaRPr lang="ru-RU" sz="1000" b="1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sz="1000" b="1" dirty="0" smtClean="0">
                        <a:solidFill>
                          <a:schemeClr val="tx1"/>
                        </a:solidFill>
                      </a:rPr>
                      <a:t>8,7 </a:t>
                    </a:r>
                    <a:r>
                      <a:rPr lang="ru-RU" sz="1000" b="1" dirty="0" smtClean="0">
                        <a:solidFill>
                          <a:schemeClr val="tx1"/>
                        </a:solidFill>
                      </a:rPr>
                      <a:t>%</a:t>
                    </a:r>
                    <a:endParaRPr lang="ru-RU" sz="1000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7032332168582282E-3"/>
                  <c:y val="-3.041759767579849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Национальная </a:t>
                    </a:r>
                    <a:r>
                      <a:rPr lang="ru-RU" dirty="0" smtClean="0"/>
                      <a:t>оборона</a:t>
                    </a:r>
                  </a:p>
                  <a:p>
                    <a:r>
                      <a:rPr lang="ru-RU" b="1" dirty="0" smtClean="0"/>
                      <a:t>941,8</a:t>
                    </a:r>
                    <a:endParaRPr lang="ru-RU" b="1" dirty="0" smtClean="0"/>
                  </a:p>
                  <a:p>
                    <a:r>
                      <a:rPr lang="ru-RU" b="1" dirty="0" smtClean="0"/>
                      <a:t>0,09%</a:t>
                    </a:r>
                    <a:endParaRPr lang="ru-RU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6061827449541644"/>
                  <c:y val="-6.91865360375769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Национальная безопасность и правоохранительная </a:t>
                    </a:r>
                    <a:r>
                      <a:rPr lang="ru-RU" dirty="0" smtClean="0"/>
                      <a:t>деятельности</a:t>
                    </a:r>
                  </a:p>
                  <a:p>
                    <a:r>
                      <a:rPr lang="ru-RU" b="1" baseline="0" dirty="0" smtClean="0"/>
                      <a:t>22 484,1</a:t>
                    </a:r>
                    <a:endParaRPr lang="ru-RU" b="1" baseline="0" dirty="0" smtClean="0"/>
                  </a:p>
                  <a:p>
                    <a:r>
                      <a:rPr lang="ru-RU" b="1" baseline="0" dirty="0" smtClean="0"/>
                      <a:t>2,1%</a:t>
                    </a:r>
                    <a:endParaRPr lang="ru-RU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8316971001740786E-2"/>
                  <c:y val="1.0091121253447429E-2"/>
                </c:manualLayout>
              </c:layout>
              <c:tx>
                <c:rich>
                  <a:bodyPr/>
                  <a:lstStyle/>
                  <a:p>
                    <a:r>
                      <a:rPr lang="ru-RU" sz="900" b="1" dirty="0"/>
                      <a:t>Национальная </a:t>
                    </a:r>
                    <a:r>
                      <a:rPr lang="ru-RU" sz="900" b="1" dirty="0" smtClean="0"/>
                      <a:t>экономика</a:t>
                    </a:r>
                  </a:p>
                  <a:p>
                    <a:r>
                      <a:rPr lang="ru-RU" sz="900" b="1" dirty="0" smtClean="0"/>
                      <a:t>50 236,9</a:t>
                    </a:r>
                    <a:endParaRPr lang="ru-RU" sz="900" b="1" dirty="0" smtClean="0"/>
                  </a:p>
                  <a:p>
                    <a:r>
                      <a:rPr lang="ru-RU" sz="900" b="1" dirty="0" smtClean="0"/>
                      <a:t>4,6 </a:t>
                    </a:r>
                    <a:r>
                      <a:rPr lang="ru-RU" sz="900" b="1" dirty="0" smtClean="0"/>
                      <a:t>%</a:t>
                    </a:r>
                    <a:endParaRPr lang="ru-RU" sz="900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96775399960292"/>
                      <c:h val="0.1418163011464079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1975656599350466E-2"/>
                  <c:y val="-9.1473192955869462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ru-RU" sz="900" b="1" dirty="0"/>
                      <a:t>Жилищно-коммунальное </a:t>
                    </a:r>
                    <a:r>
                      <a:rPr lang="ru-RU" sz="900" b="1" dirty="0" smtClean="0"/>
                      <a:t>хозяйство</a:t>
                    </a:r>
                  </a:p>
                  <a:p>
                    <a:pPr>
                      <a:defRPr sz="900"/>
                    </a:pPr>
                    <a:r>
                      <a:rPr lang="ru-RU" sz="900" b="1" dirty="0" smtClean="0"/>
                      <a:t>183 112,0</a:t>
                    </a:r>
                    <a:endParaRPr lang="ru-RU" sz="900" b="1" dirty="0" smtClean="0"/>
                  </a:p>
                  <a:p>
                    <a:pPr>
                      <a:defRPr sz="900"/>
                    </a:pPr>
                    <a:r>
                      <a:rPr lang="ru-RU" sz="900" b="1" dirty="0" smtClean="0"/>
                      <a:t>16,9%</a:t>
                    </a:r>
                    <a:endParaRPr lang="ru-RU" sz="9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6494789267708"/>
                      <c:h val="0.1372021290589317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1.2713582726565701E-2"/>
                  <c:y val="2.5194097484179778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Охрана окружающей </a:t>
                    </a:r>
                    <a:r>
                      <a:rPr lang="ru-RU" dirty="0" smtClean="0"/>
                      <a:t>среды</a:t>
                    </a:r>
                  </a:p>
                  <a:p>
                    <a:r>
                      <a:rPr lang="ru-RU" b="1" dirty="0" smtClean="0"/>
                      <a:t>3973,8</a:t>
                    </a:r>
                    <a:endParaRPr lang="ru-RU" b="1" dirty="0" smtClean="0"/>
                  </a:p>
                  <a:p>
                    <a:r>
                      <a:rPr lang="ru-RU" b="1" dirty="0" smtClean="0"/>
                      <a:t>0,4</a:t>
                    </a:r>
                    <a:r>
                      <a:rPr lang="ru-RU" b="1" baseline="0" dirty="0" smtClean="0"/>
                      <a:t> </a:t>
                    </a:r>
                    <a:r>
                      <a:rPr lang="ru-RU" b="1" dirty="0" smtClean="0"/>
                      <a:t>%</a:t>
                    </a:r>
                    <a:endParaRPr lang="ru-RU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05695228458952"/>
                      <c:h val="0.20852722289305217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4.2232182395839792E-2"/>
                  <c:y val="-0.2559250263790480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/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05604663031316"/>
                      <c:h val="5.9317127919724523E-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2.7203995627630852E-2"/>
                  <c:y val="4.279895214826458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8.5988075922166146E-2"/>
                  <c:y val="-4.42857214770866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Здравоохранение</a:t>
                    </a:r>
                  </a:p>
                  <a:p>
                    <a:r>
                      <a:rPr lang="ru-RU" b="1" dirty="0" smtClean="0"/>
                      <a:t>201,8 </a:t>
                    </a:r>
                    <a:endParaRPr lang="ru-RU" b="1" dirty="0" smtClean="0"/>
                  </a:p>
                  <a:p>
                    <a:r>
                      <a:rPr lang="ru-RU" b="1" dirty="0" smtClean="0"/>
                      <a:t>0,01 %</a:t>
                    </a:r>
                    <a:endParaRPr lang="ru-RU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4.5393311127999283E-2"/>
                  <c:y val="-6.028583703931327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11584479688515335"/>
                  <c:y val="-5.840904519555514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Физическая культура и </a:t>
                    </a:r>
                    <a:r>
                      <a:rPr lang="ru-RU" dirty="0" smtClean="0"/>
                      <a:t>спорт</a:t>
                    </a:r>
                  </a:p>
                  <a:p>
                    <a:r>
                      <a:rPr lang="ru-RU" b="1" dirty="0" smtClean="0"/>
                      <a:t>19 116,8</a:t>
                    </a:r>
                    <a:endParaRPr lang="ru-RU" b="1" dirty="0" smtClean="0"/>
                  </a:p>
                  <a:p>
                    <a:r>
                      <a:rPr lang="ru-RU" b="1" dirty="0" smtClean="0"/>
                      <a:t>1,8 </a:t>
                    </a:r>
                    <a:r>
                      <a:rPr lang="ru-RU" b="1" dirty="0" smtClean="0"/>
                      <a:t>%</a:t>
                    </a:r>
                    <a:endParaRPr lang="ru-RU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деятельности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ктнематография</c:v>
                </c:pt>
                <c:pt idx="8">
                  <c:v>Здравоохранение</c:v>
                </c:pt>
                <c:pt idx="9">
                  <c:v>Социальная политика</c:v>
                </c:pt>
                <c:pt idx="10">
                  <c:v>Физическая культура и спорт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94823</c:v>
                </c:pt>
                <c:pt idx="1">
                  <c:v>941.8</c:v>
                </c:pt>
                <c:pt idx="2">
                  <c:v>22484.1</c:v>
                </c:pt>
                <c:pt idx="3">
                  <c:v>50236.9</c:v>
                </c:pt>
                <c:pt idx="4">
                  <c:v>183112</c:v>
                </c:pt>
                <c:pt idx="5">
                  <c:v>3973.8</c:v>
                </c:pt>
                <c:pt idx="6">
                  <c:v>390696.8</c:v>
                </c:pt>
                <c:pt idx="7">
                  <c:v>100665.8</c:v>
                </c:pt>
                <c:pt idx="8">
                  <c:v>201.8</c:v>
                </c:pt>
                <c:pt idx="9">
                  <c:v>217633.8</c:v>
                </c:pt>
                <c:pt idx="10">
                  <c:v>19116.8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деятельности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ктнематография</c:v>
                </c:pt>
                <c:pt idx="8">
                  <c:v>Здравоохранение</c:v>
                </c:pt>
                <c:pt idx="9">
                  <c:v>Социальная политика</c:v>
                </c:pt>
                <c:pt idx="10">
                  <c:v>Физическая культура и спорт</c:v>
                </c:pt>
              </c:strCache>
            </c:strRef>
          </c:cat>
          <c:val>
            <c:numRef>
              <c:f>Лист1!$C$2:$C$12</c:f>
              <c:numCache>
                <c:formatCode>0</c:formatCode>
                <c:ptCount val="11"/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28481126695826"/>
          <c:w val="0.95416666666666672"/>
          <c:h val="0.67629225959435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263 719,6</a:t>
                    </a:r>
                    <a:endParaRPr lang="en-US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36 851,0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2023г.</c:v>
                </c:pt>
                <c:pt idx="1">
                  <c:v>2024 г.</c:v>
                </c:pt>
                <c:pt idx="2">
                  <c:v>2025 г.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263719.59999999998</c:v>
                </c:pt>
                <c:pt idx="1">
                  <c:v>36851</c:v>
                </c:pt>
                <c:pt idx="2">
                  <c:v>34291.9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профицит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2023г.</c:v>
                </c:pt>
                <c:pt idx="1">
                  <c:v>2024 г.</c:v>
                </c:pt>
                <c:pt idx="2">
                  <c:v>2025 г.</c:v>
                </c:pt>
              </c:strCache>
            </c:strRef>
          </c:cat>
          <c:val>
            <c:numRef>
              <c:f>Лист1!$C$2:$C$4</c:f>
              <c:numCache>
                <c:formatCode>#,##0.00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9193344"/>
        <c:axId val="219187464"/>
      </c:barChart>
      <c:catAx>
        <c:axId val="21919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19187464"/>
        <c:crosses val="autoZero"/>
        <c:auto val="1"/>
        <c:lblAlgn val="ctr"/>
        <c:lblOffset val="100"/>
        <c:noMultiLvlLbl val="0"/>
      </c:catAx>
      <c:valAx>
        <c:axId val="219187464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21919334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63304596611198105"/>
          <c:y val="0.92522265353600841"/>
          <c:w val="0.36149044427225291"/>
          <c:h val="6.897057043413086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0.5471</cdr:x>
      <cdr:y>0.11137</cdr:y>
    </cdr:from>
    <cdr:to>
      <cdr:x>0.66315</cdr:x>
      <cdr:y>0.17501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752528" y="504056"/>
          <a:ext cx="100811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600" b="1" dirty="0"/>
        </a:p>
      </cdr:txBody>
    </cdr:sp>
  </cdr:relSizeAnchor>
  <cdr:relSizeAnchor xmlns:cdr="http://schemas.openxmlformats.org/drawingml/2006/chartDrawing">
    <cdr:from>
      <cdr:x>0.19988</cdr:x>
      <cdr:y>0.07787</cdr:y>
    </cdr:from>
    <cdr:to>
      <cdr:x>0.27075</cdr:x>
      <cdr:y>0.12426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827709" y="362679"/>
          <a:ext cx="648035" cy="2160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ln>
              <a:solidFill>
                <a:schemeClr val="bg1"/>
              </a:solidFill>
            </a:ln>
          </a:endParaRPr>
        </a:p>
      </cdr:txBody>
    </cdr:sp>
  </cdr:relSizeAnchor>
  <cdr:relSizeAnchor xmlns:cdr="http://schemas.openxmlformats.org/drawingml/2006/chartDrawing">
    <cdr:from>
      <cdr:x>0.06106</cdr:x>
      <cdr:y>0.86673</cdr:y>
    </cdr:from>
    <cdr:to>
      <cdr:x>0.07087</cdr:x>
      <cdr:y>0.89765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558316" y="4036688"/>
          <a:ext cx="89756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0.06407</cdr:x>
      <cdr:y>0.89927</cdr:y>
    </cdr:from>
    <cdr:to>
      <cdr:x>0.08769</cdr:x>
      <cdr:y>0.9302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585825" y="4188221"/>
          <a:ext cx="215981" cy="144053"/>
        </a:xfrm>
        <a:prstGeom xmlns:a="http://schemas.openxmlformats.org/drawingml/2006/main" prst="rect">
          <a:avLst/>
        </a:prstGeom>
        <a:solidFill xmlns:a="http://schemas.openxmlformats.org/drawingml/2006/main">
          <a:srgbClr val="006699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0.09751</cdr:x>
      <cdr:y>0.88381</cdr:y>
    </cdr:from>
    <cdr:to>
      <cdr:x>0.42038</cdr:x>
      <cdr:y>0.96112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891605" y="4116213"/>
          <a:ext cx="2952324" cy="360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Утвержденные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бюджетные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назначения</a:t>
          </a:r>
          <a:endParaRPr lang="ru-RU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0.49913</cdr:x>
      <cdr:y>0.89927</cdr:y>
    </cdr:from>
    <cdr:to>
      <cdr:x>0.52276</cdr:x>
      <cdr:y>0.9302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4564013" y="4188221"/>
          <a:ext cx="216072" cy="14405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solidFill>
            <a:srgbClr val="FFC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050"/>
        </a:p>
      </cdr:txBody>
    </cdr:sp>
  </cdr:relSizeAnchor>
  <cdr:relSizeAnchor xmlns:cdr="http://schemas.openxmlformats.org/drawingml/2006/chartDrawing">
    <cdr:from>
      <cdr:x>0.54638</cdr:x>
      <cdr:y>0.89927</cdr:y>
    </cdr:from>
    <cdr:to>
      <cdr:x>0.6645</cdr:x>
      <cdr:y>0.96111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4996061" y="4188221"/>
          <a:ext cx="108012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Исполнено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0.61725</cdr:x>
      <cdr:y>0.80367</cdr:y>
    </cdr:from>
    <cdr:to>
      <cdr:x>0.71725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44133" y="418822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0.00638</cdr:x>
      <cdr:y>0</cdr:y>
    </cdr:from>
    <cdr:to>
      <cdr:x>0.18967</cdr:x>
      <cdr:y>0.08314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033" y="-1916832"/>
          <a:ext cx="1609821" cy="385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Тыс.рублей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0.79345</cdr:x>
      <cdr:y>0.0622</cdr:y>
    </cdr:from>
    <cdr:to>
      <cdr:x>0.99022</cdr:x>
      <cdr:y>0.55977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968801" y="288032"/>
          <a:ext cx="1728192" cy="23042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0.79345</cdr:x>
      <cdr:y>0.65306</cdr:y>
    </cdr:from>
    <cdr:to>
      <cdr:x>0.97962</cdr:x>
      <cdr:y>0.8552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6968801" y="3024336"/>
          <a:ext cx="1635126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0.8087</cdr:x>
      <cdr:y>0</cdr:y>
    </cdr:from>
    <cdr:to>
      <cdr:x>1</cdr:x>
      <cdr:y>0.08127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77201" y="-1838727"/>
          <a:ext cx="1745095" cy="4018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dirty="0" smtClean="0"/>
            <a:t>Тыс.рублей</a:t>
          </a:r>
          <a:endParaRPr lang="ru-RU" sz="16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0.42116</cdr:x>
      <cdr:y>0.9916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0" y="-1838727"/>
          <a:ext cx="3841946" cy="4902624"/>
        </a:xfrm>
        <a:prstGeom xmlns:a="http://schemas.openxmlformats.org/drawingml/2006/main" prst="roundRect">
          <a:avLst/>
        </a:prstGeom>
        <a:ln xmlns:a="http://schemas.openxmlformats.org/drawingml/2006/main"/>
        <a:effectLst xmlns:a="http://schemas.openxmlformats.org/drawingml/2006/main">
          <a:glow rad="101600">
            <a:schemeClr val="accent6">
              <a:satMod val="175000"/>
              <a:alpha val="40000"/>
            </a:schemeClr>
          </a:glow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/>
          <a:r>
            <a: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Субсидии бюджетам городских округов на строительство, модернизацию, ремонт и содержание автомобильных дорог общего пользования, в том числе дорог в поселениях </a:t>
          </a:r>
          <a:r>
            <a: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(за исключением автомобильных дорог федерального значения) </a:t>
          </a:r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 20 259,9 </a:t>
          </a:r>
          <a:r>
            <a:rPr lang="ru-RU" sz="8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algn="just"/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Субсидии бюджетам городских округов на реализацию мероприятий по обеспечению жильем молодых семей – 353,6</a:t>
          </a:r>
          <a:r>
            <a: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8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 xmlns:a="http://schemas.openxmlformats.org/drawingml/2006/main">
          <a:pPr algn="just"/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Субсидии бюджетам городских округов на поддержку государственных программ субъектов Российской Федерации и муниципальных программ формирования современной городской среды – 2936,9  </a:t>
          </a:r>
          <a:r>
            <a:rPr lang="ru-RU" sz="8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algn="just"/>
          <a:r>
            <a: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Субсидии </a:t>
          </a:r>
          <a:r>
            <a: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бюджетам </a:t>
          </a:r>
          <a:r>
            <a: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 создание комфортной городской среды в малых городах и исторических поселениях- победителей Всероссийского конкурса лучших проектов создания комфортной среды  – 71 615,3 </a:t>
          </a:r>
          <a:r>
            <a:rPr lang="ru-RU" sz="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algn="just"/>
          <a:r>
            <a:rPr lang="ru-RU" sz="8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Субсидии </a:t>
          </a:r>
          <a:r>
            <a:rPr lang="ru-RU" sz="8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организацию бесплатного горячего питания обучающихся, получающих начальное общее образование в государственных и муниципальных образовательных </a:t>
          </a:r>
          <a:r>
            <a:rPr lang="ru-RU" sz="8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организациях-  6353,2 </a:t>
          </a:r>
          <a:r>
            <a:rPr lang="ru-RU" sz="800" dirty="0" err="1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algn="just"/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бюджетам городских округов на оснащение предметных кабинетов общеобразовательных организаций средствами обучения и воспитания – 664,2 </a:t>
          </a:r>
          <a:r>
            <a:rPr lang="ru-RU" sz="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800" dirty="0" smtClean="0">
            <a:solidFill>
              <a:schemeClr val="dk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Прочие субсидии  - 80 077,6  </a:t>
          </a:r>
          <a:r>
            <a:rPr lang="ru-RU" sz="8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endParaRPr lang="ru-RU" sz="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Субвенции бюджетам городских округов на осуществление переданных полномочий – 384 238,3 </a:t>
          </a:r>
          <a:r>
            <a:rPr lang="ru-RU" sz="8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algn="just"/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Иные межбюджетные трансферты –  15 436,4 </a:t>
          </a:r>
          <a:r>
            <a:rPr lang="ru-RU" sz="8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algn="just"/>
          <a:r>
            <a: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на сбалансированность местных бюджетов – 58 954,9  </a:t>
          </a:r>
          <a:r>
            <a:rPr lang="ru-RU" sz="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800" b="0" dirty="0"/>
        </a:p>
      </cdr:txBody>
    </cdr:sp>
  </cdr:relSizeAnchor>
  <cdr:relSizeAnchor xmlns:cdr="http://schemas.openxmlformats.org/drawingml/2006/chartDrawing">
    <cdr:from>
      <cdr:x>0</cdr:x>
      <cdr:y>0.04118</cdr:y>
    </cdr:from>
    <cdr:to>
      <cdr:x>0.30863</cdr:x>
      <cdr:y>0.96788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0" y="184666"/>
          <a:ext cx="2822104" cy="4155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0.42225</cdr:x>
      <cdr:y>0.48185</cdr:y>
    </cdr:from>
    <cdr:to>
      <cdr:x>0.45373</cdr:x>
      <cdr:y>0.52555</cdr:y>
    </cdr:to>
    <cdr:sp macro="" textlink="">
      <cdr:nvSpPr>
        <cdr:cNvPr id="7" name="Стрелка вправо 6"/>
        <cdr:cNvSpPr/>
      </cdr:nvSpPr>
      <cdr:spPr>
        <a:xfrm xmlns:a="http://schemas.openxmlformats.org/drawingml/2006/main" rot="10800000">
          <a:off x="3851919" y="2382361"/>
          <a:ext cx="287183" cy="216024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0.59257</cdr:x>
      <cdr:y>0.2642</cdr:y>
    </cdr:from>
    <cdr:to>
      <cdr:x>0.76074</cdr:x>
      <cdr:y>0.27958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H="1" flipV="1">
          <a:off x="5328194" y="1236591"/>
          <a:ext cx="1512168" cy="7200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0.63313</cdr:x>
      <cdr:y>0.05409</cdr:y>
    </cdr:from>
    <cdr:to>
      <cdr:x>0.82503</cdr:x>
      <cdr:y>0.18018</cdr:y>
    </cdr:to>
    <cdr:cxnSp macro="">
      <cdr:nvCxnSpPr>
        <cdr:cNvPr id="3" name="Прямая со стрелкой 2"/>
        <cdr:cNvCxnSpPr/>
      </cdr:nvCxnSpPr>
      <cdr:spPr>
        <a:xfrm xmlns:a="http://schemas.openxmlformats.org/drawingml/2006/main" flipV="1">
          <a:off x="5701704" y="247117"/>
          <a:ext cx="1728183" cy="57610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0.20232</cdr:x>
      <cdr:y>0.13033</cdr:y>
    </cdr:from>
    <cdr:to>
      <cdr:x>0.31329</cdr:x>
      <cdr:y>0.18017</cdr:y>
    </cdr:to>
    <cdr:cxnSp macro="">
      <cdr:nvCxnSpPr>
        <cdr:cNvPr id="5" name="Прямая со стрелкой 4"/>
        <cdr:cNvCxnSpPr/>
      </cdr:nvCxnSpPr>
      <cdr:spPr>
        <a:xfrm xmlns:a="http://schemas.openxmlformats.org/drawingml/2006/main" flipH="1" flipV="1">
          <a:off x="1822022" y="595474"/>
          <a:ext cx="999362" cy="22770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0.60114</cdr:x>
      <cdr:y>0.04298</cdr:y>
    </cdr:from>
    <cdr:to>
      <cdr:x>0.62513</cdr:x>
      <cdr:y>0.13289</cdr:y>
    </cdr:to>
    <cdr:cxnSp macro="">
      <cdr:nvCxnSpPr>
        <cdr:cNvPr id="11" name="Прямая со стрелкой 10"/>
        <cdr:cNvCxnSpPr/>
      </cdr:nvCxnSpPr>
      <cdr:spPr>
        <a:xfrm xmlns:a="http://schemas.openxmlformats.org/drawingml/2006/main" flipV="1">
          <a:off x="5413672" y="196371"/>
          <a:ext cx="216046" cy="41079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0.28228</cdr:x>
      <cdr:y>0.54009</cdr:y>
    </cdr:from>
    <cdr:to>
      <cdr:x>0.38381</cdr:x>
      <cdr:y>0.74022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542100" y="24676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0.11441</cdr:x>
      <cdr:y>0.35601</cdr:y>
    </cdr:from>
    <cdr:to>
      <cdr:x>0.25732</cdr:x>
      <cdr:y>0.46633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1030349" y="1626595"/>
          <a:ext cx="1286980" cy="5040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>
              <a:solidFill>
                <a:schemeClr val="tx1"/>
              </a:solidFill>
            </a:rPr>
            <a:t>100 665,8</a:t>
          </a:r>
          <a:endParaRPr lang="ru-RU" sz="1100" b="1" dirty="0" smtClean="0">
            <a:solidFill>
              <a:schemeClr val="tx1"/>
            </a:solidFill>
          </a:endParaRPr>
        </a:p>
        <a:p xmlns:a="http://schemas.openxmlformats.org/drawingml/2006/main">
          <a:pPr algn="ctr"/>
          <a:r>
            <a:rPr lang="en-US" b="1" dirty="0" smtClean="0">
              <a:solidFill>
                <a:schemeClr val="tx1"/>
              </a:solidFill>
            </a:rPr>
            <a:t>9,</a:t>
          </a:r>
          <a:r>
            <a:rPr lang="ru-RU" b="1" dirty="0" smtClean="0">
              <a:solidFill>
                <a:schemeClr val="tx1"/>
              </a:solidFill>
            </a:rPr>
            <a:t>3 </a:t>
          </a:r>
          <a:r>
            <a:rPr lang="ru-RU" b="1" dirty="0" smtClean="0">
              <a:solidFill>
                <a:schemeClr val="tx1"/>
              </a:solidFill>
            </a:rPr>
            <a:t>%</a:t>
          </a:r>
          <a:endParaRPr lang="ru-RU" sz="11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0.25829</cdr:x>
      <cdr:y>0.28793</cdr:y>
    </cdr:from>
    <cdr:to>
      <cdr:x>0.35983</cdr:x>
      <cdr:y>0.48806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326068" y="1315543"/>
          <a:ext cx="914433" cy="9143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0.30529</cdr:x>
      <cdr:y>0.14865</cdr:y>
    </cdr:from>
    <cdr:to>
      <cdr:x>0.41724</cdr:x>
      <cdr:y>0.24321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2749376" y="679166"/>
          <a:ext cx="100811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/>
            <a:t>2</a:t>
          </a:r>
          <a:r>
            <a:rPr lang="ru-RU" sz="1000" b="1" dirty="0" smtClean="0"/>
            <a:t>17 633,8</a:t>
          </a:r>
          <a:endParaRPr lang="ru-RU" sz="1000" b="1" dirty="0" smtClean="0"/>
        </a:p>
        <a:p xmlns:a="http://schemas.openxmlformats.org/drawingml/2006/main">
          <a:pPr algn="ctr"/>
          <a:r>
            <a:rPr lang="ru-RU" sz="1000" b="1" dirty="0" smtClean="0"/>
            <a:t>20,1 </a:t>
          </a:r>
          <a:r>
            <a:rPr lang="ru-RU" sz="1000" b="1" dirty="0" smtClean="0"/>
            <a:t>%</a:t>
          </a:r>
          <a:endParaRPr lang="ru-RU" sz="1000" b="1" dirty="0"/>
        </a:p>
      </cdr:txBody>
    </cdr:sp>
  </cdr:relSizeAnchor>
  <cdr:relSizeAnchor xmlns:cdr="http://schemas.openxmlformats.org/drawingml/2006/chartDrawing">
    <cdr:from>
      <cdr:x>0.36224</cdr:x>
      <cdr:y>0.13033</cdr:y>
    </cdr:from>
    <cdr:to>
      <cdr:x>0.46618</cdr:x>
      <cdr:y>0.27217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3262180" y="595452"/>
          <a:ext cx="936104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b="1" dirty="0"/>
        </a:p>
      </cdr:txBody>
    </cdr:sp>
  </cdr:relSizeAnchor>
  <cdr:relSizeAnchor xmlns:cdr="http://schemas.openxmlformats.org/drawingml/2006/chartDrawing">
    <cdr:from>
      <cdr:x>0.53015</cdr:x>
      <cdr:y>0.17761</cdr:y>
    </cdr:from>
    <cdr:to>
      <cdr:x>0.63169</cdr:x>
      <cdr:y>0.37774</cdr:y>
    </cdr:to>
    <cdr:sp macro="" textlink="">
      <cdr:nvSpPr>
        <cdr:cNvPr id="21" name="TextBox 20"/>
        <cdr:cNvSpPr txBox="1"/>
      </cdr:nvSpPr>
      <cdr:spPr>
        <a:xfrm xmlns:a="http://schemas.openxmlformats.org/drawingml/2006/main">
          <a:off x="4774348" y="8114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0.86598</cdr:x>
      <cdr:y>0.28793</cdr:y>
    </cdr:from>
    <cdr:to>
      <cdr:x>0.96751</cdr:x>
      <cdr:y>0.48806</cdr:y>
    </cdr:to>
    <cdr:sp macro="" textlink="">
      <cdr:nvSpPr>
        <cdr:cNvPr id="24" name="TextBox 23"/>
        <cdr:cNvSpPr txBox="1"/>
      </cdr:nvSpPr>
      <cdr:spPr>
        <a:xfrm xmlns:a="http://schemas.openxmlformats.org/drawingml/2006/main">
          <a:off x="7798684" y="131553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0.1054</cdr:x>
      <cdr:y>0.22745</cdr:y>
    </cdr:from>
    <cdr:to>
      <cdr:x>0.17736</cdr:x>
      <cdr:y>0.29049</cdr:y>
    </cdr:to>
    <cdr:cxnSp macro="">
      <cdr:nvCxnSpPr>
        <cdr:cNvPr id="10" name="Прямая со стрелкой 9"/>
        <cdr:cNvCxnSpPr/>
      </cdr:nvCxnSpPr>
      <cdr:spPr>
        <a:xfrm xmlns:a="http://schemas.openxmlformats.org/drawingml/2006/main" flipH="1" flipV="1">
          <a:off x="949176" y="1039205"/>
          <a:ext cx="648046" cy="28802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0.37726</cdr:x>
      <cdr:y>0.04298</cdr:y>
    </cdr:from>
    <cdr:to>
      <cdr:x>0.47321</cdr:x>
      <cdr:y>0.10137</cdr:y>
    </cdr:to>
    <cdr:cxnSp macro="">
      <cdr:nvCxnSpPr>
        <cdr:cNvPr id="18" name="Прямая со стрелкой 17"/>
        <cdr:cNvCxnSpPr/>
      </cdr:nvCxnSpPr>
      <cdr:spPr>
        <a:xfrm xmlns:a="http://schemas.openxmlformats.org/drawingml/2006/main" flipH="1" flipV="1">
          <a:off x="3397448" y="196371"/>
          <a:ext cx="864096" cy="26677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0.22534</cdr:x>
      <cdr:y>0.51113</cdr:y>
    </cdr:from>
    <cdr:to>
      <cdr:x>0.34527</cdr:x>
      <cdr:y>0.63721</cdr:y>
    </cdr:to>
    <cdr:sp macro="" textlink="">
      <cdr:nvSpPr>
        <cdr:cNvPr id="19" name="TextBox 18"/>
        <cdr:cNvSpPr txBox="1"/>
      </cdr:nvSpPr>
      <cdr:spPr>
        <a:xfrm xmlns:a="http://schemas.openxmlformats.org/drawingml/2006/main">
          <a:off x="2029296" y="2335349"/>
          <a:ext cx="1080120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/>
            <a:t>390 696,8</a:t>
          </a:r>
          <a:endParaRPr lang="en-US" sz="1100" b="1" dirty="0" smtClean="0"/>
        </a:p>
        <a:p xmlns:a="http://schemas.openxmlformats.org/drawingml/2006/main">
          <a:pPr algn="ctr"/>
          <a:r>
            <a:rPr lang="ru-RU" sz="1100" b="1" dirty="0" smtClean="0"/>
            <a:t>36,0</a:t>
          </a:r>
          <a:r>
            <a:rPr lang="en-US" sz="1100" b="1" dirty="0" smtClean="0"/>
            <a:t>%</a:t>
          </a:r>
          <a:endParaRPr lang="ru-RU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AD012-A1ED-4F05-B876-7D28F9E5C193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CB89C-3927-474A-A36C-5AF8DAF2DF4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719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CB89C-3927-474A-A36C-5AF8DAF2DF47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61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CB89C-3927-474A-A36C-5AF8DAF2DF4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56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129FCA-2CC4-4F79-877F-96C097DFE730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A2A2FA-2D1C-4BB6-82B2-CDFC831A36F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564904"/>
            <a:ext cx="8352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 Black" panose="020B0A04020102020204" pitchFamily="34" charset="0"/>
              </a:rPr>
              <a:t>БЮДЖЕТ ДЛЯ ГРАЖДАН</a:t>
            </a:r>
          </a:p>
          <a:p>
            <a:pPr algn="ctr"/>
            <a:r>
              <a:rPr lang="ru-RU" sz="3200" b="1" dirty="0" smtClean="0">
                <a:latin typeface="Arial Black" panose="020B0A04020102020204" pitchFamily="34" charset="0"/>
              </a:rPr>
              <a:t>«ОТЧЕТ  </a:t>
            </a:r>
          </a:p>
          <a:p>
            <a:pPr algn="ctr"/>
            <a:r>
              <a:rPr lang="ru-RU" sz="3200" b="1" dirty="0" smtClean="0">
                <a:latin typeface="Arial Black" panose="020B0A04020102020204" pitchFamily="34" charset="0"/>
              </a:rPr>
              <a:t>об исполнении бюджета Карабашского городского округа </a:t>
            </a:r>
          </a:p>
          <a:p>
            <a:pPr algn="ctr"/>
            <a:r>
              <a:rPr lang="ru-RU" sz="3200" b="1" dirty="0" smtClean="0">
                <a:latin typeface="Arial Black" panose="020B0A04020102020204" pitchFamily="34" charset="0"/>
              </a:rPr>
              <a:t>за 2025 год»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pic>
        <p:nvPicPr>
          <p:cNvPr id="5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043608" cy="1304732"/>
          </a:xfrm>
          <a:prstGeom prst="rect">
            <a:avLst/>
          </a:prstGeom>
          <a:noFill/>
        </p:spPr>
      </p:pic>
      <p:pic>
        <p:nvPicPr>
          <p:cNvPr id="6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"/>
            <a:ext cx="8100392" cy="130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226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389028"/>
              </p:ext>
            </p:extLst>
          </p:nvPr>
        </p:nvGraphicFramePr>
        <p:xfrm>
          <a:off x="7987" y="2121099"/>
          <a:ext cx="9144000" cy="4657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130473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исполнения бюджета Карабашского городского округа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за 2025 год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043608" cy="1304732"/>
          </a:xfrm>
          <a:prstGeom prst="rect">
            <a:avLst/>
          </a:prstGeom>
          <a:noFill/>
        </p:spPr>
      </p:pic>
      <p:pic>
        <p:nvPicPr>
          <p:cNvPr id="13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"/>
            <a:ext cx="8100392" cy="130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1"/>
          <p:cNvSpPr txBox="1"/>
          <p:nvPr/>
        </p:nvSpPr>
        <p:spPr>
          <a:xfrm>
            <a:off x="7524328" y="2301568"/>
            <a:ext cx="1570401" cy="36442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Тыс.рублей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0556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47695"/>
              </p:ext>
            </p:extLst>
          </p:nvPr>
        </p:nvGraphicFramePr>
        <p:xfrm>
          <a:off x="0" y="2029780"/>
          <a:ext cx="9143999" cy="4828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4478" y="1310383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Карабашского городского округа в 2025 году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ятиугольник 1"/>
          <p:cNvSpPr/>
          <p:nvPr/>
        </p:nvSpPr>
        <p:spPr>
          <a:xfrm rot="10800000">
            <a:off x="6495665" y="2132855"/>
            <a:ext cx="2555776" cy="93610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752789" y="2277740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– 219 207,0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 rot="10800000">
            <a:off x="6598582" y="3142082"/>
            <a:ext cx="2452859" cy="108012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767737" y="3284984"/>
            <a:ext cx="2232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– 34 276,8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51"/>
            <a:ext cx="1043608" cy="1304732"/>
          </a:xfrm>
          <a:prstGeom prst="rect">
            <a:avLst/>
          </a:prstGeom>
          <a:noFill/>
        </p:spPr>
      </p:pic>
      <p:pic>
        <p:nvPicPr>
          <p:cNvPr id="13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"/>
            <a:ext cx="8100392" cy="130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76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4876" y="1928802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52646300"/>
              </p:ext>
            </p:extLst>
          </p:nvPr>
        </p:nvGraphicFramePr>
        <p:xfrm>
          <a:off x="-108520" y="1968641"/>
          <a:ext cx="9122296" cy="485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9512" y="1238850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из федерального и областного бюджетов в бюджет Карабашского городского округа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043608" cy="1304732"/>
          </a:xfrm>
          <a:prstGeom prst="rect">
            <a:avLst/>
          </a:prstGeom>
          <a:noFill/>
        </p:spPr>
      </p:pic>
      <p:pic>
        <p:nvPicPr>
          <p:cNvPr id="8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"/>
            <a:ext cx="8100392" cy="130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71600" y="2298134"/>
            <a:ext cx="5886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69033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3429000"/>
            <a:ext cx="4572000" cy="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11457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80300793"/>
              </p:ext>
            </p:extLst>
          </p:nvPr>
        </p:nvGraphicFramePr>
        <p:xfrm>
          <a:off x="35894" y="2120401"/>
          <a:ext cx="899167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894" y="1231108"/>
            <a:ext cx="9118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и неналоговых доходов бюджета Карабашского городского округа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7812360" y="1772670"/>
            <a:ext cx="1611360" cy="3644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Тыс.рублей</a:t>
            </a:r>
            <a:endParaRPr lang="ru-RU" sz="1600" dirty="0"/>
          </a:p>
        </p:txBody>
      </p:sp>
      <p:pic>
        <p:nvPicPr>
          <p:cNvPr id="9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"/>
            <a:ext cx="1043608" cy="1304732"/>
          </a:xfrm>
          <a:prstGeom prst="rect">
            <a:avLst/>
          </a:prstGeom>
          <a:noFill/>
        </p:spPr>
      </p:pic>
      <p:pic>
        <p:nvPicPr>
          <p:cNvPr id="10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"/>
            <a:ext cx="8100392" cy="130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060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0"/>
            <a:ext cx="8100392" cy="1220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339752" y="1928802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15100" y="118051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Отраслевая структура расходов бюджета Карабашского городского округа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12360" y="1752425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 рублей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091159576"/>
              </p:ext>
            </p:extLst>
          </p:nvPr>
        </p:nvGraphicFramePr>
        <p:xfrm>
          <a:off x="22424" y="2101763"/>
          <a:ext cx="9005644" cy="4568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"/>
            <a:ext cx="1043608" cy="1304732"/>
          </a:xfrm>
          <a:prstGeom prst="rect">
            <a:avLst/>
          </a:prstGeom>
          <a:noFill/>
        </p:spPr>
      </p:pic>
      <p:pic>
        <p:nvPicPr>
          <p:cNvPr id="9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772" y="-40404"/>
            <a:ext cx="8100392" cy="1220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4350318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42312"/>
            <a:ext cx="8686800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национальных проектов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  <a:p>
            <a:pPr marL="0" indent="0" algn="r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772" y="-40404"/>
            <a:ext cx="8091228" cy="1220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64" y="188640"/>
            <a:ext cx="1043608" cy="130473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69" y="2738537"/>
            <a:ext cx="2899616" cy="2634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99591" y="1815207"/>
            <a:ext cx="2484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Национальный проект </a:t>
            </a:r>
            <a:r>
              <a:rPr lang="ru-RU" dirty="0" smtClean="0"/>
              <a:t>«Инфраструктура для жизни» </a:t>
            </a:r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3491880" y="3356992"/>
            <a:ext cx="1944216" cy="105422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79 188,6 </a:t>
            </a:r>
            <a:r>
              <a:rPr lang="ru-RU" sz="1400" dirty="0" err="1" smtClean="0">
                <a:solidFill>
                  <a:schemeClr val="tx1"/>
                </a:solidFill>
              </a:rPr>
              <a:t>тыс.руб</a:t>
            </a:r>
            <a:r>
              <a:rPr lang="ru-RU" sz="1400" b="1" dirty="0" smtClean="0">
                <a:solidFill>
                  <a:schemeClr val="tx1"/>
                </a:solidFill>
              </a:rPr>
              <a:t>.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652120" y="3234694"/>
            <a:ext cx="2664296" cy="264257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Региональный проект  «Формирование  комфортной городской среды</a:t>
            </a:r>
            <a:r>
              <a:rPr lang="ru-RU" sz="1200" dirty="0" smtClean="0">
                <a:solidFill>
                  <a:schemeClr val="tx1"/>
                </a:solidFill>
              </a:rPr>
              <a:t>» («Медный подъем. Развитие общественной территории горы </a:t>
            </a:r>
            <a:r>
              <a:rPr lang="ru-RU" sz="1200" dirty="0" err="1" smtClean="0">
                <a:solidFill>
                  <a:schemeClr val="tx1"/>
                </a:solidFill>
              </a:rPr>
              <a:t>Гусиха</a:t>
            </a:r>
            <a:r>
              <a:rPr lang="ru-RU" sz="1200" dirty="0" smtClean="0">
                <a:solidFill>
                  <a:schemeClr val="tx1"/>
                </a:solidFill>
              </a:rPr>
              <a:t>», благоустройство пешеходной дорожки примыкающей к Аллее Ветеранов и благоустройство общественной территории многоквартирных домов по </a:t>
            </a:r>
            <a:r>
              <a:rPr lang="ru-RU" sz="1200" dirty="0" err="1" smtClean="0">
                <a:solidFill>
                  <a:schemeClr val="tx1"/>
                </a:solidFill>
              </a:rPr>
              <a:t>ул.Металлургов</a:t>
            </a:r>
            <a:r>
              <a:rPr lang="ru-RU" sz="1200" dirty="0" smtClean="0">
                <a:solidFill>
                  <a:schemeClr val="tx1"/>
                </a:solidFill>
              </a:rPr>
              <a:t> 15/4 и 17/2)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87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42312"/>
            <a:ext cx="8686800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национальных проектов в 2024 году</a:t>
            </a:r>
          </a:p>
          <a:p>
            <a:pPr marL="0" indent="0" algn="r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772" y="-40404"/>
            <a:ext cx="8091228" cy="1220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64" y="188640"/>
            <a:ext cx="1043608" cy="130473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899591" y="1815207"/>
            <a:ext cx="2484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Национальный проект </a:t>
            </a:r>
            <a:r>
              <a:rPr lang="ru-RU" dirty="0" smtClean="0"/>
              <a:t>«Молодежь и дети» </a:t>
            </a:r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3386409" y="3393491"/>
            <a:ext cx="1944216" cy="105422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16 287,8 </a:t>
            </a:r>
            <a:r>
              <a:rPr lang="ru-RU" sz="1400" dirty="0" err="1" smtClean="0">
                <a:solidFill>
                  <a:schemeClr val="tx1"/>
                </a:solidFill>
              </a:rPr>
              <a:t>тыс.руб</a:t>
            </a:r>
            <a:r>
              <a:rPr lang="ru-RU" sz="1400" dirty="0" smtClean="0">
                <a:solidFill>
                  <a:schemeClr val="tx1"/>
                </a:solidFill>
              </a:rPr>
              <a:t>.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27759" y="2047900"/>
            <a:ext cx="3220705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Региональный  </a:t>
            </a:r>
            <a:r>
              <a:rPr lang="ru-RU" sz="1200" dirty="0" smtClean="0">
                <a:solidFill>
                  <a:schemeClr val="tx1"/>
                </a:solidFill>
              </a:rPr>
              <a:t>проект  </a:t>
            </a:r>
            <a:r>
              <a:rPr lang="ru-RU" sz="1200" dirty="0" smtClean="0">
                <a:solidFill>
                  <a:schemeClr val="tx1"/>
                </a:solidFill>
              </a:rPr>
              <a:t>«Мы вместе (Воспитание гармонично развитой личности)» мероприятия в области молодежной политики и спорта –363,0 </a:t>
            </a:r>
            <a:r>
              <a:rPr lang="ru-RU" sz="1200" dirty="0" err="1" smtClean="0">
                <a:solidFill>
                  <a:schemeClr val="tx1"/>
                </a:solidFill>
              </a:rPr>
              <a:t>тыс.руб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537587" y="3501008"/>
            <a:ext cx="3210877" cy="12078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Региональный проект </a:t>
            </a:r>
            <a:r>
              <a:rPr lang="ru-RU" sz="1200" dirty="0" smtClean="0">
                <a:solidFill>
                  <a:schemeClr val="tx1"/>
                </a:solidFill>
              </a:rPr>
              <a:t>«Все лучшее детям» (замена оконных блоков в МКОУ «СОШ№1», оснащение предметных кабинетов общеобразовательных организаций средствами обучения и воспитания)–</a:t>
            </a:r>
            <a:r>
              <a:rPr lang="en-US" sz="1200" dirty="0" smtClean="0">
                <a:solidFill>
                  <a:schemeClr val="tx1"/>
                </a:solidFill>
              </a:rPr>
              <a:t>     </a:t>
            </a:r>
            <a:r>
              <a:rPr lang="ru-RU" sz="1200" dirty="0" smtClean="0">
                <a:solidFill>
                  <a:schemeClr val="tx1"/>
                </a:solidFill>
              </a:rPr>
              <a:t> 1238,8 </a:t>
            </a:r>
            <a:r>
              <a:rPr lang="ru-RU" sz="1200" dirty="0" err="1" smtClean="0">
                <a:solidFill>
                  <a:schemeClr val="tx1"/>
                </a:solidFill>
              </a:rPr>
              <a:t>тыс.руб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54" y="2623964"/>
            <a:ext cx="252760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553957" y="4869160"/>
            <a:ext cx="3194507" cy="129614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Региональный проект </a:t>
            </a:r>
            <a:r>
              <a:rPr lang="ru-RU" sz="1200" dirty="0" smtClean="0">
                <a:solidFill>
                  <a:schemeClr val="tx1"/>
                </a:solidFill>
              </a:rPr>
              <a:t>«Педагоги и наставники» (ежемесячное вознаграждение за классное руководство, ежемесячное денежное вознаграждение советникам директоров школ по воспитанию)– 14 686,0  </a:t>
            </a:r>
            <a:r>
              <a:rPr lang="ru-RU" sz="1200" dirty="0" err="1" smtClean="0">
                <a:solidFill>
                  <a:schemeClr val="tx1"/>
                </a:solidFill>
              </a:rPr>
              <a:t>тыс.руб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2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4876" y="1928802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80965305"/>
              </p:ext>
            </p:extLst>
          </p:nvPr>
        </p:nvGraphicFramePr>
        <p:xfrm>
          <a:off x="0" y="1740878"/>
          <a:ext cx="9144000" cy="5117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6444" y="1304734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 исполнения бюджета Карабашского городского округа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24836" y="184482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 рублей</a:t>
            </a:r>
            <a:endParaRPr lang="ru-RU" dirty="0"/>
          </a:p>
        </p:txBody>
      </p:sp>
      <p:pic>
        <p:nvPicPr>
          <p:cNvPr id="8" name="Picture 2" descr="D:\ААА ДИСК С\Documents\Downloads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043608" cy="1304732"/>
          </a:xfrm>
          <a:prstGeom prst="rect">
            <a:avLst/>
          </a:prstGeom>
          <a:noFill/>
        </p:spPr>
      </p:pic>
      <p:pic>
        <p:nvPicPr>
          <p:cNvPr id="9" name="Picture 2" descr="http://photos.wikimapia.org/p/00/03/80/82/79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"/>
            <a:ext cx="8100392" cy="130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5693155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5764</TotalTime>
  <Words>566</Words>
  <Application>Microsoft Office PowerPoint</Application>
  <PresentationFormat>Экран (4:3)</PresentationFormat>
  <Paragraphs>113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 Black</vt:lpstr>
      <vt:lpstr>Calibri</vt:lpstr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RusAk Warez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NON</dc:creator>
  <cp:lastModifiedBy>User-PC</cp:lastModifiedBy>
  <cp:revision>484</cp:revision>
  <cp:lastPrinted>2020-04-30T07:03:01Z</cp:lastPrinted>
  <dcterms:created xsi:type="dcterms:W3CDTF">2017-02-18T05:22:55Z</dcterms:created>
  <dcterms:modified xsi:type="dcterms:W3CDTF">2026-06-05T12:05:54Z</dcterms:modified>
</cp:coreProperties>
</file>